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4.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notesSlides/notesSlide5.xml" ContentType="application/vnd.openxmlformats-officedocument.presentationml.notesSl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29"/>
  </p:notesMasterIdLst>
  <p:handoutMasterIdLst>
    <p:handoutMasterId r:id="rId30"/>
  </p:handoutMasterIdLst>
  <p:sldIdLst>
    <p:sldId id="256" r:id="rId2"/>
    <p:sldId id="1145" r:id="rId3"/>
    <p:sldId id="1146" r:id="rId4"/>
    <p:sldId id="1148" r:id="rId5"/>
    <p:sldId id="1149" r:id="rId6"/>
    <p:sldId id="1151" r:id="rId7"/>
    <p:sldId id="1152" r:id="rId8"/>
    <p:sldId id="1093" r:id="rId9"/>
    <p:sldId id="1094" r:id="rId10"/>
    <p:sldId id="1095" r:id="rId11"/>
    <p:sldId id="1154" r:id="rId12"/>
    <p:sldId id="1098" r:id="rId13"/>
    <p:sldId id="1106" r:id="rId14"/>
    <p:sldId id="1107" r:id="rId15"/>
    <p:sldId id="1105" r:id="rId16"/>
    <p:sldId id="1108" r:id="rId17"/>
    <p:sldId id="1165" r:id="rId18"/>
    <p:sldId id="1142" r:id="rId19"/>
    <p:sldId id="1156" r:id="rId20"/>
    <p:sldId id="1103" r:id="rId21"/>
    <p:sldId id="1118" r:id="rId22"/>
    <p:sldId id="1119" r:id="rId23"/>
    <p:sldId id="1135" r:id="rId24"/>
    <p:sldId id="1120" r:id="rId25"/>
    <p:sldId id="1157" r:id="rId26"/>
    <p:sldId id="1158" r:id="rId27"/>
    <p:sldId id="1159" r:id="rId28"/>
  </p:sldIdLst>
  <p:sldSz cx="9144000" cy="6858000" type="screen4x3"/>
  <p:notesSz cx="10234613" cy="7099300"/>
  <p:defaultTextStyle>
    <a:defPPr>
      <a:defRPr lang="ja-JP"/>
    </a:defPPr>
    <a:lvl1pPr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1pPr>
    <a:lvl2pPr marL="457200"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2pPr>
    <a:lvl3pPr marL="914400"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3pPr>
    <a:lvl4pPr marL="1371600"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4pPr>
    <a:lvl5pPr marL="1828800"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5pPr>
    <a:lvl6pPr marL="2286000" algn="l" defTabSz="914400" rtl="0" eaLnBrk="1" latinLnBrk="0" hangingPunct="1">
      <a:defRPr kumimoji="1" sz="2800" kern="1200">
        <a:solidFill>
          <a:schemeClr val="tx1"/>
        </a:solidFill>
        <a:latin typeface="Arial" charset="0"/>
        <a:ea typeface="ＭＳ Ｐゴシック" charset="-128"/>
        <a:cs typeface="+mn-cs"/>
      </a:defRPr>
    </a:lvl6pPr>
    <a:lvl7pPr marL="2743200" algn="l" defTabSz="914400" rtl="0" eaLnBrk="1" latinLnBrk="0" hangingPunct="1">
      <a:defRPr kumimoji="1" sz="2800" kern="1200">
        <a:solidFill>
          <a:schemeClr val="tx1"/>
        </a:solidFill>
        <a:latin typeface="Arial" charset="0"/>
        <a:ea typeface="ＭＳ Ｐゴシック" charset="-128"/>
        <a:cs typeface="+mn-cs"/>
      </a:defRPr>
    </a:lvl7pPr>
    <a:lvl8pPr marL="3200400" algn="l" defTabSz="914400" rtl="0" eaLnBrk="1" latinLnBrk="0" hangingPunct="1">
      <a:defRPr kumimoji="1" sz="2800" kern="1200">
        <a:solidFill>
          <a:schemeClr val="tx1"/>
        </a:solidFill>
        <a:latin typeface="Arial" charset="0"/>
        <a:ea typeface="ＭＳ Ｐゴシック" charset="-128"/>
        <a:cs typeface="+mn-cs"/>
      </a:defRPr>
    </a:lvl8pPr>
    <a:lvl9pPr marL="3657600" algn="l" defTabSz="914400" rtl="0" eaLnBrk="1" latinLnBrk="0" hangingPunct="1">
      <a:defRPr kumimoji="1" sz="28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CCFF"/>
    <a:srgbClr val="FFFFCC"/>
    <a:srgbClr val="99CCFF"/>
    <a:srgbClr val="CCFFCC"/>
    <a:srgbClr val="000099"/>
    <a:srgbClr val="8000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0890" autoAdjust="0"/>
    <p:restoredTop sz="93991" autoAdjust="0"/>
  </p:normalViewPr>
  <p:slideViewPr>
    <p:cSldViewPr snapToGrid="0">
      <p:cViewPr varScale="1">
        <p:scale>
          <a:sx n="105" d="100"/>
          <a:sy n="105" d="100"/>
        </p:scale>
        <p:origin x="-1698" y="-90"/>
      </p:cViewPr>
      <p:guideLst>
        <p:guide orient="horz" pos="914"/>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48" d="100"/>
          <a:sy n="48" d="100"/>
        </p:scale>
        <p:origin x="-1908" y="-96"/>
      </p:cViewPr>
      <p:guideLst>
        <p:guide orient="horz" pos="2234"/>
        <p:guide pos="32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som-fileserver.hil.ntt.co.jp\group\mdg\&#23550;&#22806;&#26696;&#20214;&#65288;&#27161;&#28310;&#21270;&#31561;&#65289;\JWAC\&#37096;&#20250;&#27963;&#21205;\&#21697;&#36074;&#32173;&#25345;&#21521;&#19978;&#37096;&#20250;\2013\201301&#33258;&#27835;&#20307;\&#12450;&#12463;&#12475;&#12471;&#12499;&#12522;&#12486;&#12451;&#26041;&#37341;&#38598;&#35336;&#32080;&#26524;&#12510;&#12540;&#12472;final.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som-fileserver.hil.ntt.co.jp\group\mdg\&#23550;&#22806;&#26696;&#20214;&#65288;&#27161;&#28310;&#21270;&#31561;&#65289;\JWAC\&#37096;&#20250;&#27963;&#21205;\&#21697;&#36074;&#32173;&#25345;&#21521;&#19978;&#37096;&#20250;\2013\2013&#26481;&#20140;&#37117;\&#12450;&#12463;&#12475;&#12471;&#12499;&#12522;&#12486;&#12451;&#26041;&#37341;&#12481;&#12455;&#12483;&#12463;&#12471;&#12540;&#12488;&#38598;&#35336;20131119.xls" TargetMode="External"/><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2" Type="http://schemas.openxmlformats.org/officeDocument/2006/relationships/oleObject" Target="file:///\\som-fileserver.hil.ntt.co.jp\group\mdg\&#23550;&#22806;&#26696;&#20214;&#65288;&#27161;&#28310;&#21270;&#31561;&#65289;\JWAC\&#37096;&#20250;&#27963;&#21205;\&#21697;&#36074;&#32173;&#25345;&#21521;&#19978;&#37096;&#20250;\2013\2013&#26481;&#20140;&#37117;\&#12450;&#12463;&#12475;&#12471;&#12499;&#12522;&#12486;&#12451;&#26041;&#37341;&#12481;&#12455;&#12483;&#12463;&#12471;&#12540;&#12488;&#38598;&#35336;20131119.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yoko\Desktop\20130527\&#12450;&#12463;&#12475;&#12471;&#12499;&#12522;&#12486;&#12451;&#26041;&#37341;&#12481;&#12455;&#12483;&#12463;&#12471;&#12540;&#12488;&#38598;&#35336;&#32080;&#26524;&#65288;&#12464;&#12521;&#12501;&#65289;20130524.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som-fileserver.hil.ntt.co.jp\group\mdg\&#23550;&#22806;&#26696;&#20214;&#65288;&#27161;&#28310;&#21270;&#31561;&#65289;\JWAC\&#37096;&#20250;&#27963;&#21205;\&#21697;&#36074;&#32173;&#25345;&#21521;&#19978;&#37096;&#20250;\2013\2013&#26481;&#20140;&#37117;\&#12450;&#12463;&#12475;&#12471;&#12499;&#12522;&#12486;&#12451;&#26041;&#37341;&#12481;&#12455;&#12483;&#12463;&#12471;&#12540;&#12488;&#38598;&#35336;20131119.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som-fileserver.hil.ntt.co.jp\group\mdg\&#23550;&#22806;&#26696;&#20214;&#65288;&#27161;&#28310;&#21270;&#31561;&#65289;\JWAC\&#37096;&#20250;&#27963;&#21205;\&#21697;&#36074;&#32173;&#25345;&#21521;&#19978;&#37096;&#20250;\2013\201301&#33258;&#27835;&#20307;\&#12450;&#12463;&#12475;&#12471;&#12499;&#12522;&#12486;&#12451;&#26041;&#37341;&#38598;&#35336;&#32080;&#26524;&#12510;&#12540;&#12472;final.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som-fileserver.hil.ntt.co.jp\group\mdg\&#23550;&#22806;&#26696;&#20214;&#65288;&#27161;&#28310;&#21270;&#31561;&#65289;\JWAC\&#37096;&#20250;&#27963;&#21205;\&#21697;&#36074;&#32173;&#25345;&#21521;&#19978;&#37096;&#20250;\2013\2013&#26481;&#20140;&#37117;\&#12450;&#12463;&#12475;&#12471;&#12499;&#12522;&#12486;&#12451;&#26041;&#37341;&#12481;&#12455;&#12483;&#12463;&#12471;&#12540;&#12488;&#38598;&#35336;20131119.xls"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som-fileserver.hil.ntt.co.jp\group\mdg\&#23550;&#22806;&#26696;&#20214;&#65288;&#27161;&#28310;&#21270;&#31561;&#65289;\JWAC\&#37096;&#20250;&#27963;&#21205;\&#21697;&#36074;&#32173;&#25345;&#21521;&#19978;&#37096;&#20250;\2013\201301&#33258;&#27835;&#20307;\&#12450;&#12463;&#12475;&#12471;&#12499;&#12522;&#12486;&#12451;&#26041;&#37341;&#38598;&#35336;&#32080;&#26524;&#12510;&#12540;&#12472;final.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C:\Users\yoko\Desktop\20130527\&#12450;&#12463;&#12475;&#12471;&#12499;&#12522;&#12486;&#12451;&#26041;&#37341;&#12481;&#12455;&#12483;&#12463;&#12471;&#12540;&#12488;&#38598;&#35336;&#32080;&#26524;&#65288;&#12464;&#12521;&#12501;&#65289;20130524.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som-fileserver.hil.ntt.co.jp\group\mdg\&#23550;&#22806;&#26696;&#20214;&#65288;&#27161;&#28310;&#21270;&#31561;&#65289;\JWAC\&#37096;&#20250;&#27963;&#21205;\&#21697;&#36074;&#32173;&#25345;&#21521;&#19978;&#37096;&#20250;\2013\2013&#26481;&#20140;&#37117;\&#12450;&#12463;&#12475;&#12471;&#12499;&#12522;&#12486;&#12451;&#26041;&#37341;&#12481;&#12455;&#12483;&#12463;&#12471;&#12540;&#12488;&#38598;&#35336;20131119.xls"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600"/>
                </a:pPr>
                <a:endParaRPr lang="ja-JP"/>
              </a:p>
            </c:txPr>
            <c:showLegendKey val="0"/>
            <c:showVal val="1"/>
            <c:showCatName val="1"/>
            <c:showSerName val="0"/>
            <c:showPercent val="0"/>
            <c:showBubbleSize val="0"/>
            <c:separator> </c:separator>
            <c:showLeaderLines val="1"/>
          </c:dLbls>
          <c:cat>
            <c:strRef>
              <c:f>Sheet1!$A$67:$A$68</c:f>
              <c:strCache>
                <c:ptCount val="2"/>
                <c:pt idx="0">
                  <c:v>○</c:v>
                </c:pt>
                <c:pt idx="1">
                  <c:v>×</c:v>
                </c:pt>
              </c:strCache>
            </c:strRef>
          </c:cat>
          <c:val>
            <c:numRef>
              <c:f>Sheet1!$G$67:$G$68</c:f>
              <c:numCache>
                <c:formatCode>General</c:formatCode>
                <c:ptCount val="2"/>
                <c:pt idx="0">
                  <c:v>43</c:v>
                </c:pt>
                <c:pt idx="1">
                  <c:v>4</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600"/>
                </a:pPr>
                <a:endParaRPr lang="ja-JP"/>
              </a:p>
            </c:txPr>
            <c:showLegendKey val="0"/>
            <c:showVal val="1"/>
            <c:showCatName val="1"/>
            <c:showSerName val="0"/>
            <c:showPercent val="0"/>
            <c:showBubbleSize val="0"/>
            <c:separator> </c:separator>
            <c:showLeaderLines val="1"/>
          </c:dLbls>
          <c:cat>
            <c:strRef>
              <c:f>[アクセシビリティ方針チェックシート集計20131119.xls]Sheet1!$A$61:$A$62</c:f>
              <c:strCache>
                <c:ptCount val="2"/>
                <c:pt idx="0">
                  <c:v>○</c:v>
                </c:pt>
                <c:pt idx="1">
                  <c:v>×</c:v>
                </c:pt>
              </c:strCache>
            </c:strRef>
          </c:cat>
          <c:val>
            <c:numRef>
              <c:f>[アクセシビリティ方針チェックシート集計20131119.xls]Sheet1!$K$61:$K$62</c:f>
              <c:numCache>
                <c:formatCode>General</c:formatCode>
                <c:ptCount val="2"/>
                <c:pt idx="0">
                  <c:v>10</c:v>
                </c:pt>
                <c:pt idx="1">
                  <c:v>20</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600"/>
                </a:pPr>
                <a:endParaRPr lang="ja-JP"/>
              </a:p>
            </c:txPr>
            <c:showLegendKey val="0"/>
            <c:showVal val="1"/>
            <c:showCatName val="1"/>
            <c:showSerName val="0"/>
            <c:showPercent val="0"/>
            <c:showBubbleSize val="0"/>
            <c:separator> </c:separator>
            <c:showLeaderLines val="1"/>
          </c:dLbls>
          <c:cat>
            <c:strRef>
              <c:f>[アクセシビリティ方針チェックシート集計20131119.xls]Sheet1!$A$61:$A$62</c:f>
              <c:strCache>
                <c:ptCount val="2"/>
                <c:pt idx="0">
                  <c:v>○</c:v>
                </c:pt>
                <c:pt idx="1">
                  <c:v>×</c:v>
                </c:pt>
              </c:strCache>
            </c:strRef>
          </c:cat>
          <c:val>
            <c:numRef>
              <c:f>[アクセシビリティ方針チェックシート集計20131119.xls]Sheet1!$E$61:$E$62</c:f>
              <c:numCache>
                <c:formatCode>General</c:formatCode>
                <c:ptCount val="2"/>
                <c:pt idx="0">
                  <c:v>26</c:v>
                </c:pt>
                <c:pt idx="1">
                  <c:v>4</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600"/>
                </a:pPr>
                <a:endParaRPr lang="ja-JP"/>
              </a:p>
            </c:txPr>
            <c:showLegendKey val="0"/>
            <c:showVal val="1"/>
            <c:showCatName val="1"/>
            <c:showSerName val="0"/>
            <c:showPercent val="0"/>
            <c:showBubbleSize val="0"/>
            <c:separator> </c:separator>
            <c:showLeaderLines val="1"/>
          </c:dLbls>
          <c:cat>
            <c:strRef>
              <c:f>Sheet1!$A$65:$A$66</c:f>
              <c:strCache>
                <c:ptCount val="2"/>
                <c:pt idx="0">
                  <c:v>○</c:v>
                </c:pt>
                <c:pt idx="1">
                  <c:v>×</c:v>
                </c:pt>
              </c:strCache>
            </c:strRef>
          </c:cat>
          <c:val>
            <c:numRef>
              <c:f>Sheet1!$G$65:$G$66</c:f>
              <c:numCache>
                <c:formatCode>General</c:formatCode>
                <c:ptCount val="2"/>
                <c:pt idx="0">
                  <c:v>37</c:v>
                </c:pt>
                <c:pt idx="1">
                  <c:v>10</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600"/>
                </a:pPr>
                <a:endParaRPr lang="ja-JP"/>
              </a:p>
            </c:txPr>
            <c:showLegendKey val="0"/>
            <c:showVal val="1"/>
            <c:showCatName val="1"/>
            <c:showSerName val="0"/>
            <c:showPercent val="0"/>
            <c:showBubbleSize val="0"/>
            <c:separator> </c:separator>
            <c:showLeaderLines val="1"/>
          </c:dLbls>
          <c:cat>
            <c:strRef>
              <c:f>[アクセシビリティ方針チェックシート集計20131119.xls]Sheet1!$A$61:$A$62</c:f>
              <c:strCache>
                <c:ptCount val="2"/>
                <c:pt idx="0">
                  <c:v>○</c:v>
                </c:pt>
                <c:pt idx="1">
                  <c:v>×</c:v>
                </c:pt>
              </c:strCache>
            </c:strRef>
          </c:cat>
          <c:val>
            <c:numRef>
              <c:f>[アクセシビリティ方針チェックシート集計20131119.xls]Sheet1!$G$61:$G$62</c:f>
              <c:numCache>
                <c:formatCode>General</c:formatCode>
                <c:ptCount val="2"/>
                <c:pt idx="0">
                  <c:v>22</c:v>
                </c:pt>
                <c:pt idx="1">
                  <c:v>8</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600"/>
                </a:pPr>
                <a:endParaRPr lang="ja-JP"/>
              </a:p>
            </c:txPr>
            <c:showLegendKey val="0"/>
            <c:showVal val="1"/>
            <c:showCatName val="1"/>
            <c:showSerName val="0"/>
            <c:showPercent val="0"/>
            <c:showBubbleSize val="0"/>
            <c:separator> </c:separator>
            <c:showLeaderLines val="1"/>
          </c:dLbls>
          <c:cat>
            <c:strRef>
              <c:f>Sheet1!$A$67:$A$68</c:f>
              <c:strCache>
                <c:ptCount val="2"/>
                <c:pt idx="0">
                  <c:v>○</c:v>
                </c:pt>
                <c:pt idx="1">
                  <c:v>×</c:v>
                </c:pt>
              </c:strCache>
            </c:strRef>
          </c:cat>
          <c:val>
            <c:numRef>
              <c:f>Sheet1!$F$67:$F$68</c:f>
              <c:numCache>
                <c:formatCode>General</c:formatCode>
                <c:ptCount val="2"/>
                <c:pt idx="0">
                  <c:v>37</c:v>
                </c:pt>
                <c:pt idx="1">
                  <c:v>10</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600"/>
                </a:pPr>
                <a:endParaRPr lang="ja-JP"/>
              </a:p>
            </c:txPr>
            <c:showLegendKey val="0"/>
            <c:showVal val="1"/>
            <c:showCatName val="1"/>
            <c:showSerName val="0"/>
            <c:showPercent val="0"/>
            <c:showBubbleSize val="0"/>
            <c:separator> </c:separator>
            <c:showLeaderLines val="1"/>
          </c:dLbls>
          <c:cat>
            <c:strRef>
              <c:f>[アクセシビリティ方針チェックシート集計20131119.xls]Sheet1!$A$61:$A$62</c:f>
              <c:strCache>
                <c:ptCount val="2"/>
                <c:pt idx="0">
                  <c:v>○</c:v>
                </c:pt>
                <c:pt idx="1">
                  <c:v>×</c:v>
                </c:pt>
              </c:strCache>
            </c:strRef>
          </c:cat>
          <c:val>
            <c:numRef>
              <c:f>[アクセシビリティ方針チェックシート集計20131119.xls]Sheet1!$F$61:$F$62</c:f>
              <c:numCache>
                <c:formatCode>General</c:formatCode>
                <c:ptCount val="2"/>
                <c:pt idx="0">
                  <c:v>18</c:v>
                </c:pt>
                <c:pt idx="1">
                  <c:v>12</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600"/>
                </a:pPr>
                <a:endParaRPr lang="ja-JP"/>
              </a:p>
            </c:txPr>
            <c:showLegendKey val="0"/>
            <c:showVal val="1"/>
            <c:showCatName val="1"/>
            <c:showSerName val="0"/>
            <c:showPercent val="0"/>
            <c:showBubbleSize val="0"/>
            <c:separator> </c:separator>
            <c:showLeaderLines val="1"/>
          </c:dLbls>
          <c:cat>
            <c:strRef>
              <c:f>Sheet1!$A$67:$A$68</c:f>
              <c:strCache>
                <c:ptCount val="2"/>
                <c:pt idx="0">
                  <c:v>○</c:v>
                </c:pt>
                <c:pt idx="1">
                  <c:v>×</c:v>
                </c:pt>
              </c:strCache>
            </c:strRef>
          </c:cat>
          <c:val>
            <c:numRef>
              <c:f>Sheet1!$I$67:$I$68</c:f>
              <c:numCache>
                <c:formatCode>General</c:formatCode>
                <c:ptCount val="2"/>
                <c:pt idx="0">
                  <c:v>15</c:v>
                </c:pt>
                <c:pt idx="1">
                  <c:v>32</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dLbl>
              <c:idx val="0"/>
              <c:layout/>
              <c:dLblPos val="inEnd"/>
              <c:showLegendKey val="0"/>
              <c:showVal val="1"/>
              <c:showCatName val="1"/>
              <c:showSerName val="0"/>
              <c:showPercent val="0"/>
              <c:showBubbleSize val="0"/>
              <c:separator> </c:separator>
            </c:dLbl>
            <c:dLbl>
              <c:idx val="1"/>
              <c:layout/>
              <c:dLblPos val="inEnd"/>
              <c:showLegendKey val="0"/>
              <c:showVal val="1"/>
              <c:showCatName val="1"/>
              <c:showSerName val="0"/>
              <c:showPercent val="0"/>
              <c:showBubbleSize val="0"/>
              <c:separator> </c:separator>
            </c:dLbl>
            <c:txPr>
              <a:bodyPr/>
              <a:lstStyle/>
              <a:p>
                <a:pPr>
                  <a:defRPr sz="1400"/>
                </a:pPr>
                <a:endParaRPr lang="ja-JP"/>
              </a:p>
            </c:txPr>
            <c:showLegendKey val="0"/>
            <c:showVal val="1"/>
            <c:showCatName val="1"/>
            <c:showSerName val="0"/>
            <c:showPercent val="0"/>
            <c:showBubbleSize val="0"/>
            <c:separator> </c:separator>
            <c:showLeaderLines val="1"/>
          </c:dLbls>
          <c:cat>
            <c:strRef>
              <c:f>Sheet1!$A$65:$A$66</c:f>
              <c:strCache>
                <c:ptCount val="2"/>
                <c:pt idx="0">
                  <c:v>○</c:v>
                </c:pt>
                <c:pt idx="1">
                  <c:v>×</c:v>
                </c:pt>
              </c:strCache>
            </c:strRef>
          </c:cat>
          <c:val>
            <c:numRef>
              <c:f>Sheet1!$G$65:$G$66</c:f>
              <c:numCache>
                <c:formatCode>General</c:formatCode>
                <c:ptCount val="2"/>
                <c:pt idx="0">
                  <c:v>37</c:v>
                </c:pt>
                <c:pt idx="1">
                  <c:v>10</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solidFill>
              <a:schemeClr val="bg1">
                <a:lumMod val="85000"/>
              </a:schemeClr>
            </a:solidFill>
          </c:spPr>
          <c:dPt>
            <c:idx val="1"/>
            <c:bubble3D val="0"/>
            <c:spPr>
              <a:solidFill>
                <a:schemeClr val="bg1">
                  <a:lumMod val="65000"/>
                </a:schemeClr>
              </a:solidFill>
            </c:spPr>
          </c:dPt>
          <c:dLbls>
            <c:txPr>
              <a:bodyPr/>
              <a:lstStyle/>
              <a:p>
                <a:pPr>
                  <a:defRPr sz="1600"/>
                </a:pPr>
                <a:endParaRPr lang="ja-JP"/>
              </a:p>
            </c:txPr>
            <c:showLegendKey val="0"/>
            <c:showVal val="1"/>
            <c:showCatName val="1"/>
            <c:showSerName val="0"/>
            <c:showPercent val="0"/>
            <c:showBubbleSize val="0"/>
            <c:separator> </c:separator>
            <c:showLeaderLines val="1"/>
          </c:dLbls>
          <c:cat>
            <c:strRef>
              <c:f>[アクセシビリティ方針チェックシート集計20131119.xls]Sheet1!$A$61:$A$62</c:f>
              <c:strCache>
                <c:ptCount val="2"/>
                <c:pt idx="0">
                  <c:v>○</c:v>
                </c:pt>
                <c:pt idx="1">
                  <c:v>×</c:v>
                </c:pt>
              </c:strCache>
            </c:strRef>
          </c:cat>
          <c:val>
            <c:numRef>
              <c:f>[アクセシビリティ方針チェックシート集計20131119.xls]Sheet1!$G$61:$G$62</c:f>
              <c:numCache>
                <c:formatCode>General</c:formatCode>
                <c:ptCount val="2"/>
                <c:pt idx="0">
                  <c:v>22</c:v>
                </c:pt>
                <c:pt idx="1">
                  <c:v>8</c:v>
                </c:pt>
              </c:numCache>
            </c:numRef>
          </c:val>
        </c:ser>
        <c:dLbls>
          <c:showLegendKey val="0"/>
          <c:showVal val="1"/>
          <c:showCatName val="1"/>
          <c:showSerName val="0"/>
          <c:showPercent val="0"/>
          <c:showBubbleSize val="0"/>
          <c:showLeaderLines val="1"/>
        </c:dLbls>
        <c:firstSliceAng val="0"/>
      </c:pieChart>
    </c:plotArea>
    <c:plotVisOnly val="1"/>
    <c:dispBlanksAs val="zero"/>
    <c:showDLblsOverMax val="0"/>
  </c:chart>
  <c:spPr>
    <a:noFill/>
  </c:spPr>
  <c:txPr>
    <a:bodyPr/>
    <a:lstStyle/>
    <a:p>
      <a:pPr>
        <a:defRPr sz="1200"/>
      </a:pPr>
      <a:endParaRPr lang="ja-JP"/>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9858" name="Rectangle 2"/>
          <p:cNvSpPr>
            <a:spLocks noGrp="1" noChangeArrowheads="1"/>
          </p:cNvSpPr>
          <p:nvPr>
            <p:ph type="hdr" sz="quarter"/>
          </p:nvPr>
        </p:nvSpPr>
        <p:spPr bwMode="auto">
          <a:xfrm>
            <a:off x="1" y="2"/>
            <a:ext cx="4437593" cy="354579"/>
          </a:xfrm>
          <a:prstGeom prst="rect">
            <a:avLst/>
          </a:prstGeom>
          <a:noFill/>
          <a:ln w="9525">
            <a:noFill/>
            <a:miter lim="800000"/>
            <a:headEnd/>
            <a:tailEnd/>
          </a:ln>
          <a:effectLst/>
        </p:spPr>
        <p:txBody>
          <a:bodyPr vert="horz" wrap="square" lIns="94631" tIns="47315" rIns="94631" bIns="47315" numCol="1" anchor="t" anchorCtr="0" compatLnSpc="1">
            <a:prstTxWarp prst="textNoShape">
              <a:avLst/>
            </a:prstTxWarp>
          </a:bodyPr>
          <a:lstStyle>
            <a:lvl1pP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249859" name="Rectangle 3"/>
          <p:cNvSpPr>
            <a:spLocks noGrp="1" noChangeArrowheads="1"/>
          </p:cNvSpPr>
          <p:nvPr>
            <p:ph type="dt" sz="quarter" idx="1"/>
          </p:nvPr>
        </p:nvSpPr>
        <p:spPr bwMode="auto">
          <a:xfrm>
            <a:off x="5797022" y="2"/>
            <a:ext cx="4435304" cy="354579"/>
          </a:xfrm>
          <a:prstGeom prst="rect">
            <a:avLst/>
          </a:prstGeom>
          <a:noFill/>
          <a:ln w="9525">
            <a:noFill/>
            <a:miter lim="800000"/>
            <a:headEnd/>
            <a:tailEnd/>
          </a:ln>
          <a:effectLst/>
        </p:spPr>
        <p:txBody>
          <a:bodyPr vert="horz" wrap="square" lIns="94631" tIns="47315" rIns="94631" bIns="47315" numCol="1" anchor="t" anchorCtr="0" compatLnSpc="1">
            <a:prstTxWarp prst="textNoShape">
              <a:avLst/>
            </a:prstTxWarp>
          </a:bodyPr>
          <a:lstStyle>
            <a:lvl1pPr algn="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249860" name="Rectangle 4"/>
          <p:cNvSpPr>
            <a:spLocks noGrp="1" noChangeArrowheads="1"/>
          </p:cNvSpPr>
          <p:nvPr>
            <p:ph type="ftr" sz="quarter" idx="2"/>
          </p:nvPr>
        </p:nvSpPr>
        <p:spPr bwMode="auto">
          <a:xfrm>
            <a:off x="1" y="6743619"/>
            <a:ext cx="4437593" cy="353479"/>
          </a:xfrm>
          <a:prstGeom prst="rect">
            <a:avLst/>
          </a:prstGeom>
          <a:noFill/>
          <a:ln w="9525">
            <a:noFill/>
            <a:miter lim="800000"/>
            <a:headEnd/>
            <a:tailEnd/>
          </a:ln>
          <a:effectLst/>
        </p:spPr>
        <p:txBody>
          <a:bodyPr vert="horz" wrap="square" lIns="94631" tIns="47315" rIns="94631" bIns="47315" numCol="1" anchor="b" anchorCtr="0" compatLnSpc="1">
            <a:prstTxWarp prst="textNoShape">
              <a:avLst/>
            </a:prstTxWarp>
          </a:bodyPr>
          <a:lstStyle>
            <a:lvl1pP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249861" name="Rectangle 5"/>
          <p:cNvSpPr>
            <a:spLocks noGrp="1" noChangeArrowheads="1"/>
          </p:cNvSpPr>
          <p:nvPr>
            <p:ph type="sldNum" sz="quarter" idx="3"/>
          </p:nvPr>
        </p:nvSpPr>
        <p:spPr bwMode="auto">
          <a:xfrm>
            <a:off x="5797022" y="6743619"/>
            <a:ext cx="4435304" cy="353479"/>
          </a:xfrm>
          <a:prstGeom prst="rect">
            <a:avLst/>
          </a:prstGeom>
          <a:noFill/>
          <a:ln w="9525">
            <a:noFill/>
            <a:miter lim="800000"/>
            <a:headEnd/>
            <a:tailEnd/>
          </a:ln>
          <a:effectLst/>
        </p:spPr>
        <p:txBody>
          <a:bodyPr vert="horz" wrap="square" lIns="94631" tIns="47315" rIns="94631" bIns="47315" numCol="1" anchor="b" anchorCtr="0" compatLnSpc="1">
            <a:prstTxWarp prst="textNoShape">
              <a:avLst/>
            </a:prstTxWarp>
          </a:bodyPr>
          <a:lstStyle>
            <a:lvl1pPr algn="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fld id="{31AAD0C7-227B-4D1F-B600-940EE5E12AFD}" type="slidenum">
              <a:rPr lang="en-US" altLang="ja-JP"/>
              <a:pPr>
                <a:defRPr/>
              </a:pPr>
              <a:t>‹#›</a:t>
            </a:fld>
            <a:endParaRPr lang="en-US" altLang="ja-JP"/>
          </a:p>
        </p:txBody>
      </p:sp>
    </p:spTree>
    <p:extLst>
      <p:ext uri="{BB962C8B-B14F-4D97-AF65-F5344CB8AC3E}">
        <p14:creationId xmlns:p14="http://schemas.microsoft.com/office/powerpoint/2010/main" val="3759452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5346" name="Rectangle 2"/>
          <p:cNvSpPr>
            <a:spLocks noGrp="1" noChangeArrowheads="1"/>
          </p:cNvSpPr>
          <p:nvPr>
            <p:ph type="hdr" sz="quarter"/>
          </p:nvPr>
        </p:nvSpPr>
        <p:spPr bwMode="auto">
          <a:xfrm>
            <a:off x="1" y="2"/>
            <a:ext cx="4437593" cy="354579"/>
          </a:xfrm>
          <a:prstGeom prst="rect">
            <a:avLst/>
          </a:prstGeom>
          <a:noFill/>
          <a:ln w="9525">
            <a:noFill/>
            <a:miter lim="800000"/>
            <a:headEnd/>
            <a:tailEnd/>
          </a:ln>
          <a:effectLst/>
        </p:spPr>
        <p:txBody>
          <a:bodyPr vert="horz" wrap="square" lIns="94631" tIns="47315" rIns="94631" bIns="47315" numCol="1" anchor="t" anchorCtr="0" compatLnSpc="1">
            <a:prstTxWarp prst="textNoShape">
              <a:avLst/>
            </a:prstTxWarp>
          </a:bodyPr>
          <a:lstStyle>
            <a:lvl1pP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185347" name="Rectangle 3"/>
          <p:cNvSpPr>
            <a:spLocks noGrp="1" noChangeArrowheads="1"/>
          </p:cNvSpPr>
          <p:nvPr>
            <p:ph type="dt" idx="1"/>
          </p:nvPr>
        </p:nvSpPr>
        <p:spPr bwMode="auto">
          <a:xfrm>
            <a:off x="5797022" y="2"/>
            <a:ext cx="4435304" cy="354579"/>
          </a:xfrm>
          <a:prstGeom prst="rect">
            <a:avLst/>
          </a:prstGeom>
          <a:noFill/>
          <a:ln w="9525">
            <a:noFill/>
            <a:miter lim="800000"/>
            <a:headEnd/>
            <a:tailEnd/>
          </a:ln>
          <a:effectLst/>
        </p:spPr>
        <p:txBody>
          <a:bodyPr vert="horz" wrap="square" lIns="94631" tIns="47315" rIns="94631" bIns="47315" numCol="1" anchor="t" anchorCtr="0" compatLnSpc="1">
            <a:prstTxWarp prst="textNoShape">
              <a:avLst/>
            </a:prstTxWarp>
          </a:bodyPr>
          <a:lstStyle>
            <a:lvl1pPr algn="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83972" name="Rectangle 4"/>
          <p:cNvSpPr>
            <a:spLocks noGrp="1" noRot="1" noChangeAspect="1" noChangeArrowheads="1" noTextEdit="1"/>
          </p:cNvSpPr>
          <p:nvPr>
            <p:ph type="sldImg" idx="2"/>
          </p:nvPr>
        </p:nvSpPr>
        <p:spPr bwMode="auto">
          <a:xfrm>
            <a:off x="3344863" y="533400"/>
            <a:ext cx="3546475" cy="2660650"/>
          </a:xfrm>
          <a:prstGeom prst="rect">
            <a:avLst/>
          </a:prstGeom>
          <a:noFill/>
          <a:ln w="9525">
            <a:solidFill>
              <a:srgbClr val="000000"/>
            </a:solidFill>
            <a:miter lim="800000"/>
            <a:headEnd/>
            <a:tailEnd/>
          </a:ln>
        </p:spPr>
      </p:sp>
      <p:sp>
        <p:nvSpPr>
          <p:cNvPr id="185349" name="Rectangle 5"/>
          <p:cNvSpPr>
            <a:spLocks noGrp="1" noChangeArrowheads="1"/>
          </p:cNvSpPr>
          <p:nvPr>
            <p:ph type="body" sz="quarter" idx="3"/>
          </p:nvPr>
        </p:nvSpPr>
        <p:spPr bwMode="auto">
          <a:xfrm>
            <a:off x="1025294" y="3370709"/>
            <a:ext cx="8184028" cy="3195621"/>
          </a:xfrm>
          <a:prstGeom prst="rect">
            <a:avLst/>
          </a:prstGeom>
          <a:noFill/>
          <a:ln w="9525">
            <a:noFill/>
            <a:miter lim="800000"/>
            <a:headEnd/>
            <a:tailEnd/>
          </a:ln>
          <a:effectLst/>
        </p:spPr>
        <p:txBody>
          <a:bodyPr vert="horz" wrap="square" lIns="94631" tIns="47315" rIns="94631" bIns="4731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85350" name="Rectangle 6"/>
          <p:cNvSpPr>
            <a:spLocks noGrp="1" noChangeArrowheads="1"/>
          </p:cNvSpPr>
          <p:nvPr>
            <p:ph type="ftr" sz="quarter" idx="4"/>
          </p:nvPr>
        </p:nvSpPr>
        <p:spPr bwMode="auto">
          <a:xfrm>
            <a:off x="1" y="6743619"/>
            <a:ext cx="4437593" cy="353479"/>
          </a:xfrm>
          <a:prstGeom prst="rect">
            <a:avLst/>
          </a:prstGeom>
          <a:noFill/>
          <a:ln w="9525">
            <a:noFill/>
            <a:miter lim="800000"/>
            <a:headEnd/>
            <a:tailEnd/>
          </a:ln>
          <a:effectLst/>
        </p:spPr>
        <p:txBody>
          <a:bodyPr vert="horz" wrap="square" lIns="94631" tIns="47315" rIns="94631" bIns="47315" numCol="1" anchor="b" anchorCtr="0" compatLnSpc="1">
            <a:prstTxWarp prst="textNoShape">
              <a:avLst/>
            </a:prstTxWarp>
          </a:bodyPr>
          <a:lstStyle>
            <a:lvl1pP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185351" name="Rectangle 7"/>
          <p:cNvSpPr>
            <a:spLocks noGrp="1" noChangeArrowheads="1"/>
          </p:cNvSpPr>
          <p:nvPr>
            <p:ph type="sldNum" sz="quarter" idx="5"/>
          </p:nvPr>
        </p:nvSpPr>
        <p:spPr bwMode="auto">
          <a:xfrm>
            <a:off x="5797022" y="6743619"/>
            <a:ext cx="4435304" cy="353479"/>
          </a:xfrm>
          <a:prstGeom prst="rect">
            <a:avLst/>
          </a:prstGeom>
          <a:noFill/>
          <a:ln w="9525">
            <a:noFill/>
            <a:miter lim="800000"/>
            <a:headEnd/>
            <a:tailEnd/>
          </a:ln>
          <a:effectLst/>
        </p:spPr>
        <p:txBody>
          <a:bodyPr vert="horz" wrap="square" lIns="94631" tIns="47315" rIns="94631" bIns="47315" numCol="1" anchor="b" anchorCtr="0" compatLnSpc="1">
            <a:prstTxWarp prst="textNoShape">
              <a:avLst/>
            </a:prstTxWarp>
          </a:bodyPr>
          <a:lstStyle>
            <a:lvl1pPr algn="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fld id="{825866FC-C5FC-461B-9707-E68D72B7E29B}" type="slidenum">
              <a:rPr lang="en-US" altLang="ja-JP"/>
              <a:pPr>
                <a:defRPr/>
              </a:pPr>
              <a:t>‹#›</a:t>
            </a:fld>
            <a:endParaRPr lang="en-US" altLang="ja-JP"/>
          </a:p>
        </p:txBody>
      </p:sp>
    </p:spTree>
    <p:extLst>
      <p:ext uri="{BB962C8B-B14F-4D97-AF65-F5344CB8AC3E}">
        <p14:creationId xmlns:p14="http://schemas.microsoft.com/office/powerpoint/2010/main" val="2869391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89ED7BB0-B253-42B7-A84C-B8569BCF4F59}" type="slidenum">
              <a:rPr lang="en-US" altLang="ja-JP" smtClean="0"/>
              <a:pPr/>
              <a:t>1</a:t>
            </a:fld>
            <a:endParaRPr lang="en-US" altLang="ja-JP"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ja-JP" altLang="ja-JP" smtClean="0">
              <a:ea typeface="ＭＳ Ｐ明朝" pitchFamily="1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9</a:t>
            </a:r>
            <a:r>
              <a:rPr kumimoji="1" lang="ja-JP" altLang="en-US" dirty="0" smtClean="0"/>
              <a:t>割強</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13</a:t>
            </a:fld>
            <a:endParaRPr lang="en-US" altLang="ja-JP"/>
          </a:p>
        </p:txBody>
      </p:sp>
    </p:spTree>
    <p:extLst>
      <p:ext uri="{BB962C8B-B14F-4D97-AF65-F5344CB8AC3E}">
        <p14:creationId xmlns:p14="http://schemas.microsoft.com/office/powerpoint/2010/main" val="530668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21.2%</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14</a:t>
            </a:fld>
            <a:endParaRPr lang="en-US" altLang="ja-JP"/>
          </a:p>
        </p:txBody>
      </p:sp>
    </p:spTree>
    <p:extLst>
      <p:ext uri="{BB962C8B-B14F-4D97-AF65-F5344CB8AC3E}">
        <p14:creationId xmlns:p14="http://schemas.microsoft.com/office/powerpoint/2010/main" val="2130328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78.7%</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15</a:t>
            </a:fld>
            <a:endParaRPr lang="en-US" altLang="ja-JP"/>
          </a:p>
        </p:txBody>
      </p:sp>
    </p:spTree>
    <p:extLst>
      <p:ext uri="{BB962C8B-B14F-4D97-AF65-F5344CB8AC3E}">
        <p14:creationId xmlns:p14="http://schemas.microsoft.com/office/powerpoint/2010/main" val="673629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3</a:t>
            </a:r>
            <a:r>
              <a:rPr kumimoji="1" lang="ja-JP" altLang="en-US" dirty="0" smtClean="0"/>
              <a:t>割強</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16</a:t>
            </a:fld>
            <a:endParaRPr lang="en-US" altLang="ja-JP"/>
          </a:p>
        </p:txBody>
      </p:sp>
    </p:spTree>
    <p:extLst>
      <p:ext uri="{BB962C8B-B14F-4D97-AF65-F5344CB8AC3E}">
        <p14:creationId xmlns:p14="http://schemas.microsoft.com/office/powerpoint/2010/main" val="3165025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18</a:t>
            </a:fld>
            <a:endParaRPr lang="en-US" altLang="ja-JP"/>
          </a:p>
        </p:txBody>
      </p:sp>
    </p:spTree>
    <p:extLst>
      <p:ext uri="{BB962C8B-B14F-4D97-AF65-F5344CB8AC3E}">
        <p14:creationId xmlns:p14="http://schemas.microsoft.com/office/powerpoint/2010/main" val="1403489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19</a:t>
            </a:fld>
            <a:endParaRPr lang="en-US" altLang="ja-JP"/>
          </a:p>
        </p:txBody>
      </p:sp>
    </p:spTree>
    <p:extLst>
      <p:ext uri="{BB962C8B-B14F-4D97-AF65-F5344CB8AC3E}">
        <p14:creationId xmlns:p14="http://schemas.microsoft.com/office/powerpoint/2010/main" val="14034897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grpSp>
      </p:grpSp>
      <p:sp>
        <p:nvSpPr>
          <p:cNvPr id="18" name="Rectangle 21"/>
          <p:cNvSpPr>
            <a:spLocks noChangeArrowheads="1"/>
          </p:cNvSpPr>
          <p:nvPr userDrawn="1"/>
        </p:nvSpPr>
        <p:spPr bwMode="auto">
          <a:xfrm>
            <a:off x="31750" y="6629400"/>
            <a:ext cx="3692525" cy="219075"/>
          </a:xfrm>
          <a:prstGeom prst="rect">
            <a:avLst/>
          </a:prstGeom>
          <a:noFill/>
          <a:ln w="9525">
            <a:noFill/>
            <a:miter lim="800000"/>
            <a:headEnd/>
            <a:tailEnd/>
          </a:ln>
          <a:effectLst/>
        </p:spPr>
        <p:txBody>
          <a:bodyPr lIns="80962" tIns="39688" rIns="80962" bIns="39688">
            <a:spAutoFit/>
          </a:bodyPr>
          <a:lstStyle/>
          <a:p>
            <a:pPr defTabSz="584200">
              <a:lnSpc>
                <a:spcPct val="100000"/>
              </a:lnSpc>
              <a:spcBef>
                <a:spcPct val="0"/>
              </a:spcBef>
              <a:buClrTx/>
              <a:buSzTx/>
              <a:buFontTx/>
              <a:buNone/>
              <a:defRPr/>
            </a:pPr>
            <a:r>
              <a:rPr lang="en-US" altLang="ja-JP" sz="900" i="1" dirty="0">
                <a:solidFill>
                  <a:srgbClr val="000066"/>
                </a:solidFill>
                <a:latin typeface="Arial" pitchFamily="34" charset="0"/>
                <a:ea typeface="ＭＳ Ｐゴシック" pitchFamily="50" charset="-128"/>
                <a:cs typeface="Arial" pitchFamily="34" charset="0"/>
              </a:rPr>
              <a:t>Copyright </a:t>
            </a:r>
            <a:r>
              <a:rPr lang="en-US" altLang="ja-JP" sz="900" i="1" dirty="0" smtClean="0">
                <a:solidFill>
                  <a:srgbClr val="000066"/>
                </a:solidFill>
                <a:latin typeface="Arial" pitchFamily="34" charset="0"/>
                <a:ea typeface="ＭＳ Ｐゴシック" pitchFamily="50" charset="-128"/>
                <a:cs typeface="Arial" pitchFamily="34" charset="0"/>
              </a:rPr>
              <a:t>2013, </a:t>
            </a:r>
            <a:r>
              <a:rPr lang="en-US" altLang="ja-JP" sz="900" i="1" dirty="0">
                <a:solidFill>
                  <a:srgbClr val="000066"/>
                </a:solidFill>
                <a:latin typeface="Arial" pitchFamily="34" charset="0"/>
                <a:ea typeface="ＭＳ Ｐゴシック" pitchFamily="50" charset="-128"/>
                <a:cs typeface="Arial" pitchFamily="34" charset="0"/>
              </a:rPr>
              <a:t>Nippon Telegraph and Telephone Corporation</a:t>
            </a:r>
          </a:p>
        </p:txBody>
      </p:sp>
      <p:pic>
        <p:nvPicPr>
          <p:cNvPr id="19" name="Picture 2" descr="ウェブアクセシビリティ推進協会"/>
          <p:cNvPicPr>
            <a:picLocks noChangeAspect="1" noChangeArrowheads="1"/>
          </p:cNvPicPr>
          <p:nvPr userDrawn="1"/>
        </p:nvPicPr>
        <p:blipFill>
          <a:blip r:embed="rId2" cstate="print"/>
          <a:srcRect/>
          <a:stretch>
            <a:fillRect/>
          </a:stretch>
        </p:blipFill>
        <p:spPr bwMode="auto">
          <a:xfrm>
            <a:off x="79375" y="60325"/>
            <a:ext cx="3452813" cy="450850"/>
          </a:xfrm>
          <a:prstGeom prst="rect">
            <a:avLst/>
          </a:prstGeom>
          <a:noFill/>
          <a:ln w="9525">
            <a:noFill/>
            <a:miter lim="800000"/>
            <a:headEnd/>
            <a:tailEnd/>
          </a:ln>
        </p:spPr>
      </p:pic>
      <p:sp>
        <p:nvSpPr>
          <p:cNvPr id="227347" name="Rectangle 19"/>
          <p:cNvSpPr>
            <a:spLocks noGrp="1" noChangeArrowheads="1"/>
          </p:cNvSpPr>
          <p:nvPr>
            <p:ph type="ctrTitle"/>
          </p:nvPr>
        </p:nvSpPr>
        <p:spPr>
          <a:xfrm>
            <a:off x="2971800" y="1828800"/>
            <a:ext cx="6019800" cy="2209800"/>
          </a:xfrm>
        </p:spPr>
        <p:txBody>
          <a:bodyPr/>
          <a:lstStyle>
            <a:lvl1pPr>
              <a:defRPr sz="4000">
                <a:solidFill>
                  <a:srgbClr val="FFFFFF"/>
                </a:solidFill>
              </a:defRPr>
            </a:lvl1pPr>
          </a:lstStyle>
          <a:p>
            <a:r>
              <a:rPr lang="ja-JP" altLang="en-US" dirty="0"/>
              <a:t>マスタ タイトルの書式設定</a:t>
            </a:r>
          </a:p>
        </p:txBody>
      </p:sp>
      <p:sp>
        <p:nvSpPr>
          <p:cNvPr id="227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ja-JP" altLang="en-US"/>
              <a:t>マスタ サブタイトルの書式設定</a:t>
            </a:r>
          </a:p>
        </p:txBody>
      </p:sp>
      <p:sp>
        <p:nvSpPr>
          <p:cNvPr id="20"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ja-JP"/>
          </a:p>
        </p:txBody>
      </p:sp>
      <p:sp>
        <p:nvSpPr>
          <p:cNvPr id="21" name="Rectangle 17"/>
          <p:cNvSpPr>
            <a:spLocks noGrp="1" noChangeArrowheads="1"/>
          </p:cNvSpPr>
          <p:nvPr>
            <p:ph type="ftr" sz="quarter" idx="11"/>
          </p:nvPr>
        </p:nvSpPr>
        <p:spPr/>
        <p:txBody>
          <a:bodyPr/>
          <a:lstStyle>
            <a:lvl1pPr>
              <a:defRPr/>
            </a:lvl1pPr>
          </a:lstStyle>
          <a:p>
            <a:pPr>
              <a:defRPr/>
            </a:pPr>
            <a:endParaRPr lang="en-US" altLang="ja-JP"/>
          </a:p>
        </p:txBody>
      </p:sp>
      <p:sp>
        <p:nvSpPr>
          <p:cNvPr id="22" name="Rectangle 18"/>
          <p:cNvSpPr>
            <a:spLocks noGrp="1" noChangeArrowheads="1"/>
          </p:cNvSpPr>
          <p:nvPr>
            <p:ph type="sldNum" sz="quarter" idx="12"/>
          </p:nvPr>
        </p:nvSpPr>
        <p:spPr/>
        <p:txBody>
          <a:bodyPr/>
          <a:lstStyle>
            <a:lvl1pPr>
              <a:defRPr/>
            </a:lvl1pPr>
          </a:lstStyle>
          <a:p>
            <a:pPr>
              <a:defRPr/>
            </a:pPr>
            <a:fld id="{7443C418-215E-4480-A337-75AEA56037E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E0F6C17E-B3BB-4A8C-BA92-3C5EC7B958AD}"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19100"/>
            <a:ext cx="2057400" cy="5448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419100"/>
            <a:ext cx="6019800" cy="5448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B147EB3B-9F39-4E59-8015-549134E79204}"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9100"/>
            <a:ext cx="8161338" cy="9525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58938"/>
            <a:ext cx="8229600" cy="4208462"/>
          </a:xfrm>
        </p:spPr>
        <p:txBody>
          <a:bodyPr/>
          <a:lstStyle/>
          <a:p>
            <a:pPr lvl="0"/>
            <a:endParaRPr lang="ja-JP" altLang="en-US"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2345E3C1-0377-4EBF-821A-595FEF43FC07}"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23D6FD14-9438-4897-824D-7914E578BC21}" type="slidenum">
              <a:rPr lang="en-US" altLang="ja-JP"/>
              <a:pPr>
                <a:defRPr/>
              </a:pPr>
              <a:t>‹#›</a:t>
            </a:fld>
            <a:endParaRPr lang="en-US" altLang="ja-JP"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DC4A43FC-CE0C-431E-8088-9945F5CD67D5}" type="slidenum">
              <a:rPr lang="en-US" altLang="ja-JP"/>
              <a:pPr>
                <a:defRPr/>
              </a:pPr>
              <a:t>‹#›</a:t>
            </a:fld>
            <a:endParaRPr lang="en-US" altLang="ja-JP"/>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58938"/>
            <a:ext cx="4038600" cy="4208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58938"/>
            <a:ext cx="4038600" cy="4208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A61A8B9-61DD-43F4-BDF9-C1CA626C7FD4}"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8" name="Rectangle 3"/>
          <p:cNvSpPr>
            <a:spLocks noGrp="1" noChangeArrowheads="1"/>
          </p:cNvSpPr>
          <p:nvPr>
            <p:ph type="sldNum" sz="quarter" idx="11"/>
          </p:nvPr>
        </p:nvSpPr>
        <p:spPr>
          <a:ln/>
        </p:spPr>
        <p:txBody>
          <a:bodyPr/>
          <a:lstStyle>
            <a:lvl1pPr>
              <a:defRPr/>
            </a:lvl1pPr>
          </a:lstStyle>
          <a:p>
            <a:pPr>
              <a:defRPr/>
            </a:pPr>
            <a:fld id="{3D98B011-D5B8-4FF8-81B3-F9EA41F18EE5}" type="slidenum">
              <a:rPr lang="en-US" altLang="ja-JP"/>
              <a:pPr>
                <a:defRPr/>
              </a:pPr>
              <a:t>‹#›</a:t>
            </a:fld>
            <a:endParaRPr lang="en-US" altLang="ja-JP"/>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3"/>
          <p:cNvSpPr>
            <a:spLocks noGrp="1" noChangeArrowheads="1"/>
          </p:cNvSpPr>
          <p:nvPr>
            <p:ph type="sldNum" sz="quarter" idx="11"/>
          </p:nvPr>
        </p:nvSpPr>
        <p:spPr>
          <a:ln/>
        </p:spPr>
        <p:txBody>
          <a:bodyPr/>
          <a:lstStyle>
            <a:lvl1pPr>
              <a:defRPr/>
            </a:lvl1pPr>
          </a:lstStyle>
          <a:p>
            <a:pPr>
              <a:defRPr/>
            </a:pPr>
            <a:fld id="{7663CD8F-2428-459E-B5AF-4248A0B6B6D4}" type="slidenum">
              <a:rPr lang="en-US" altLang="ja-JP"/>
              <a:pPr>
                <a:defRPr/>
              </a:pPr>
              <a:t>‹#›</a:t>
            </a:fld>
            <a:endParaRPr lang="en-US" altLang="ja-JP"/>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3" name="Rectangle 3"/>
          <p:cNvSpPr>
            <a:spLocks noGrp="1" noChangeArrowheads="1"/>
          </p:cNvSpPr>
          <p:nvPr>
            <p:ph type="sldNum" sz="quarter" idx="11"/>
          </p:nvPr>
        </p:nvSpPr>
        <p:spPr>
          <a:ln/>
        </p:spPr>
        <p:txBody>
          <a:bodyPr/>
          <a:lstStyle>
            <a:lvl1pPr>
              <a:defRPr/>
            </a:lvl1pPr>
          </a:lstStyle>
          <a:p>
            <a:pPr>
              <a:defRPr/>
            </a:pPr>
            <a:fld id="{A3267AB0-8CB2-4E71-A4E2-EF0348A35B7E}" type="slidenum">
              <a:rPr lang="en-US" altLang="ja-JP"/>
              <a:pPr>
                <a:defRPr/>
              </a:pPr>
              <a:t>‹#›</a:t>
            </a:fld>
            <a:endParaRPr lang="en-US" altLang="ja-JP"/>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511E46AE-29B5-4967-BAAA-DF7A9FEC6DE9}"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3B673DC-DE88-4578-9AEC-4C90A3EF7173}"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ClrTx/>
              <a:buSzTx/>
              <a:buFontTx/>
              <a:buNone/>
              <a:defRPr kumimoji="0" sz="1200">
                <a:latin typeface="Arial" charset="0"/>
                <a:ea typeface="ＭＳ Ｐゴシック" charset="-128"/>
              </a:defRPr>
            </a:lvl1pPr>
          </a:lstStyle>
          <a:p>
            <a:pPr>
              <a:defRPr/>
            </a:pPr>
            <a:endParaRPr lang="en-US" altLang="ja-JP"/>
          </a:p>
        </p:txBody>
      </p:sp>
      <p:sp>
        <p:nvSpPr>
          <p:cNvPr id="226307" name="Rectangle 3"/>
          <p:cNvSpPr>
            <a:spLocks noGrp="1" noChangeArrowheads="1"/>
          </p:cNvSpPr>
          <p:nvPr>
            <p:ph type="sldNum" sz="quarter" idx="4"/>
          </p:nvPr>
        </p:nvSpPr>
        <p:spPr bwMode="auto">
          <a:xfrm>
            <a:off x="7010400" y="64008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kumimoji="0" sz="1800">
                <a:latin typeface="Arial Black" pitchFamily="34" charset="0"/>
                <a:ea typeface="ＭＳ Ｐゴシック" charset="-128"/>
              </a:defRPr>
            </a:lvl1pPr>
          </a:lstStyle>
          <a:p>
            <a:pPr>
              <a:defRPr/>
            </a:pPr>
            <a:fld id="{242E4F24-A6B6-4944-9FDB-26056CA8787A}" type="slidenum">
              <a:rPr lang="en-US" altLang="ja-JP"/>
              <a:pPr>
                <a:defRPr/>
              </a:pPr>
              <a:t>‹#›</a:t>
            </a:fld>
            <a:endParaRPr lang="en-US" altLang="ja-JP"/>
          </a:p>
        </p:txBody>
      </p:sp>
      <p:grpSp>
        <p:nvGrpSpPr>
          <p:cNvPr id="1028" name="Group 4"/>
          <p:cNvGrpSpPr>
            <a:grpSpLocks/>
          </p:cNvGrpSpPr>
          <p:nvPr/>
        </p:nvGrpSpPr>
        <p:grpSpPr bwMode="auto">
          <a:xfrm>
            <a:off x="0" y="0"/>
            <a:ext cx="9144000" cy="546100"/>
            <a:chOff x="0" y="0"/>
            <a:chExt cx="5760" cy="344"/>
          </a:xfrm>
        </p:grpSpPr>
        <p:sp>
          <p:nvSpPr>
            <p:cNvPr id="226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226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226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1800">
                <a:solidFill>
                  <a:schemeClr val="hlink"/>
                </a:solidFill>
              </a:endParaRPr>
            </a:p>
          </p:txBody>
        </p:sp>
        <p:sp>
          <p:nvSpPr>
            <p:cNvPr id="226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1800">
                <a:solidFill>
                  <a:schemeClr val="hlink"/>
                </a:solidFill>
              </a:endParaRPr>
            </a:p>
          </p:txBody>
        </p:sp>
        <p:sp>
          <p:nvSpPr>
            <p:cNvPr id="226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1800">
                <a:solidFill>
                  <a:schemeClr val="accent2"/>
                </a:solidFill>
              </a:endParaRPr>
            </a:p>
          </p:txBody>
        </p:sp>
        <p:sp>
          <p:nvSpPr>
            <p:cNvPr id="226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1800">
                <a:solidFill>
                  <a:schemeClr val="hlink"/>
                </a:solidFill>
              </a:endParaRPr>
            </a:p>
          </p:txBody>
        </p:sp>
        <p:sp>
          <p:nvSpPr>
            <p:cNvPr id="226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2400">
                <a:latin typeface="Times New Roman" pitchFamily="18" charset="0"/>
              </a:endParaRPr>
            </a:p>
          </p:txBody>
        </p:sp>
        <p:sp>
          <p:nvSpPr>
            <p:cNvPr id="226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1800">
                <a:solidFill>
                  <a:schemeClr val="accent2"/>
                </a:solidFill>
              </a:endParaRPr>
            </a:p>
          </p:txBody>
        </p:sp>
        <p:sp>
          <p:nvSpPr>
            <p:cNvPr id="226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lnSpc>
                  <a:spcPct val="100000"/>
                </a:lnSpc>
                <a:spcBef>
                  <a:spcPct val="0"/>
                </a:spcBef>
                <a:buClrTx/>
                <a:buSzTx/>
                <a:buFontTx/>
                <a:buNone/>
                <a:defRPr/>
              </a:pPr>
              <a:endParaRPr kumimoji="0" lang="ja-JP" altLang="ja-JP" sz="1800">
                <a:solidFill>
                  <a:schemeClr val="accent2"/>
                </a:solidFill>
              </a:endParaRPr>
            </a:p>
          </p:txBody>
        </p:sp>
      </p:grpSp>
      <p:sp>
        <p:nvSpPr>
          <p:cNvPr id="1029" name="Rectangle 14"/>
          <p:cNvSpPr>
            <a:spLocks noGrp="1" noChangeArrowheads="1"/>
          </p:cNvSpPr>
          <p:nvPr>
            <p:ph type="title"/>
          </p:nvPr>
        </p:nvSpPr>
        <p:spPr bwMode="auto">
          <a:xfrm>
            <a:off x="452673" y="419100"/>
            <a:ext cx="8165865" cy="66731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30" name="Rectangle 15"/>
          <p:cNvSpPr>
            <a:spLocks noGrp="1" noChangeArrowheads="1"/>
          </p:cNvSpPr>
          <p:nvPr>
            <p:ph type="body" idx="1"/>
          </p:nvPr>
        </p:nvSpPr>
        <p:spPr bwMode="auto">
          <a:xfrm>
            <a:off x="461727" y="1167897"/>
            <a:ext cx="8225073" cy="56901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226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kumimoji="0" sz="1200">
                <a:latin typeface="Arial" charset="0"/>
                <a:ea typeface="ＭＳ Ｐゴシック" charset="-128"/>
              </a:defRPr>
            </a:lvl1pPr>
          </a:lstStyle>
          <a:p>
            <a:pPr>
              <a:defRPr/>
            </a:pPr>
            <a:endParaRPr lang="en-US" altLang="ja-JP"/>
          </a:p>
        </p:txBody>
      </p:sp>
      <p:sp>
        <p:nvSpPr>
          <p:cNvPr id="34" name="Rectangle 21"/>
          <p:cNvSpPr>
            <a:spLocks noChangeArrowheads="1"/>
          </p:cNvSpPr>
          <p:nvPr userDrawn="1"/>
        </p:nvSpPr>
        <p:spPr bwMode="auto">
          <a:xfrm>
            <a:off x="31750" y="6629400"/>
            <a:ext cx="3692525" cy="219075"/>
          </a:xfrm>
          <a:prstGeom prst="rect">
            <a:avLst/>
          </a:prstGeom>
          <a:noFill/>
          <a:ln w="9525">
            <a:noFill/>
            <a:miter lim="800000"/>
            <a:headEnd/>
            <a:tailEnd/>
          </a:ln>
          <a:effectLst/>
        </p:spPr>
        <p:txBody>
          <a:bodyPr lIns="80962" tIns="39688" rIns="80962" bIns="39688">
            <a:spAutoFit/>
          </a:bodyPr>
          <a:lstStyle/>
          <a:p>
            <a:pPr defTabSz="584200">
              <a:lnSpc>
                <a:spcPct val="100000"/>
              </a:lnSpc>
              <a:spcBef>
                <a:spcPct val="0"/>
              </a:spcBef>
              <a:buClrTx/>
              <a:buSzTx/>
              <a:buFontTx/>
              <a:buNone/>
              <a:defRPr/>
            </a:pPr>
            <a:r>
              <a:rPr lang="en-US" altLang="ja-JP" sz="900" i="1" dirty="0">
                <a:solidFill>
                  <a:srgbClr val="000066"/>
                </a:solidFill>
                <a:latin typeface="Arial" pitchFamily="34" charset="0"/>
                <a:ea typeface="ＭＳ Ｐゴシック" pitchFamily="50" charset="-128"/>
                <a:cs typeface="Arial" pitchFamily="34" charset="0"/>
              </a:rPr>
              <a:t>Copyright </a:t>
            </a:r>
            <a:r>
              <a:rPr lang="en-US" altLang="ja-JP" sz="900" i="1" dirty="0" smtClean="0">
                <a:solidFill>
                  <a:srgbClr val="000066"/>
                </a:solidFill>
                <a:latin typeface="Arial" pitchFamily="34" charset="0"/>
                <a:ea typeface="ＭＳ Ｐゴシック" pitchFamily="50" charset="-128"/>
                <a:cs typeface="Arial" pitchFamily="34" charset="0"/>
              </a:rPr>
              <a:t>2013, </a:t>
            </a:r>
            <a:r>
              <a:rPr lang="en-US" altLang="ja-JP" sz="900" i="1" dirty="0">
                <a:solidFill>
                  <a:srgbClr val="000066"/>
                </a:solidFill>
                <a:latin typeface="Arial" pitchFamily="34" charset="0"/>
                <a:ea typeface="ＭＳ Ｐゴシック" pitchFamily="50" charset="-128"/>
                <a:cs typeface="Arial" pitchFamily="34" charset="0"/>
              </a:rPr>
              <a:t>Nippon Telegraph and Telephone Corporation</a:t>
            </a:r>
          </a:p>
        </p:txBody>
      </p:sp>
      <p:pic>
        <p:nvPicPr>
          <p:cNvPr id="1033" name="Picture 2" descr="ウェブアクセシビリティ推進協会"/>
          <p:cNvPicPr>
            <a:picLocks noChangeAspect="1" noChangeArrowheads="1"/>
          </p:cNvPicPr>
          <p:nvPr userDrawn="1"/>
        </p:nvPicPr>
        <p:blipFill>
          <a:blip r:embed="rId14" cstate="print"/>
          <a:srcRect r="65462" b="-7887"/>
          <a:stretch>
            <a:fillRect/>
          </a:stretch>
        </p:blipFill>
        <p:spPr bwMode="auto">
          <a:xfrm>
            <a:off x="7810500" y="74613"/>
            <a:ext cx="1303338" cy="530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1"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6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charset="-128"/>
        </a:defRPr>
      </a:lvl2pPr>
      <a:lvl3pPr algn="l" rtl="0" eaLnBrk="0" fontAlgn="base" hangingPunct="0">
        <a:spcBef>
          <a:spcPct val="0"/>
        </a:spcBef>
        <a:spcAft>
          <a:spcPct val="0"/>
        </a:spcAft>
        <a:defRPr kumimoji="1" sz="4400">
          <a:solidFill>
            <a:schemeClr val="tx1"/>
          </a:solidFill>
          <a:latin typeface="Arial" charset="0"/>
          <a:ea typeface="ＭＳ Ｐゴシック" charset="-128"/>
        </a:defRPr>
      </a:lvl3pPr>
      <a:lvl4pPr algn="l" rtl="0" eaLnBrk="0" fontAlgn="base" hangingPunct="0">
        <a:spcBef>
          <a:spcPct val="0"/>
        </a:spcBef>
        <a:spcAft>
          <a:spcPct val="0"/>
        </a:spcAft>
        <a:defRPr kumimoji="1" sz="4400">
          <a:solidFill>
            <a:schemeClr val="tx1"/>
          </a:solidFill>
          <a:latin typeface="Arial" charset="0"/>
          <a:ea typeface="ＭＳ Ｐゴシック" charset="-128"/>
        </a:defRPr>
      </a:lvl4pPr>
      <a:lvl5pPr algn="l" rtl="0" eaLnBrk="0" fontAlgn="base" hangingPunct="0">
        <a:spcBef>
          <a:spcPct val="0"/>
        </a:spcBef>
        <a:spcAft>
          <a:spcPct val="0"/>
        </a:spcAft>
        <a:defRPr kumimoji="1" sz="4400">
          <a:solidFill>
            <a:schemeClr val="tx1"/>
          </a:solidFill>
          <a:latin typeface="Arial" charset="0"/>
          <a:ea typeface="ＭＳ Ｐゴシック" charset="-128"/>
        </a:defRPr>
      </a:lvl5pPr>
      <a:lvl6pPr marL="457200" algn="l" rtl="0" fontAlgn="base">
        <a:spcBef>
          <a:spcPct val="0"/>
        </a:spcBef>
        <a:spcAft>
          <a:spcPct val="0"/>
        </a:spcAft>
        <a:defRPr kumimoji="1" sz="4400">
          <a:solidFill>
            <a:schemeClr val="tx1"/>
          </a:solidFill>
          <a:latin typeface="Arial" charset="0"/>
          <a:ea typeface="ＭＳ Ｐゴシック" charset="-128"/>
        </a:defRPr>
      </a:lvl6pPr>
      <a:lvl7pPr marL="914400" algn="l" rtl="0" fontAlgn="base">
        <a:spcBef>
          <a:spcPct val="0"/>
        </a:spcBef>
        <a:spcAft>
          <a:spcPct val="0"/>
        </a:spcAft>
        <a:defRPr kumimoji="1" sz="4400">
          <a:solidFill>
            <a:schemeClr val="tx1"/>
          </a:solidFill>
          <a:latin typeface="Arial" charset="0"/>
          <a:ea typeface="ＭＳ Ｐゴシック" charset="-128"/>
        </a:defRPr>
      </a:lvl7pPr>
      <a:lvl8pPr marL="1371600" algn="l" rtl="0" fontAlgn="base">
        <a:spcBef>
          <a:spcPct val="0"/>
        </a:spcBef>
        <a:spcAft>
          <a:spcPct val="0"/>
        </a:spcAft>
        <a:defRPr kumimoji="1" sz="4400">
          <a:solidFill>
            <a:schemeClr val="tx1"/>
          </a:solidFill>
          <a:latin typeface="Arial" charset="0"/>
          <a:ea typeface="ＭＳ Ｐゴシック" charset="-128"/>
        </a:defRPr>
      </a:lvl8pPr>
      <a:lvl9pPr marL="1828800" algn="l" rtl="0" fontAlgn="base">
        <a:spcBef>
          <a:spcPct val="0"/>
        </a:spcBef>
        <a:spcAft>
          <a:spcPct val="0"/>
        </a:spcAft>
        <a:defRPr kumimoji="1" sz="4400">
          <a:solidFill>
            <a:schemeClr val="tx1"/>
          </a:solidFill>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kumimoji="1" sz="24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kumimoji="1" sz="20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kumimoji="1" sz="18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kumimoji="1" sz="18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8"/>
          <p:cNvSpPr>
            <a:spLocks noGrp="1" noChangeArrowheads="1"/>
          </p:cNvSpPr>
          <p:nvPr>
            <p:ph type="ctrTitle"/>
          </p:nvPr>
        </p:nvSpPr>
        <p:spPr/>
        <p:txBody>
          <a:bodyPr/>
          <a:lstStyle/>
          <a:p>
            <a:r>
              <a:rPr lang="ja-JP" altLang="en-US" sz="3200" dirty="0"/>
              <a:t>東京都３０自治体サイト</a:t>
            </a:r>
            <a:r>
              <a:rPr lang="ja-JP" altLang="en-US" sz="3200" dirty="0" smtClean="0"/>
              <a:t>に</a:t>
            </a:r>
            <a:r>
              <a:rPr lang="en-US" altLang="ja-JP" sz="3200" dirty="0" smtClean="0"/>
              <a:t/>
            </a:r>
            <a:br>
              <a:rPr lang="en-US" altLang="ja-JP" sz="3200" dirty="0" smtClean="0"/>
            </a:br>
            <a:r>
              <a:rPr lang="ja-JP" altLang="en-US" sz="3200" dirty="0" smtClean="0"/>
              <a:t>おける</a:t>
            </a:r>
            <a:r>
              <a:rPr lang="ja-JP" altLang="en-US" sz="3200" dirty="0"/>
              <a:t>アクセシビリティ調査</a:t>
            </a:r>
            <a:r>
              <a:rPr lang="ja-JP" altLang="en-US" sz="3200" dirty="0" smtClean="0"/>
              <a:t>結果</a:t>
            </a:r>
          </a:p>
        </p:txBody>
      </p:sp>
      <p:sp>
        <p:nvSpPr>
          <p:cNvPr id="3075" name="Rectangle 22"/>
          <p:cNvSpPr>
            <a:spLocks noGrp="1" noChangeArrowheads="1"/>
          </p:cNvSpPr>
          <p:nvPr>
            <p:ph type="subTitle" idx="1"/>
          </p:nvPr>
        </p:nvSpPr>
        <p:spPr>
          <a:xfrm>
            <a:off x="2057400" y="4326575"/>
            <a:ext cx="6019800" cy="1752600"/>
          </a:xfrm>
        </p:spPr>
        <p:txBody>
          <a:bodyPr/>
          <a:lstStyle/>
          <a:p>
            <a:pPr algn="ctr" eaLnBrk="1" hangingPunct="1">
              <a:lnSpc>
                <a:spcPct val="105000"/>
              </a:lnSpc>
              <a:spcBef>
                <a:spcPct val="15000"/>
              </a:spcBef>
              <a:spcAft>
                <a:spcPct val="40000"/>
              </a:spcAft>
            </a:pPr>
            <a:r>
              <a:rPr lang="en-US" altLang="ja-JP" sz="2800" dirty="0" smtClean="0"/>
              <a:t>2013</a:t>
            </a:r>
            <a:r>
              <a:rPr lang="ja-JP" altLang="en-US" sz="2800" dirty="0" smtClean="0"/>
              <a:t>年</a:t>
            </a:r>
            <a:r>
              <a:rPr lang="en-US" altLang="ja-JP" sz="2800" dirty="0" smtClean="0"/>
              <a:t>11</a:t>
            </a:r>
            <a:r>
              <a:rPr lang="ja-JP" altLang="en-US" sz="2800" dirty="0" smtClean="0"/>
              <a:t>月</a:t>
            </a:r>
            <a:r>
              <a:rPr lang="en-US" altLang="ja-JP" sz="2800" dirty="0" smtClean="0"/>
              <a:t>21</a:t>
            </a:r>
            <a:r>
              <a:rPr lang="ja-JP" altLang="en-US" sz="2800" dirty="0" smtClean="0"/>
              <a:t>日</a:t>
            </a:r>
          </a:p>
          <a:p>
            <a:pPr algn="ctr" eaLnBrk="1" hangingPunct="1">
              <a:lnSpc>
                <a:spcPct val="105000"/>
              </a:lnSpc>
              <a:spcBef>
                <a:spcPct val="10000"/>
              </a:spcBef>
            </a:pPr>
            <a:r>
              <a:rPr lang="ja-JP" altLang="en-US" sz="2800" dirty="0" smtClean="0"/>
              <a:t>浅野　陽子（</a:t>
            </a:r>
            <a:r>
              <a:rPr lang="en-US" altLang="ja-JP" sz="2800" dirty="0" smtClean="0"/>
              <a:t>NTT</a:t>
            </a:r>
            <a:r>
              <a:rPr lang="ja-JP" altLang="en-US" sz="2800" dirty="0" smtClean="0"/>
              <a:t>）</a:t>
            </a:r>
          </a:p>
          <a:p>
            <a:pPr algn="ctr" eaLnBrk="1" hangingPunct="1">
              <a:lnSpc>
                <a:spcPct val="105000"/>
              </a:lnSpc>
              <a:spcBef>
                <a:spcPct val="10000"/>
              </a:spcBef>
            </a:pPr>
            <a:r>
              <a:rPr lang="ja-JP" altLang="en-US" sz="2800" dirty="0" smtClean="0"/>
              <a:t>ウェブアクセシビリティ推進協会</a:t>
            </a:r>
            <a:endParaRPr lang="en-US" altLang="ja-JP" sz="2800" dirty="0" smtClean="0"/>
          </a:p>
          <a:p>
            <a:pPr algn="ctr" eaLnBrk="1" hangingPunct="1">
              <a:lnSpc>
                <a:spcPct val="105000"/>
              </a:lnSpc>
              <a:spcBef>
                <a:spcPct val="10000"/>
              </a:spcBef>
            </a:pPr>
            <a:r>
              <a:rPr lang="ja-JP" altLang="en-US" sz="2800" dirty="0" smtClean="0"/>
              <a:t>品質維持向上部会</a:t>
            </a:r>
            <a:endParaRPr lang="en-US" altLang="ja-JP" sz="2800" dirty="0" smtClean="0"/>
          </a:p>
        </p:txBody>
      </p:sp>
      <p:sp>
        <p:nvSpPr>
          <p:cNvPr id="4" name="正方形/長方形 3"/>
          <p:cNvSpPr/>
          <p:nvPr/>
        </p:nvSpPr>
        <p:spPr>
          <a:xfrm>
            <a:off x="95000" y="585214"/>
            <a:ext cx="9001125" cy="300403"/>
          </a:xfrm>
          <a:prstGeom prst="rect">
            <a:avLst/>
          </a:prstGeom>
        </p:spPr>
        <p:txBody>
          <a:bodyPr>
            <a:spAutoFit/>
          </a:bodyPr>
          <a:lstStyle/>
          <a:p>
            <a:pPr eaLnBrk="1" hangingPunct="1">
              <a:lnSpc>
                <a:spcPct val="110000"/>
              </a:lnSpc>
              <a:buNone/>
              <a:defRPr/>
            </a:pPr>
            <a:r>
              <a:rPr lang="ja-JP" altLang="en-US" sz="1400" b="1" dirty="0"/>
              <a:t>ウェブアクセシビリティ推進協会主催セミナー</a:t>
            </a:r>
            <a:endParaRPr lang="en-US" altLang="ja-JP" sz="1400" dirty="0">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詳細調査項目</a:t>
            </a:r>
            <a:r>
              <a:rPr kumimoji="1" lang="en-US" altLang="ja-JP" dirty="0" smtClean="0"/>
              <a:t>1/2</a:t>
            </a:r>
            <a:endParaRPr kumimoji="1" lang="ja-JP" altLang="en-US" dirty="0"/>
          </a:p>
        </p:txBody>
      </p:sp>
      <p:sp>
        <p:nvSpPr>
          <p:cNvPr id="3" name="コンテンツ プレースホルダ 2"/>
          <p:cNvSpPr>
            <a:spLocks noGrp="1"/>
          </p:cNvSpPr>
          <p:nvPr>
            <p:ph idx="1"/>
          </p:nvPr>
        </p:nvSpPr>
        <p:spPr>
          <a:xfrm>
            <a:off x="461728" y="1185333"/>
            <a:ext cx="8490361" cy="5672667"/>
          </a:xfrm>
        </p:spPr>
        <p:txBody>
          <a:bodyPr/>
          <a:lstStyle/>
          <a:p>
            <a:pPr marL="514350" lvl="0" indent="-514350">
              <a:buClrTx/>
              <a:buSzPct val="100000"/>
              <a:buFont typeface="+mj-lt"/>
              <a:buAutoNum type="arabicPeriod"/>
            </a:pPr>
            <a:r>
              <a:rPr lang="ja-JP" altLang="ja-JP" dirty="0"/>
              <a:t>アクセシビリティ方針の公開</a:t>
            </a:r>
          </a:p>
          <a:p>
            <a:pPr marL="914400" lvl="1" indent="-514350">
              <a:buClrTx/>
              <a:buFont typeface="+mj-lt"/>
              <a:buAutoNum type="arabicPeriod"/>
            </a:pPr>
            <a:r>
              <a:rPr lang="ja-JP" altLang="ja-JP" dirty="0" smtClean="0"/>
              <a:t>サイト</a:t>
            </a:r>
            <a:r>
              <a:rPr lang="ja-JP" altLang="ja-JP" dirty="0"/>
              <a:t>についてのアクセシビリティ配慮</a:t>
            </a:r>
          </a:p>
          <a:p>
            <a:pPr marL="914400" lvl="1" indent="-514350">
              <a:buClrTx/>
              <a:buFont typeface="+mj-lt"/>
              <a:buAutoNum type="arabicPeriod"/>
            </a:pPr>
            <a:r>
              <a:rPr lang="ja-JP" altLang="ja-JP" dirty="0"/>
              <a:t>アクセシビリティ</a:t>
            </a:r>
            <a:r>
              <a:rPr lang="ja-JP" altLang="ja-JP" dirty="0" smtClean="0"/>
              <a:t>方針</a:t>
            </a:r>
            <a:r>
              <a:rPr lang="ja-JP" altLang="en-US" dirty="0" smtClean="0"/>
              <a:t>の</a:t>
            </a:r>
            <a:r>
              <a:rPr lang="ja-JP" altLang="ja-JP" dirty="0" smtClean="0"/>
              <a:t>掲載</a:t>
            </a:r>
            <a:endParaRPr lang="ja-JP" altLang="ja-JP" dirty="0"/>
          </a:p>
          <a:p>
            <a:pPr marL="914400" lvl="1" indent="-514350">
              <a:buClrTx/>
              <a:buFont typeface="+mj-lt"/>
              <a:buAutoNum type="arabicPeriod"/>
            </a:pPr>
            <a:r>
              <a:rPr lang="en-US" altLang="ja-JP" dirty="0"/>
              <a:t>JIS X 8341-3</a:t>
            </a:r>
            <a:r>
              <a:rPr lang="ja-JP" altLang="ja-JP" dirty="0"/>
              <a:t>に関する意識</a:t>
            </a:r>
          </a:p>
          <a:p>
            <a:pPr marL="914400" lvl="1" indent="-514350">
              <a:buClrTx/>
              <a:buFont typeface="+mj-lt"/>
              <a:buAutoNum type="arabicPeriod"/>
            </a:pPr>
            <a:r>
              <a:rPr lang="ja-JP" altLang="ja-JP" dirty="0" smtClean="0"/>
              <a:t>「</a:t>
            </a:r>
            <a:r>
              <a:rPr lang="ja-JP" altLang="ja-JP" dirty="0"/>
              <a:t>みんなの公共サイト運用モデル改訂版（</a:t>
            </a:r>
            <a:r>
              <a:rPr lang="en-US" altLang="ja-JP" dirty="0"/>
              <a:t>2010</a:t>
            </a:r>
            <a:r>
              <a:rPr lang="ja-JP" altLang="ja-JP" dirty="0"/>
              <a:t>年度）」に則ったアクセシビリティ方針</a:t>
            </a:r>
          </a:p>
          <a:p>
            <a:pPr marL="914400" lvl="1" indent="-514350">
              <a:buClrTx/>
              <a:buFont typeface="+mj-lt"/>
              <a:buAutoNum type="arabicPeriod"/>
            </a:pPr>
            <a:r>
              <a:rPr lang="ja-JP" altLang="ja-JP" dirty="0"/>
              <a:t>目標達成設定内容</a:t>
            </a:r>
          </a:p>
        </p:txBody>
      </p:sp>
      <p:sp>
        <p:nvSpPr>
          <p:cNvPr id="4" name="スライド番号プレースホルダ 3"/>
          <p:cNvSpPr>
            <a:spLocks noGrp="1"/>
          </p:cNvSpPr>
          <p:nvPr>
            <p:ph type="sldNum" sz="quarter" idx="11"/>
          </p:nvPr>
        </p:nvSpPr>
        <p:spPr/>
        <p:txBody>
          <a:bodyPr/>
          <a:lstStyle/>
          <a:p>
            <a:pPr>
              <a:defRPr/>
            </a:pPr>
            <a:fld id="{23D6FD14-9438-4897-824D-7914E578BC21}" type="slidenum">
              <a:rPr lang="en-US" altLang="ja-JP" smtClean="0"/>
              <a:pPr>
                <a:defRPr/>
              </a:pPr>
              <a:t>10</a:t>
            </a:fld>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詳細調査項目</a:t>
            </a:r>
            <a:r>
              <a:rPr kumimoji="1" lang="en-US" altLang="ja-JP" dirty="0" smtClean="0"/>
              <a:t>2/2</a:t>
            </a:r>
            <a:endParaRPr kumimoji="1" lang="ja-JP" altLang="en-US" dirty="0"/>
          </a:p>
        </p:txBody>
      </p:sp>
      <p:sp>
        <p:nvSpPr>
          <p:cNvPr id="3" name="コンテンツ プレースホルダ 2"/>
          <p:cNvSpPr>
            <a:spLocks noGrp="1"/>
          </p:cNvSpPr>
          <p:nvPr>
            <p:ph idx="1"/>
          </p:nvPr>
        </p:nvSpPr>
        <p:spPr>
          <a:xfrm>
            <a:off x="461727" y="1167897"/>
            <a:ext cx="8682273" cy="5690103"/>
          </a:xfrm>
        </p:spPr>
        <p:txBody>
          <a:bodyPr/>
          <a:lstStyle/>
          <a:p>
            <a:pPr marL="514350" lvl="0" indent="-514350">
              <a:spcBef>
                <a:spcPts val="100"/>
              </a:spcBef>
              <a:buClrTx/>
              <a:buSzPct val="100000"/>
              <a:buFont typeface="+mj-lt"/>
              <a:buAutoNum type="arabicPeriod" startAt="2"/>
            </a:pPr>
            <a:r>
              <a:rPr lang="ja-JP" altLang="ja-JP" dirty="0"/>
              <a:t>サイトのアクセシビリティ対応</a:t>
            </a:r>
          </a:p>
          <a:p>
            <a:pPr marL="0" indent="0">
              <a:spcBef>
                <a:spcPts val="100"/>
              </a:spcBef>
              <a:buNone/>
            </a:pPr>
            <a:r>
              <a:rPr lang="ja-JP" altLang="en-US" sz="2400" dirty="0" smtClean="0"/>
              <a:t>　</a:t>
            </a:r>
            <a:r>
              <a:rPr lang="ja-JP" altLang="ja-JP" sz="2400" dirty="0" smtClean="0"/>
              <a:t>トップページ</a:t>
            </a:r>
            <a:r>
              <a:rPr lang="ja-JP" altLang="ja-JP" sz="2400" dirty="0"/>
              <a:t>について</a:t>
            </a:r>
          </a:p>
          <a:p>
            <a:pPr marL="914400" lvl="1" indent="-514350">
              <a:spcBef>
                <a:spcPts val="100"/>
              </a:spcBef>
              <a:buClrTx/>
              <a:buFont typeface="+mj-lt"/>
              <a:buAutoNum type="arabicPeriod"/>
            </a:pPr>
            <a:r>
              <a:rPr lang="ja-JP" altLang="ja-JP" dirty="0"/>
              <a:t>メニューを読み飛ばすページ内リンクが</a:t>
            </a:r>
            <a:r>
              <a:rPr lang="ja-JP" altLang="ja-JP" dirty="0" smtClean="0"/>
              <a:t>ある</a:t>
            </a:r>
            <a:r>
              <a:rPr lang="ja-JP" altLang="en-US" dirty="0" smtClean="0"/>
              <a:t>か</a:t>
            </a:r>
            <a:endParaRPr lang="ja-JP" altLang="ja-JP" dirty="0"/>
          </a:p>
          <a:p>
            <a:pPr marL="914400" lvl="1" indent="-514350">
              <a:spcBef>
                <a:spcPts val="100"/>
              </a:spcBef>
              <a:buClrTx/>
              <a:buFont typeface="+mj-lt"/>
              <a:buAutoNum type="arabicPeriod"/>
            </a:pPr>
            <a:r>
              <a:rPr lang="ja-JP" altLang="ja-JP" dirty="0"/>
              <a:t>全てキーボード操作可能で</a:t>
            </a:r>
            <a:r>
              <a:rPr lang="ja-JP" altLang="ja-JP" dirty="0" smtClean="0"/>
              <a:t>ある</a:t>
            </a:r>
            <a:r>
              <a:rPr lang="ja-JP" altLang="en-US" dirty="0" smtClean="0"/>
              <a:t>か</a:t>
            </a:r>
            <a:endParaRPr lang="ja-JP" altLang="ja-JP" dirty="0"/>
          </a:p>
          <a:p>
            <a:pPr marL="914400" lvl="1" indent="-514350">
              <a:spcBef>
                <a:spcPts val="100"/>
              </a:spcBef>
              <a:buClrTx/>
              <a:buFont typeface="+mj-lt"/>
              <a:buAutoNum type="arabicPeriod"/>
            </a:pPr>
            <a:r>
              <a:rPr lang="en-US" altLang="ja-JP" dirty="0"/>
              <a:t>200%</a:t>
            </a:r>
            <a:r>
              <a:rPr lang="ja-JP" altLang="ja-JP" dirty="0"/>
              <a:t>に拡大してもテキストの表示に問題</a:t>
            </a:r>
            <a:r>
              <a:rPr lang="ja-JP" altLang="ja-JP" dirty="0" smtClean="0"/>
              <a:t>ない</a:t>
            </a:r>
            <a:r>
              <a:rPr lang="ja-JP" altLang="en-US" dirty="0" smtClean="0"/>
              <a:t>か</a:t>
            </a:r>
            <a:endParaRPr lang="ja-JP" altLang="ja-JP" dirty="0"/>
          </a:p>
          <a:p>
            <a:pPr marL="914400" lvl="1" indent="-514350">
              <a:spcBef>
                <a:spcPts val="100"/>
              </a:spcBef>
              <a:buClrTx/>
              <a:buFont typeface="+mj-lt"/>
              <a:buAutoNum type="arabicPeriod"/>
            </a:pPr>
            <a:r>
              <a:rPr lang="ja-JP" altLang="ja-JP" dirty="0"/>
              <a:t>見出し要素が適切に使われて</a:t>
            </a:r>
            <a:r>
              <a:rPr lang="ja-JP" altLang="ja-JP" dirty="0" smtClean="0"/>
              <a:t>いる</a:t>
            </a:r>
            <a:r>
              <a:rPr lang="ja-JP" altLang="en-US" dirty="0" smtClean="0"/>
              <a:t>か</a:t>
            </a:r>
            <a:endParaRPr lang="ja-JP" altLang="ja-JP" dirty="0"/>
          </a:p>
          <a:p>
            <a:pPr marL="914400" lvl="1" indent="-514350">
              <a:spcBef>
                <a:spcPts val="100"/>
              </a:spcBef>
              <a:buClrTx/>
              <a:buFont typeface="+mj-lt"/>
              <a:buAutoNum type="arabicPeriod"/>
            </a:pPr>
            <a:r>
              <a:rPr lang="ja-JP" altLang="ja-JP" dirty="0"/>
              <a:t>画像が点滅</a:t>
            </a:r>
            <a:r>
              <a:rPr lang="ja-JP" altLang="ja-JP" dirty="0" smtClean="0"/>
              <a:t>しない</a:t>
            </a:r>
            <a:r>
              <a:rPr lang="ja-JP" altLang="en-US" dirty="0" smtClean="0"/>
              <a:t>か</a:t>
            </a:r>
            <a:endParaRPr lang="ja-JP" altLang="ja-JP" dirty="0"/>
          </a:p>
          <a:p>
            <a:pPr marL="914400" lvl="1" indent="-514350">
              <a:spcBef>
                <a:spcPts val="100"/>
              </a:spcBef>
              <a:buClrTx/>
              <a:buFont typeface="+mj-lt"/>
              <a:buAutoNum type="arabicPeriod"/>
            </a:pPr>
            <a:r>
              <a:rPr lang="ja-JP" altLang="ja-JP" dirty="0"/>
              <a:t>ページを開いても自動で音声が再生</a:t>
            </a:r>
            <a:r>
              <a:rPr lang="ja-JP" altLang="ja-JP" dirty="0" smtClean="0"/>
              <a:t>されない</a:t>
            </a:r>
            <a:r>
              <a:rPr lang="ja-JP" altLang="en-US" dirty="0" smtClean="0"/>
              <a:t>か</a:t>
            </a:r>
            <a:endParaRPr lang="ja-JP" altLang="ja-JP" dirty="0"/>
          </a:p>
          <a:p>
            <a:pPr marL="914400" lvl="1" indent="-514350">
              <a:spcBef>
                <a:spcPts val="100"/>
              </a:spcBef>
              <a:buClrTx/>
              <a:buFont typeface="+mj-lt"/>
              <a:buAutoNum type="arabicPeriod"/>
            </a:pPr>
            <a:r>
              <a:rPr lang="ja-JP" altLang="ja-JP" dirty="0"/>
              <a:t>画像に</a:t>
            </a:r>
            <a:r>
              <a:rPr lang="en-US" altLang="ja-JP" dirty="0"/>
              <a:t>alt</a:t>
            </a:r>
            <a:r>
              <a:rPr lang="ja-JP" altLang="ja-JP" dirty="0"/>
              <a:t>属性が</a:t>
            </a:r>
            <a:r>
              <a:rPr lang="ja-JP" altLang="ja-JP" dirty="0" smtClean="0"/>
              <a:t>ある</a:t>
            </a:r>
            <a:r>
              <a:rPr lang="ja-JP" altLang="en-US" dirty="0" smtClean="0"/>
              <a:t>か</a:t>
            </a:r>
            <a:endParaRPr lang="ja-JP" altLang="ja-JP" dirty="0"/>
          </a:p>
          <a:p>
            <a:pPr marL="0" indent="0">
              <a:spcBef>
                <a:spcPts val="100"/>
              </a:spcBef>
              <a:buNone/>
            </a:pPr>
            <a:r>
              <a:rPr lang="ja-JP" altLang="en-US" sz="2400" dirty="0" smtClean="0"/>
              <a:t>　</a:t>
            </a:r>
            <a:r>
              <a:rPr lang="ja-JP" altLang="ja-JP" sz="2400" dirty="0" smtClean="0"/>
              <a:t>サイト</a:t>
            </a:r>
            <a:r>
              <a:rPr lang="ja-JP" altLang="ja-JP" sz="2400" dirty="0"/>
              <a:t>全体について</a:t>
            </a:r>
          </a:p>
          <a:p>
            <a:pPr marL="914400" lvl="1" indent="-514350">
              <a:spcBef>
                <a:spcPts val="100"/>
              </a:spcBef>
              <a:buClrTx/>
              <a:buFont typeface="+mj-lt"/>
              <a:buAutoNum type="arabicPeriod" startAt="8"/>
            </a:pPr>
            <a:r>
              <a:rPr lang="ja-JP" altLang="ja-JP" dirty="0"/>
              <a:t>パンくずリストが</a:t>
            </a:r>
            <a:r>
              <a:rPr lang="ja-JP" altLang="ja-JP" dirty="0" smtClean="0"/>
              <a:t>ある</a:t>
            </a:r>
            <a:r>
              <a:rPr lang="ja-JP" altLang="en-US" dirty="0" smtClean="0"/>
              <a:t>か</a:t>
            </a:r>
            <a:endParaRPr lang="ja-JP" altLang="ja-JP" dirty="0"/>
          </a:p>
          <a:p>
            <a:pPr marL="914400" lvl="1" indent="-514350">
              <a:spcBef>
                <a:spcPts val="100"/>
              </a:spcBef>
              <a:buClrTx/>
              <a:buFont typeface="+mj-lt"/>
              <a:buAutoNum type="arabicPeriod" startAt="8"/>
            </a:pPr>
            <a:r>
              <a:rPr lang="ja-JP" altLang="ja-JP" dirty="0"/>
              <a:t>各ページの構造が共通になって</a:t>
            </a:r>
            <a:r>
              <a:rPr lang="ja-JP" altLang="ja-JP" dirty="0" smtClean="0"/>
              <a:t>いる</a:t>
            </a:r>
            <a:r>
              <a:rPr lang="ja-JP" altLang="en-US" dirty="0" smtClean="0"/>
              <a:t>か</a:t>
            </a:r>
            <a:endParaRPr lang="ja-JP" altLang="ja-JP" dirty="0"/>
          </a:p>
          <a:p>
            <a:pPr marL="914400" lvl="1" indent="-514350">
              <a:spcBef>
                <a:spcPts val="100"/>
              </a:spcBef>
              <a:buClrTx/>
              <a:buFont typeface="+mj-lt"/>
              <a:buAutoNum type="arabicPeriod" startAt="8"/>
            </a:pPr>
            <a:r>
              <a:rPr lang="ja-JP" altLang="en-US" dirty="0" smtClean="0"/>
              <a:t>指針内に</a:t>
            </a:r>
            <a:r>
              <a:rPr lang="en-US" altLang="ja-JP" dirty="0" smtClean="0"/>
              <a:t>JIS X 8341-3:2010</a:t>
            </a:r>
            <a:r>
              <a:rPr lang="ja-JP" altLang="ja-JP" dirty="0" smtClean="0"/>
              <a:t>に</a:t>
            </a:r>
            <a:r>
              <a:rPr lang="ja-JP" altLang="ja-JP" dirty="0"/>
              <a:t>関する記述が</a:t>
            </a:r>
            <a:r>
              <a:rPr lang="ja-JP" altLang="ja-JP" dirty="0" smtClean="0"/>
              <a:t>ある</a:t>
            </a:r>
            <a:r>
              <a:rPr lang="ja-JP" altLang="en-US" dirty="0" smtClean="0"/>
              <a:t>か</a:t>
            </a:r>
            <a:endParaRPr lang="en-US" altLang="ja-JP" dirty="0"/>
          </a:p>
          <a:p>
            <a:pPr marL="857250" lvl="1" indent="-457200">
              <a:spcBef>
                <a:spcPts val="100"/>
              </a:spcBef>
              <a:buClrTx/>
              <a:buFont typeface="+mj-lt"/>
              <a:buAutoNum type="arabicPeriod" startAt="8"/>
            </a:pPr>
            <a:r>
              <a:rPr lang="ja-JP" altLang="ja-JP" dirty="0" smtClean="0"/>
              <a:t>アクセシブル</a:t>
            </a:r>
            <a:r>
              <a:rPr lang="ja-JP" altLang="ja-JP" dirty="0"/>
              <a:t>な複数の問い合わせ手段が</a:t>
            </a:r>
            <a:r>
              <a:rPr lang="ja-JP" altLang="ja-JP" dirty="0" smtClean="0"/>
              <a:t>ある</a:t>
            </a:r>
            <a:r>
              <a:rPr lang="ja-JP" altLang="en-US" dirty="0" smtClean="0"/>
              <a:t>か</a:t>
            </a:r>
            <a:endParaRPr lang="ja-JP" altLang="ja-JP" dirty="0"/>
          </a:p>
        </p:txBody>
      </p:sp>
      <p:sp>
        <p:nvSpPr>
          <p:cNvPr id="4" name="スライド番号プレースホルダ 3"/>
          <p:cNvSpPr>
            <a:spLocks noGrp="1"/>
          </p:cNvSpPr>
          <p:nvPr>
            <p:ph type="sldNum" sz="quarter" idx="11"/>
          </p:nvPr>
        </p:nvSpPr>
        <p:spPr/>
        <p:txBody>
          <a:bodyPr/>
          <a:lstStyle/>
          <a:p>
            <a:pPr>
              <a:defRPr/>
            </a:pPr>
            <a:fld id="{23D6FD14-9438-4897-824D-7914E578BC21}" type="slidenum">
              <a:rPr lang="en-US" altLang="ja-JP" smtClean="0"/>
              <a:pPr>
                <a:defRPr/>
              </a:pPr>
              <a:t>11</a:t>
            </a:fld>
            <a:endParaRPr lang="en-US" altLang="ja-JP" dirty="0"/>
          </a:p>
        </p:txBody>
      </p:sp>
    </p:spTree>
    <p:extLst>
      <p:ext uri="{BB962C8B-B14F-4D97-AF65-F5344CB8AC3E}">
        <p14:creationId xmlns:p14="http://schemas.microsoft.com/office/powerpoint/2010/main" val="1639328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36600" y="2938463"/>
            <a:ext cx="7772400" cy="1362075"/>
          </a:xfrm>
        </p:spPr>
        <p:txBody>
          <a:bodyPr/>
          <a:lstStyle/>
          <a:p>
            <a:pPr>
              <a:defRPr/>
            </a:pPr>
            <a:r>
              <a:rPr lang="en-US" altLang="ja-JP" sz="3600" dirty="0" smtClean="0"/>
              <a:t>3.</a:t>
            </a:r>
            <a:r>
              <a:rPr lang="ja-JP" altLang="en-US" sz="3600" dirty="0" smtClean="0"/>
              <a:t> 調査結果</a:t>
            </a:r>
            <a:endParaRPr lang="ja-JP" altLang="en-US" sz="3600" dirty="0"/>
          </a:p>
        </p:txBody>
      </p:sp>
      <p:sp>
        <p:nvSpPr>
          <p:cNvPr id="6147" name="テキスト プレースホルダ 7"/>
          <p:cNvSpPr>
            <a:spLocks noGrp="1"/>
          </p:cNvSpPr>
          <p:nvPr>
            <p:ph type="body" idx="1"/>
          </p:nvPr>
        </p:nvSpPr>
        <p:spPr>
          <a:xfrm>
            <a:off x="722313" y="4125913"/>
            <a:ext cx="7772400" cy="1500187"/>
          </a:xfrm>
        </p:spPr>
        <p:txBody>
          <a:bodyPr/>
          <a:lstStyle/>
          <a:p>
            <a:endParaRPr lang="ja-JP" altLang="en-US" smtClean="0"/>
          </a:p>
        </p:txBody>
      </p:sp>
      <p:sp>
        <p:nvSpPr>
          <p:cNvPr id="6148" name="スライド番号プレースホルダ 3"/>
          <p:cNvSpPr>
            <a:spLocks noGrp="1"/>
          </p:cNvSpPr>
          <p:nvPr>
            <p:ph type="sldNum" sz="quarter" idx="11"/>
          </p:nvPr>
        </p:nvSpPr>
        <p:spPr>
          <a:noFill/>
        </p:spPr>
        <p:txBody>
          <a:bodyPr/>
          <a:lstStyle/>
          <a:p>
            <a:fld id="{4B2F2663-4653-4CE3-B24F-FFC3F2250D38}" type="slidenum">
              <a:rPr lang="en-US" altLang="ja-JP" smtClean="0"/>
              <a:pPr/>
              <a:t>12</a:t>
            </a:fld>
            <a:endParaRPr lang="en-US" altLang="ja-JP"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lvl="0"/>
            <a:r>
              <a:rPr lang="en-US" altLang="ja-JP" dirty="0" smtClean="0"/>
              <a:t>1-1 </a:t>
            </a:r>
            <a:r>
              <a:rPr lang="ja-JP" altLang="en-US" dirty="0" smtClean="0"/>
              <a:t>サイトに対する</a:t>
            </a:r>
            <a:r>
              <a:rPr lang="ja-JP" altLang="ja-JP" dirty="0" smtClean="0"/>
              <a:t>アクセシビリティ配慮</a:t>
            </a:r>
          </a:p>
        </p:txBody>
      </p:sp>
      <p:sp>
        <p:nvSpPr>
          <p:cNvPr id="6" name="コンテンツ プレースホルダ 5"/>
          <p:cNvSpPr>
            <a:spLocks noGrp="1"/>
          </p:cNvSpPr>
          <p:nvPr>
            <p:ph idx="1"/>
          </p:nvPr>
        </p:nvSpPr>
        <p:spPr/>
        <p:txBody>
          <a:bodyPr/>
          <a:lstStyle/>
          <a:p>
            <a:r>
              <a:rPr lang="ja-JP" altLang="en-US" sz="2400" dirty="0" smtClean="0"/>
              <a:t>ホームページ</a:t>
            </a:r>
            <a:r>
              <a:rPr lang="ja-JP" altLang="ja-JP" sz="2400" dirty="0" smtClean="0"/>
              <a:t>作成にあたって、アクセシビリティや</a:t>
            </a:r>
            <a:r>
              <a:rPr lang="ja-JP" altLang="ja-JP" sz="2400" dirty="0" err="1" smtClean="0"/>
              <a:t>障がい</a:t>
            </a:r>
            <a:r>
              <a:rPr lang="ja-JP" altLang="ja-JP" sz="2400" dirty="0" smtClean="0"/>
              <a:t>者</a:t>
            </a:r>
            <a:r>
              <a:rPr lang="ja-JP" altLang="en-US" sz="2400" dirty="0" smtClean="0"/>
              <a:t>・</a:t>
            </a:r>
            <a:r>
              <a:rPr lang="ja-JP" altLang="ja-JP" sz="2400" dirty="0" smtClean="0"/>
              <a:t>高齢者に対して配慮をしているような表記が</a:t>
            </a:r>
            <a:r>
              <a:rPr lang="ja-JP" altLang="en-US" sz="2400" dirty="0" smtClean="0"/>
              <a:t>あるか？</a:t>
            </a:r>
            <a:endParaRPr kumimoji="1" lang="ja-JP" altLang="en-US" sz="2400" dirty="0"/>
          </a:p>
        </p:txBody>
      </p:sp>
      <p:sp>
        <p:nvSpPr>
          <p:cNvPr id="4" name="スライド番号プレースホルダ 3"/>
          <p:cNvSpPr>
            <a:spLocks noGrp="1"/>
          </p:cNvSpPr>
          <p:nvPr>
            <p:ph type="sldNum" sz="quarter" idx="11"/>
          </p:nvPr>
        </p:nvSpPr>
        <p:spPr/>
        <p:txBody>
          <a:bodyPr/>
          <a:lstStyle/>
          <a:p>
            <a:pPr>
              <a:defRPr/>
            </a:pPr>
            <a:fld id="{DC4A43FC-CE0C-431E-8088-9945F5CD67D5}" type="slidenum">
              <a:rPr lang="en-US" altLang="ja-JP" smtClean="0"/>
              <a:pPr>
                <a:defRPr/>
              </a:pPr>
              <a:t>13</a:t>
            </a:fld>
            <a:endParaRPr lang="en-US" altLang="ja-JP"/>
          </a:p>
        </p:txBody>
      </p:sp>
      <p:sp>
        <p:nvSpPr>
          <p:cNvPr id="9" name="テキスト ボックス 8"/>
          <p:cNvSpPr txBox="1"/>
          <p:nvPr/>
        </p:nvSpPr>
        <p:spPr>
          <a:xfrm>
            <a:off x="5604943" y="5038522"/>
            <a:ext cx="2399389" cy="313932"/>
          </a:xfrm>
          <a:prstGeom prst="rect">
            <a:avLst/>
          </a:prstGeom>
          <a:noFill/>
        </p:spPr>
        <p:txBody>
          <a:bodyPr wrap="square" rtlCol="0">
            <a:spAutoFit/>
          </a:bodyPr>
          <a:lstStyle/>
          <a:p>
            <a:pPr algn="ctr">
              <a:buNone/>
            </a:pPr>
            <a:r>
              <a:rPr kumimoji="1" lang="en-US" altLang="ja-JP" sz="1800" dirty="0" smtClean="0"/>
              <a:t>【</a:t>
            </a:r>
            <a:r>
              <a:rPr kumimoji="1" lang="ja-JP" altLang="en-US" sz="1800" dirty="0" smtClean="0"/>
              <a:t>参考</a:t>
            </a:r>
            <a:r>
              <a:rPr kumimoji="1" lang="en-US" altLang="ja-JP" sz="1800" dirty="0" smtClean="0"/>
              <a:t>】47</a:t>
            </a:r>
            <a:r>
              <a:rPr kumimoji="1" lang="ja-JP" altLang="en-US" sz="1800" dirty="0" smtClean="0"/>
              <a:t>都道府県</a:t>
            </a:r>
            <a:endParaRPr kumimoji="1" lang="ja-JP" altLang="en-US" sz="1800" dirty="0"/>
          </a:p>
        </p:txBody>
      </p:sp>
      <p:sp>
        <p:nvSpPr>
          <p:cNvPr id="11" name="正方形/長方形 10"/>
          <p:cNvSpPr/>
          <p:nvPr/>
        </p:nvSpPr>
        <p:spPr>
          <a:xfrm>
            <a:off x="549324" y="5542384"/>
            <a:ext cx="8167162" cy="954107"/>
          </a:xfrm>
          <a:prstGeom prst="rect">
            <a:avLst/>
          </a:prstGeom>
          <a:solidFill>
            <a:srgbClr val="FFFF00"/>
          </a:solidFill>
        </p:spPr>
        <p:txBody>
          <a:bodyPr wrap="square">
            <a:spAutoFit/>
          </a:bodyPr>
          <a:lstStyle/>
          <a:p>
            <a:pPr>
              <a:lnSpc>
                <a:spcPct val="100000"/>
              </a:lnSpc>
              <a:buNone/>
            </a:pPr>
            <a:r>
              <a:rPr lang="en-US" altLang="ja-JP" dirty="0" smtClean="0"/>
              <a:t>9</a:t>
            </a:r>
            <a:r>
              <a:rPr lang="ja-JP" altLang="en-US" dirty="0" smtClean="0"/>
              <a:t>割弱が、自</a:t>
            </a:r>
            <a:r>
              <a:rPr lang="en-US" altLang="ja-JP" dirty="0" smtClean="0"/>
              <a:t>HP</a:t>
            </a:r>
            <a:r>
              <a:rPr lang="ja-JP" altLang="en-US" dirty="0" smtClean="0"/>
              <a:t>について何らかの</a:t>
            </a:r>
            <a:r>
              <a:rPr lang="ja-JP" altLang="ja-JP" dirty="0" smtClean="0"/>
              <a:t>アクセシビリティ</a:t>
            </a:r>
            <a:r>
              <a:rPr lang="ja-JP" altLang="en-US" dirty="0" smtClean="0"/>
              <a:t>の配慮をしようとしている</a:t>
            </a:r>
            <a:endParaRPr lang="ja-JP" altLang="en-US" dirty="0"/>
          </a:p>
        </p:txBody>
      </p:sp>
      <p:graphicFrame>
        <p:nvGraphicFramePr>
          <p:cNvPr id="13" name="グラフ 12"/>
          <p:cNvGraphicFramePr>
            <a:graphicFrameLocks/>
          </p:cNvGraphicFramePr>
          <p:nvPr>
            <p:extLst>
              <p:ext uri="{D42A27DB-BD31-4B8C-83A1-F6EECF244321}">
                <p14:modId xmlns:p14="http://schemas.microsoft.com/office/powerpoint/2010/main" val="3084368499"/>
              </p:ext>
            </p:extLst>
          </p:nvPr>
        </p:nvGraphicFramePr>
        <p:xfrm>
          <a:off x="5123569" y="2638004"/>
          <a:ext cx="3576680" cy="24005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a:graphicFrameLocks/>
          </p:cNvGraphicFramePr>
          <p:nvPr>
            <p:extLst>
              <p:ext uri="{D42A27DB-BD31-4B8C-83A1-F6EECF244321}">
                <p14:modId xmlns:p14="http://schemas.microsoft.com/office/powerpoint/2010/main" val="1993175582"/>
              </p:ext>
            </p:extLst>
          </p:nvPr>
        </p:nvGraphicFramePr>
        <p:xfrm>
          <a:off x="442448" y="2297589"/>
          <a:ext cx="5043952" cy="289789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lvl="0"/>
            <a:r>
              <a:rPr lang="en-US" altLang="ja-JP" dirty="0" smtClean="0"/>
              <a:t>1-2 </a:t>
            </a:r>
            <a:r>
              <a:rPr lang="ja-JP" altLang="ja-JP" dirty="0" smtClean="0"/>
              <a:t>アクセシビリティ</a:t>
            </a:r>
            <a:r>
              <a:rPr lang="ja-JP" altLang="en-US" dirty="0" smtClean="0"/>
              <a:t>方針の掲載</a:t>
            </a:r>
            <a:endParaRPr lang="ja-JP" altLang="ja-JP" dirty="0" smtClean="0"/>
          </a:p>
        </p:txBody>
      </p:sp>
      <p:sp>
        <p:nvSpPr>
          <p:cNvPr id="6" name="コンテンツ プレースホルダ 5"/>
          <p:cNvSpPr>
            <a:spLocks noGrp="1"/>
          </p:cNvSpPr>
          <p:nvPr>
            <p:ph idx="1"/>
          </p:nvPr>
        </p:nvSpPr>
        <p:spPr/>
        <p:txBody>
          <a:bodyPr/>
          <a:lstStyle/>
          <a:p>
            <a:r>
              <a:rPr lang="ja-JP" altLang="en-US" sz="2400" dirty="0" smtClean="0"/>
              <a:t>サイト内に</a:t>
            </a:r>
            <a:r>
              <a:rPr lang="ja-JP" altLang="ja-JP" sz="2400" dirty="0" smtClean="0"/>
              <a:t>、</a:t>
            </a:r>
            <a:r>
              <a:rPr lang="ja-JP" altLang="en-US" sz="2400" dirty="0" smtClean="0"/>
              <a:t>アクセシビリティ方針、またはサイト作成方針の中にアクセシビリティに関する内容が存在するか？</a:t>
            </a:r>
            <a:endParaRPr kumimoji="1" lang="ja-JP" altLang="en-US" sz="2400" dirty="0"/>
          </a:p>
        </p:txBody>
      </p:sp>
      <p:sp>
        <p:nvSpPr>
          <p:cNvPr id="4" name="スライド番号プレースホルダ 3"/>
          <p:cNvSpPr>
            <a:spLocks noGrp="1"/>
          </p:cNvSpPr>
          <p:nvPr>
            <p:ph type="sldNum" sz="quarter" idx="11"/>
          </p:nvPr>
        </p:nvSpPr>
        <p:spPr/>
        <p:txBody>
          <a:bodyPr/>
          <a:lstStyle/>
          <a:p>
            <a:pPr>
              <a:defRPr/>
            </a:pPr>
            <a:fld id="{DC4A43FC-CE0C-431E-8088-9945F5CD67D5}" type="slidenum">
              <a:rPr lang="en-US" altLang="ja-JP" smtClean="0"/>
              <a:pPr>
                <a:defRPr/>
              </a:pPr>
              <a:t>14</a:t>
            </a:fld>
            <a:endParaRPr lang="en-US" altLang="ja-JP"/>
          </a:p>
        </p:txBody>
      </p:sp>
      <p:sp>
        <p:nvSpPr>
          <p:cNvPr id="9" name="テキスト ボックス 8"/>
          <p:cNvSpPr txBox="1"/>
          <p:nvPr/>
        </p:nvSpPr>
        <p:spPr>
          <a:xfrm>
            <a:off x="5709765" y="5038522"/>
            <a:ext cx="2220693" cy="313932"/>
          </a:xfrm>
          <a:prstGeom prst="rect">
            <a:avLst/>
          </a:prstGeom>
          <a:noFill/>
        </p:spPr>
        <p:txBody>
          <a:bodyPr wrap="square" rtlCol="0">
            <a:spAutoFit/>
          </a:bodyPr>
          <a:lstStyle/>
          <a:p>
            <a:pPr algn="ctr">
              <a:buNone/>
            </a:pPr>
            <a:r>
              <a:rPr kumimoji="1" lang="en-US" altLang="ja-JP" sz="1800" dirty="0" smtClean="0"/>
              <a:t>【</a:t>
            </a:r>
            <a:r>
              <a:rPr kumimoji="1" lang="ja-JP" altLang="en-US" sz="1800" dirty="0" smtClean="0"/>
              <a:t>参考</a:t>
            </a:r>
            <a:r>
              <a:rPr kumimoji="1" lang="en-US" altLang="ja-JP" sz="1800" dirty="0" smtClean="0"/>
              <a:t>】47</a:t>
            </a:r>
            <a:r>
              <a:rPr kumimoji="1" lang="ja-JP" altLang="en-US" sz="1800" dirty="0" smtClean="0"/>
              <a:t>都道府県</a:t>
            </a:r>
            <a:endParaRPr kumimoji="1" lang="ja-JP" altLang="en-US" sz="1800" dirty="0"/>
          </a:p>
        </p:txBody>
      </p:sp>
      <p:sp>
        <p:nvSpPr>
          <p:cNvPr id="11" name="正方形/長方形 10"/>
          <p:cNvSpPr/>
          <p:nvPr/>
        </p:nvSpPr>
        <p:spPr>
          <a:xfrm>
            <a:off x="485187" y="5542384"/>
            <a:ext cx="8210940" cy="523220"/>
          </a:xfrm>
          <a:prstGeom prst="rect">
            <a:avLst/>
          </a:prstGeom>
          <a:solidFill>
            <a:srgbClr val="FFFF00"/>
          </a:solidFill>
        </p:spPr>
        <p:txBody>
          <a:bodyPr wrap="square">
            <a:spAutoFit/>
          </a:bodyPr>
          <a:lstStyle/>
          <a:p>
            <a:pPr>
              <a:lnSpc>
                <a:spcPct val="100000"/>
              </a:lnSpc>
              <a:buNone/>
            </a:pPr>
            <a:r>
              <a:rPr lang="en-US" altLang="ja-JP" dirty="0" smtClean="0"/>
              <a:t>3</a:t>
            </a:r>
            <a:r>
              <a:rPr lang="ja-JP" altLang="en-US" dirty="0" smtClean="0"/>
              <a:t>割弱は、まだ方針が公開されていない</a:t>
            </a:r>
            <a:endParaRPr lang="ja-JP" altLang="en-US" dirty="0"/>
          </a:p>
        </p:txBody>
      </p:sp>
      <p:graphicFrame>
        <p:nvGraphicFramePr>
          <p:cNvPr id="13" name="グラフ 12"/>
          <p:cNvGraphicFramePr/>
          <p:nvPr>
            <p:extLst>
              <p:ext uri="{D42A27DB-BD31-4B8C-83A1-F6EECF244321}">
                <p14:modId xmlns:p14="http://schemas.microsoft.com/office/powerpoint/2010/main" val="3379225860"/>
              </p:ext>
            </p:extLst>
          </p:nvPr>
        </p:nvGraphicFramePr>
        <p:xfrm>
          <a:off x="5084781" y="2751292"/>
          <a:ext cx="3561680" cy="22872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グラフ 14"/>
          <p:cNvGraphicFramePr>
            <a:graphicFrameLocks/>
          </p:cNvGraphicFramePr>
          <p:nvPr>
            <p:extLst>
              <p:ext uri="{D42A27DB-BD31-4B8C-83A1-F6EECF244321}">
                <p14:modId xmlns:p14="http://schemas.microsoft.com/office/powerpoint/2010/main" val="1313525184"/>
              </p:ext>
            </p:extLst>
          </p:nvPr>
        </p:nvGraphicFramePr>
        <p:xfrm>
          <a:off x="485188" y="2151529"/>
          <a:ext cx="4886112" cy="3043959"/>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lvl="0"/>
            <a:r>
              <a:rPr lang="en-US" altLang="ja-JP" dirty="0" smtClean="0"/>
              <a:t>1-3 JIS X 8341-3</a:t>
            </a:r>
            <a:r>
              <a:rPr lang="ja-JP" altLang="ja-JP" dirty="0" smtClean="0"/>
              <a:t>に関する意識</a:t>
            </a:r>
          </a:p>
        </p:txBody>
      </p:sp>
      <p:sp>
        <p:nvSpPr>
          <p:cNvPr id="6" name="コンテンツ プレースホルダ 5"/>
          <p:cNvSpPr>
            <a:spLocks noGrp="1"/>
          </p:cNvSpPr>
          <p:nvPr>
            <p:ph idx="1"/>
          </p:nvPr>
        </p:nvSpPr>
        <p:spPr>
          <a:xfrm>
            <a:off x="244549" y="1148316"/>
            <a:ext cx="8708065" cy="5709685"/>
          </a:xfrm>
        </p:spPr>
        <p:txBody>
          <a:bodyPr/>
          <a:lstStyle/>
          <a:p>
            <a:r>
              <a:rPr lang="en-US" altLang="ja-JP" sz="2400" dirty="0" smtClean="0"/>
              <a:t>”JIS X 8341-3”</a:t>
            </a:r>
            <a:r>
              <a:rPr lang="ja-JP" altLang="ja-JP" sz="2400" dirty="0" err="1" smtClean="0"/>
              <a:t>、</a:t>
            </a:r>
            <a:r>
              <a:rPr lang="en-US" altLang="ja-JP" sz="2400" dirty="0" smtClean="0"/>
              <a:t>”8341”</a:t>
            </a:r>
            <a:r>
              <a:rPr lang="ja-JP" altLang="ja-JP" sz="2400" dirty="0" err="1" smtClean="0"/>
              <a:t>、</a:t>
            </a:r>
            <a:r>
              <a:rPr lang="en-US" altLang="ja-JP" sz="2400" dirty="0" smtClean="0"/>
              <a:t>”</a:t>
            </a:r>
            <a:r>
              <a:rPr lang="ja-JP" altLang="ja-JP" sz="2400" dirty="0" smtClean="0"/>
              <a:t>８３４１</a:t>
            </a:r>
            <a:r>
              <a:rPr lang="en-US" altLang="ja-JP" sz="2400" dirty="0" smtClean="0"/>
              <a:t>”</a:t>
            </a:r>
            <a:r>
              <a:rPr lang="ja-JP" altLang="ja-JP" sz="2400" dirty="0" err="1" smtClean="0"/>
              <a:t>、</a:t>
            </a:r>
            <a:r>
              <a:rPr lang="en-US" altLang="ja-JP" sz="2400" dirty="0" smtClean="0"/>
              <a:t>”</a:t>
            </a:r>
            <a:r>
              <a:rPr lang="ja-JP" altLang="ja-JP" sz="2400" dirty="0" smtClean="0"/>
              <a:t>高齢者障害者等配慮設計指針</a:t>
            </a:r>
            <a:r>
              <a:rPr lang="en-US" altLang="ja-JP" sz="2400" dirty="0" smtClean="0"/>
              <a:t>”</a:t>
            </a:r>
            <a:r>
              <a:rPr lang="ja-JP" altLang="ja-JP" sz="2400" dirty="0" smtClean="0"/>
              <a:t>それぞれでサイト内検索した結果、キーワード検索結果上位</a:t>
            </a:r>
            <a:r>
              <a:rPr lang="en-US" altLang="ja-JP" sz="2400" dirty="0" smtClean="0"/>
              <a:t>10</a:t>
            </a:r>
            <a:r>
              <a:rPr lang="ja-JP" altLang="ja-JP" sz="2400" dirty="0" smtClean="0"/>
              <a:t>件</a:t>
            </a:r>
            <a:r>
              <a:rPr lang="ja-JP" altLang="en-US" sz="2400" dirty="0" smtClean="0"/>
              <a:t>のいずれかに</a:t>
            </a:r>
            <a:r>
              <a:rPr lang="ja-JP" altLang="ja-JP" sz="2400" dirty="0" smtClean="0"/>
              <a:t>、</a:t>
            </a:r>
            <a:r>
              <a:rPr lang="ja-JP" altLang="en-US" sz="2400" dirty="0" smtClean="0"/>
              <a:t>対象とする</a:t>
            </a:r>
            <a:r>
              <a:rPr lang="ja-JP" altLang="ja-JP" sz="2400" dirty="0" smtClean="0"/>
              <a:t>サイト</a:t>
            </a:r>
            <a:r>
              <a:rPr lang="ja-JP" altLang="en-US" sz="2400" dirty="0" smtClean="0"/>
              <a:t>内のページがあるか？</a:t>
            </a:r>
            <a:endParaRPr kumimoji="1" lang="ja-JP" altLang="en-US" sz="2400" dirty="0"/>
          </a:p>
        </p:txBody>
      </p:sp>
      <p:sp>
        <p:nvSpPr>
          <p:cNvPr id="4" name="スライド番号プレースホルダ 3"/>
          <p:cNvSpPr>
            <a:spLocks noGrp="1"/>
          </p:cNvSpPr>
          <p:nvPr>
            <p:ph type="sldNum" sz="quarter" idx="11"/>
          </p:nvPr>
        </p:nvSpPr>
        <p:spPr/>
        <p:txBody>
          <a:bodyPr/>
          <a:lstStyle/>
          <a:p>
            <a:pPr>
              <a:defRPr/>
            </a:pPr>
            <a:fld id="{DC4A43FC-CE0C-431E-8088-9945F5CD67D5}" type="slidenum">
              <a:rPr lang="en-US" altLang="ja-JP" smtClean="0"/>
              <a:pPr>
                <a:defRPr/>
              </a:pPr>
              <a:t>15</a:t>
            </a:fld>
            <a:endParaRPr lang="en-US" altLang="ja-JP"/>
          </a:p>
        </p:txBody>
      </p:sp>
      <p:sp>
        <p:nvSpPr>
          <p:cNvPr id="9" name="テキスト ボックス 8"/>
          <p:cNvSpPr txBox="1"/>
          <p:nvPr/>
        </p:nvSpPr>
        <p:spPr>
          <a:xfrm>
            <a:off x="5700487" y="5019522"/>
            <a:ext cx="2465926" cy="313932"/>
          </a:xfrm>
          <a:prstGeom prst="rect">
            <a:avLst/>
          </a:prstGeom>
          <a:noFill/>
        </p:spPr>
        <p:txBody>
          <a:bodyPr wrap="square" rtlCol="0">
            <a:spAutoFit/>
          </a:bodyPr>
          <a:lstStyle/>
          <a:p>
            <a:pPr algn="ctr">
              <a:buNone/>
            </a:pPr>
            <a:r>
              <a:rPr lang="en-US" altLang="ja-JP" sz="1800" dirty="0" smtClean="0"/>
              <a:t>【</a:t>
            </a:r>
            <a:r>
              <a:rPr lang="ja-JP" altLang="en-US" sz="1800" dirty="0" smtClean="0"/>
              <a:t>参考</a:t>
            </a:r>
            <a:r>
              <a:rPr lang="en-US" altLang="ja-JP" sz="1800" dirty="0" smtClean="0"/>
              <a:t>】</a:t>
            </a:r>
            <a:r>
              <a:rPr kumimoji="1" lang="en-US" altLang="ja-JP" sz="1800" dirty="0" smtClean="0"/>
              <a:t>47</a:t>
            </a:r>
            <a:r>
              <a:rPr kumimoji="1" lang="ja-JP" altLang="en-US" sz="1800" dirty="0" smtClean="0"/>
              <a:t>都道府県</a:t>
            </a:r>
            <a:endParaRPr kumimoji="1" lang="ja-JP" altLang="en-US" sz="1800" dirty="0"/>
          </a:p>
        </p:txBody>
      </p:sp>
      <p:sp>
        <p:nvSpPr>
          <p:cNvPr id="11" name="正方形/長方形 10"/>
          <p:cNvSpPr/>
          <p:nvPr/>
        </p:nvSpPr>
        <p:spPr>
          <a:xfrm>
            <a:off x="351251" y="5473005"/>
            <a:ext cx="8403506" cy="954107"/>
          </a:xfrm>
          <a:prstGeom prst="rect">
            <a:avLst/>
          </a:prstGeom>
          <a:solidFill>
            <a:srgbClr val="FFFF00"/>
          </a:solidFill>
        </p:spPr>
        <p:txBody>
          <a:bodyPr wrap="square">
            <a:spAutoFit/>
          </a:bodyPr>
          <a:lstStyle/>
          <a:p>
            <a:pPr>
              <a:lnSpc>
                <a:spcPct val="100000"/>
              </a:lnSpc>
              <a:buNone/>
            </a:pPr>
            <a:r>
              <a:rPr lang="en-US" altLang="ja-JP" dirty="0" smtClean="0"/>
              <a:t>60%</a:t>
            </a:r>
            <a:r>
              <a:rPr lang="ja-JP" altLang="en-US" dirty="0" smtClean="0"/>
              <a:t>が、ウェブアクセシビリティ標準規格</a:t>
            </a:r>
            <a:r>
              <a:rPr lang="en-US" altLang="ja-JP" dirty="0" smtClean="0"/>
              <a:t>(JIS)</a:t>
            </a:r>
            <a:r>
              <a:rPr lang="ja-JP" altLang="ja-JP" dirty="0" smtClean="0"/>
              <a:t>について何らかの意識</a:t>
            </a:r>
            <a:r>
              <a:rPr lang="ja-JP" altLang="en-US" dirty="0" smtClean="0"/>
              <a:t>を持っている</a:t>
            </a:r>
            <a:r>
              <a:rPr lang="ja-JP" altLang="en-US" dirty="0"/>
              <a:t>が</a:t>
            </a:r>
            <a:r>
              <a:rPr lang="ja-JP" altLang="en-US" dirty="0" smtClean="0"/>
              <a:t>、都道府県に比べ低い。</a:t>
            </a:r>
            <a:endParaRPr lang="ja-JP" altLang="en-US" dirty="0"/>
          </a:p>
        </p:txBody>
      </p:sp>
      <p:graphicFrame>
        <p:nvGraphicFramePr>
          <p:cNvPr id="12" name="グラフ 11"/>
          <p:cNvGraphicFramePr>
            <a:graphicFrameLocks/>
          </p:cNvGraphicFramePr>
          <p:nvPr>
            <p:extLst>
              <p:ext uri="{D42A27DB-BD31-4B8C-83A1-F6EECF244321}">
                <p14:modId xmlns:p14="http://schemas.microsoft.com/office/powerpoint/2010/main" val="919865424"/>
              </p:ext>
            </p:extLst>
          </p:nvPr>
        </p:nvGraphicFramePr>
        <p:xfrm>
          <a:off x="5487949" y="2727016"/>
          <a:ext cx="2889000" cy="22925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p:cNvGraphicFramePr>
            <a:graphicFrameLocks/>
          </p:cNvGraphicFramePr>
          <p:nvPr>
            <p:extLst>
              <p:ext uri="{D42A27DB-BD31-4B8C-83A1-F6EECF244321}">
                <p14:modId xmlns:p14="http://schemas.microsoft.com/office/powerpoint/2010/main" val="2638947348"/>
              </p:ext>
            </p:extLst>
          </p:nvPr>
        </p:nvGraphicFramePr>
        <p:xfrm>
          <a:off x="351252" y="2326341"/>
          <a:ext cx="4851580" cy="300711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2673" y="429733"/>
            <a:ext cx="8165865" cy="667316"/>
          </a:xfrm>
        </p:spPr>
        <p:txBody>
          <a:bodyPr/>
          <a:lstStyle/>
          <a:p>
            <a:pPr marL="514350" lvl="0" indent="-514350"/>
            <a:r>
              <a:rPr lang="en-US" altLang="ja-JP" sz="3200" dirty="0" smtClean="0"/>
              <a:t>1-4 </a:t>
            </a:r>
            <a:r>
              <a:rPr lang="ja-JP" altLang="ja-JP" sz="3200" dirty="0" smtClean="0"/>
              <a:t>運用モデルに</a:t>
            </a:r>
            <a:r>
              <a:rPr lang="ja-JP" altLang="ja-JP" sz="3200" dirty="0"/>
              <a:t>則ったアクセシビリティ方針</a:t>
            </a:r>
          </a:p>
        </p:txBody>
      </p:sp>
      <p:sp>
        <p:nvSpPr>
          <p:cNvPr id="6" name="コンテンツ プレースホルダ 5"/>
          <p:cNvSpPr>
            <a:spLocks noGrp="1"/>
          </p:cNvSpPr>
          <p:nvPr>
            <p:ph idx="1"/>
          </p:nvPr>
        </p:nvSpPr>
        <p:spPr>
          <a:xfrm>
            <a:off x="461727" y="1093466"/>
            <a:ext cx="8023367" cy="5616616"/>
          </a:xfrm>
        </p:spPr>
        <p:txBody>
          <a:bodyPr/>
          <a:lstStyle/>
          <a:p>
            <a:r>
              <a:rPr lang="ja-JP" altLang="en-US" sz="2400" dirty="0" smtClean="0"/>
              <a:t>アクセシビリティ方針に、</a:t>
            </a:r>
            <a:r>
              <a:rPr lang="ja-JP" altLang="ja-JP" sz="2400" dirty="0" smtClean="0"/>
              <a:t> 「みんなの公共サイト運用モデル改</a:t>
            </a:r>
            <a:r>
              <a:rPr lang="ja-JP" altLang="en-US" sz="2400" dirty="0" smtClean="0"/>
              <a:t>定</a:t>
            </a:r>
            <a:r>
              <a:rPr lang="ja-JP" altLang="ja-JP" sz="2400" dirty="0" smtClean="0"/>
              <a:t>版（</a:t>
            </a:r>
            <a:r>
              <a:rPr lang="en-US" altLang="ja-JP" sz="2400" dirty="0" smtClean="0"/>
              <a:t>2010</a:t>
            </a:r>
            <a:r>
              <a:rPr lang="ja-JP" altLang="ja-JP" sz="2400" dirty="0" smtClean="0"/>
              <a:t>年度）」に</a:t>
            </a:r>
            <a:r>
              <a:rPr lang="ja-JP" altLang="en-US" sz="2400" dirty="0" smtClean="0"/>
              <a:t>記載されている項目が</a:t>
            </a:r>
            <a:r>
              <a:rPr lang="ja-JP" altLang="ja-JP" sz="2400" dirty="0" smtClean="0"/>
              <a:t>記載</a:t>
            </a:r>
            <a:r>
              <a:rPr lang="ja-JP" altLang="en-US" sz="2400" dirty="0" smtClean="0"/>
              <a:t>されているか？</a:t>
            </a:r>
            <a:endParaRPr kumimoji="1" lang="ja-JP" altLang="en-US" sz="2400" dirty="0"/>
          </a:p>
        </p:txBody>
      </p:sp>
      <p:sp>
        <p:nvSpPr>
          <p:cNvPr id="4" name="スライド番号プレースホルダ 3"/>
          <p:cNvSpPr>
            <a:spLocks noGrp="1"/>
          </p:cNvSpPr>
          <p:nvPr>
            <p:ph type="sldNum" sz="quarter" idx="11"/>
          </p:nvPr>
        </p:nvSpPr>
        <p:spPr/>
        <p:txBody>
          <a:bodyPr/>
          <a:lstStyle/>
          <a:p>
            <a:pPr>
              <a:defRPr/>
            </a:pPr>
            <a:fld id="{DC4A43FC-CE0C-431E-8088-9945F5CD67D5}" type="slidenum">
              <a:rPr lang="en-US" altLang="ja-JP" smtClean="0"/>
              <a:pPr>
                <a:defRPr/>
              </a:pPr>
              <a:t>16</a:t>
            </a:fld>
            <a:endParaRPr lang="en-US" altLang="ja-JP"/>
          </a:p>
        </p:txBody>
      </p:sp>
      <p:sp>
        <p:nvSpPr>
          <p:cNvPr id="9" name="テキスト ボックス 8"/>
          <p:cNvSpPr txBox="1"/>
          <p:nvPr/>
        </p:nvSpPr>
        <p:spPr>
          <a:xfrm>
            <a:off x="5939842" y="4901560"/>
            <a:ext cx="2616652" cy="313932"/>
          </a:xfrm>
          <a:prstGeom prst="rect">
            <a:avLst/>
          </a:prstGeom>
          <a:noFill/>
        </p:spPr>
        <p:txBody>
          <a:bodyPr wrap="square" rtlCol="0">
            <a:spAutoFit/>
          </a:bodyPr>
          <a:lstStyle/>
          <a:p>
            <a:pPr algn="ctr">
              <a:buNone/>
            </a:pPr>
            <a:r>
              <a:rPr lang="en-US" altLang="ja-JP" sz="1800" dirty="0" smtClean="0"/>
              <a:t>【</a:t>
            </a:r>
            <a:r>
              <a:rPr lang="ja-JP" altLang="en-US" sz="1800" dirty="0" smtClean="0"/>
              <a:t>参考</a:t>
            </a:r>
            <a:r>
              <a:rPr lang="en-US" altLang="ja-JP" sz="1800" dirty="0" smtClean="0"/>
              <a:t>】4</a:t>
            </a:r>
            <a:r>
              <a:rPr kumimoji="1" lang="en-US" altLang="ja-JP" sz="1800" dirty="0" smtClean="0"/>
              <a:t>7</a:t>
            </a:r>
            <a:r>
              <a:rPr kumimoji="1" lang="ja-JP" altLang="en-US" sz="1800" dirty="0" smtClean="0"/>
              <a:t>都道府県</a:t>
            </a:r>
            <a:endParaRPr kumimoji="1" lang="ja-JP" altLang="en-US" sz="1800" dirty="0"/>
          </a:p>
        </p:txBody>
      </p:sp>
      <p:sp>
        <p:nvSpPr>
          <p:cNvPr id="11" name="正方形/長方形 10"/>
          <p:cNvSpPr/>
          <p:nvPr/>
        </p:nvSpPr>
        <p:spPr>
          <a:xfrm>
            <a:off x="866899" y="5568424"/>
            <a:ext cx="7148945" cy="954107"/>
          </a:xfrm>
          <a:prstGeom prst="rect">
            <a:avLst/>
          </a:prstGeom>
          <a:solidFill>
            <a:srgbClr val="FFFF00"/>
          </a:solidFill>
        </p:spPr>
        <p:txBody>
          <a:bodyPr wrap="square">
            <a:spAutoFit/>
          </a:bodyPr>
          <a:lstStyle/>
          <a:p>
            <a:pPr>
              <a:lnSpc>
                <a:spcPct val="100000"/>
              </a:lnSpc>
              <a:buNone/>
            </a:pPr>
            <a:r>
              <a:rPr lang="en-US" altLang="ja-JP" dirty="0" smtClean="0"/>
              <a:t>3</a:t>
            </a:r>
            <a:r>
              <a:rPr lang="ja-JP" altLang="en-US" dirty="0" smtClean="0"/>
              <a:t>分の</a:t>
            </a:r>
            <a:r>
              <a:rPr lang="en-US" altLang="ja-JP" dirty="0" smtClean="0"/>
              <a:t>1</a:t>
            </a:r>
            <a:r>
              <a:rPr lang="ja-JP" altLang="en-US" dirty="0" smtClean="0"/>
              <a:t>しか、運用モデルに則った方針が作成されていない</a:t>
            </a:r>
            <a:endParaRPr lang="ja-JP" altLang="en-US" dirty="0"/>
          </a:p>
        </p:txBody>
      </p:sp>
      <p:graphicFrame>
        <p:nvGraphicFramePr>
          <p:cNvPr id="14" name="グラフ 13"/>
          <p:cNvGraphicFramePr>
            <a:graphicFrameLocks/>
          </p:cNvGraphicFramePr>
          <p:nvPr>
            <p:extLst>
              <p:ext uri="{D42A27DB-BD31-4B8C-83A1-F6EECF244321}">
                <p14:modId xmlns:p14="http://schemas.microsoft.com/office/powerpoint/2010/main" val="514366736"/>
              </p:ext>
            </p:extLst>
          </p:nvPr>
        </p:nvGraphicFramePr>
        <p:xfrm>
          <a:off x="5740082" y="2806272"/>
          <a:ext cx="3247763" cy="22290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グラフ 18"/>
          <p:cNvGraphicFramePr/>
          <p:nvPr>
            <p:extLst>
              <p:ext uri="{D42A27DB-BD31-4B8C-83A1-F6EECF244321}">
                <p14:modId xmlns:p14="http://schemas.microsoft.com/office/powerpoint/2010/main" val="2223602149"/>
              </p:ext>
            </p:extLst>
          </p:nvPr>
        </p:nvGraphicFramePr>
        <p:xfrm>
          <a:off x="4850635" y="2316832"/>
          <a:ext cx="2178414" cy="1297474"/>
        </p:xfrm>
        <a:graphic>
          <a:graphicData uri="http://schemas.openxmlformats.org/drawingml/2006/chart">
            <c:chart xmlns:c="http://schemas.openxmlformats.org/drawingml/2006/chart" xmlns:r="http://schemas.openxmlformats.org/officeDocument/2006/relationships" r:id="rId4"/>
          </a:graphicData>
        </a:graphic>
      </p:graphicFrame>
      <p:sp>
        <p:nvSpPr>
          <p:cNvPr id="23" name="テキスト ボックス 22"/>
          <p:cNvSpPr txBox="1"/>
          <p:nvPr/>
        </p:nvSpPr>
        <p:spPr>
          <a:xfrm>
            <a:off x="357285" y="3614306"/>
            <a:ext cx="1609065" cy="486287"/>
          </a:xfrm>
          <a:prstGeom prst="rect">
            <a:avLst/>
          </a:prstGeom>
          <a:noFill/>
        </p:spPr>
        <p:txBody>
          <a:bodyPr wrap="square" rtlCol="0">
            <a:spAutoFit/>
          </a:bodyPr>
          <a:lstStyle/>
          <a:p>
            <a:pPr>
              <a:buNone/>
            </a:pPr>
            <a:r>
              <a:rPr kumimoji="1" lang="ja-JP" altLang="en-US" sz="1600" dirty="0" smtClean="0"/>
              <a:t>アクセシビリティ方針の有無</a:t>
            </a:r>
            <a:endParaRPr kumimoji="1" lang="ja-JP" altLang="en-US" sz="1600" dirty="0"/>
          </a:p>
        </p:txBody>
      </p:sp>
      <p:graphicFrame>
        <p:nvGraphicFramePr>
          <p:cNvPr id="15" name="グラフ 14"/>
          <p:cNvGraphicFramePr>
            <a:graphicFrameLocks/>
          </p:cNvGraphicFramePr>
          <p:nvPr>
            <p:extLst>
              <p:ext uri="{D42A27DB-BD31-4B8C-83A1-F6EECF244321}">
                <p14:modId xmlns:p14="http://schemas.microsoft.com/office/powerpoint/2010/main" val="4084546724"/>
              </p:ext>
            </p:extLst>
          </p:nvPr>
        </p:nvGraphicFramePr>
        <p:xfrm>
          <a:off x="-214096" y="2098826"/>
          <a:ext cx="2751826" cy="162415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グラフ 15"/>
          <p:cNvGraphicFramePr>
            <a:graphicFrameLocks/>
          </p:cNvGraphicFramePr>
          <p:nvPr>
            <p:extLst>
              <p:ext uri="{D42A27DB-BD31-4B8C-83A1-F6EECF244321}">
                <p14:modId xmlns:p14="http://schemas.microsoft.com/office/powerpoint/2010/main" val="2211034820"/>
              </p:ext>
            </p:extLst>
          </p:nvPr>
        </p:nvGraphicFramePr>
        <p:xfrm>
          <a:off x="816777" y="2353237"/>
          <a:ext cx="4844435" cy="286556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ウェブアクセシビリティ方針に含める事柄</a:t>
            </a:r>
            <a:endParaRPr kumimoji="1" lang="ja-JP" altLang="en-US" dirty="0"/>
          </a:p>
        </p:txBody>
      </p:sp>
      <p:sp>
        <p:nvSpPr>
          <p:cNvPr id="3" name="コンテンツ プレースホルダ 2"/>
          <p:cNvSpPr>
            <a:spLocks noGrp="1"/>
          </p:cNvSpPr>
          <p:nvPr>
            <p:ph idx="1"/>
          </p:nvPr>
        </p:nvSpPr>
        <p:spPr>
          <a:xfrm>
            <a:off x="461727" y="1194317"/>
            <a:ext cx="8831563" cy="5663683"/>
          </a:xfrm>
        </p:spPr>
        <p:txBody>
          <a:bodyPr/>
          <a:lstStyle/>
          <a:p>
            <a:pPr>
              <a:buNone/>
            </a:pPr>
            <a:r>
              <a:rPr lang="en-US" altLang="ja-JP" sz="2600" dirty="0" smtClean="0"/>
              <a:t>【</a:t>
            </a:r>
            <a:r>
              <a:rPr lang="ja-JP" altLang="en-US" sz="2600" dirty="0" smtClean="0"/>
              <a:t>必ず含める事柄</a:t>
            </a:r>
            <a:r>
              <a:rPr lang="en-US" altLang="ja-JP" sz="2600" dirty="0" smtClean="0"/>
              <a:t>】</a:t>
            </a:r>
          </a:p>
          <a:p>
            <a:pPr>
              <a:buNone/>
            </a:pPr>
            <a:r>
              <a:rPr lang="zh-TW" altLang="en-US" sz="2600" dirty="0" smtClean="0"/>
              <a:t>（１） 対象範囲</a:t>
            </a:r>
          </a:p>
          <a:p>
            <a:pPr>
              <a:buNone/>
            </a:pPr>
            <a:r>
              <a:rPr lang="ja-JP" altLang="en-US" sz="2600" dirty="0" smtClean="0"/>
              <a:t>（２） 目標を達成する期限</a:t>
            </a:r>
          </a:p>
          <a:p>
            <a:pPr>
              <a:buNone/>
            </a:pPr>
            <a:r>
              <a:rPr lang="ja-JP" altLang="en-US" sz="2600" dirty="0" smtClean="0"/>
              <a:t>（３） 目標とする達成等級</a:t>
            </a:r>
          </a:p>
          <a:p>
            <a:pPr>
              <a:buNone/>
            </a:pPr>
            <a:r>
              <a:rPr lang="ja-JP" altLang="en-US" sz="2600" dirty="0" smtClean="0"/>
              <a:t>（４） 例外事項（ある場合）</a:t>
            </a:r>
          </a:p>
          <a:p>
            <a:pPr>
              <a:buNone/>
            </a:pPr>
            <a:r>
              <a:rPr lang="ja-JP" altLang="en-US" sz="2600" dirty="0" smtClean="0"/>
              <a:t>（５） 追加する達成基準</a:t>
            </a:r>
          </a:p>
          <a:p>
            <a:pPr>
              <a:buNone/>
            </a:pPr>
            <a:r>
              <a:rPr lang="en-US" altLang="ja-JP" sz="2600" dirty="0" smtClean="0"/>
              <a:t>【</a:t>
            </a:r>
            <a:r>
              <a:rPr lang="ja-JP" altLang="en-US" sz="2600" dirty="0" smtClean="0"/>
              <a:t>含めることが望ましい事柄</a:t>
            </a:r>
            <a:r>
              <a:rPr lang="en-US" altLang="ja-JP" sz="2600" dirty="0" smtClean="0"/>
              <a:t>】</a:t>
            </a:r>
          </a:p>
          <a:p>
            <a:pPr>
              <a:buNone/>
            </a:pPr>
            <a:r>
              <a:rPr lang="zh-CN" altLang="en-US" sz="2600" dirty="0" smtClean="0"/>
              <a:t>（１） 担当部署名</a:t>
            </a:r>
          </a:p>
          <a:p>
            <a:pPr>
              <a:buNone/>
            </a:pPr>
            <a:r>
              <a:rPr lang="ja-JP" altLang="en-US" sz="2600" dirty="0" smtClean="0"/>
              <a:t>（２） 現時点で把握している問題点</a:t>
            </a:r>
          </a:p>
          <a:p>
            <a:pPr>
              <a:buNone/>
            </a:pPr>
            <a:r>
              <a:rPr lang="ja-JP" altLang="en-US" sz="2600" dirty="0" smtClean="0"/>
              <a:t>（３） 現時点で把握している問題点への対応に関する考え方</a:t>
            </a:r>
            <a:endParaRPr lang="en-US" altLang="ja-JP" sz="2600" dirty="0" smtClean="0"/>
          </a:p>
          <a:p>
            <a:pPr>
              <a:lnSpc>
                <a:spcPct val="150000"/>
              </a:lnSpc>
              <a:buNone/>
            </a:pPr>
            <a:r>
              <a:rPr lang="en-US" altLang="ja-JP" sz="2000" dirty="0" smtClean="0"/>
              <a:t>※</a:t>
            </a:r>
            <a:r>
              <a:rPr lang="ja-JP" altLang="en-US" sz="2000" dirty="0" smtClean="0"/>
              <a:t>（引用元）「ウェブアクセシビリティ方針策定・公開の手順書」</a:t>
            </a:r>
          </a:p>
        </p:txBody>
      </p:sp>
      <p:sp>
        <p:nvSpPr>
          <p:cNvPr id="4" name="スライド番号プレースホルダ 3"/>
          <p:cNvSpPr>
            <a:spLocks noGrp="1"/>
          </p:cNvSpPr>
          <p:nvPr>
            <p:ph type="sldNum" sz="quarter" idx="11"/>
          </p:nvPr>
        </p:nvSpPr>
        <p:spPr/>
        <p:txBody>
          <a:bodyPr/>
          <a:lstStyle/>
          <a:p>
            <a:pPr>
              <a:defRPr/>
            </a:pPr>
            <a:fld id="{23D6FD14-9438-4897-824D-7914E578BC21}" type="slidenum">
              <a:rPr lang="en-US" altLang="ja-JP" smtClean="0"/>
              <a:pPr>
                <a:defRPr/>
              </a:pPr>
              <a:t>17</a:t>
            </a:fld>
            <a:endParaRPr lang="en-US" altLang="ja-JP" dirty="0"/>
          </a:p>
        </p:txBody>
      </p:sp>
    </p:spTree>
    <p:extLst>
      <p:ext uri="{BB962C8B-B14F-4D97-AF65-F5344CB8AC3E}">
        <p14:creationId xmlns:p14="http://schemas.microsoft.com/office/powerpoint/2010/main" val="3938230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en-US" altLang="ja-JP" sz="3200" dirty="0" smtClean="0"/>
              <a:t>1-5 </a:t>
            </a:r>
            <a:r>
              <a:rPr lang="ja-JP" altLang="en-US" sz="3200" dirty="0" smtClean="0"/>
              <a:t>目標達成設定内容</a:t>
            </a:r>
            <a:endParaRPr lang="ja-JP" altLang="ja-JP" sz="3200" b="1" dirty="0" smtClean="0"/>
          </a:p>
        </p:txBody>
      </p:sp>
      <p:sp>
        <p:nvSpPr>
          <p:cNvPr id="6" name="コンテンツ プレースホルダ 5"/>
          <p:cNvSpPr>
            <a:spLocks noGrp="1"/>
          </p:cNvSpPr>
          <p:nvPr>
            <p:ph idx="1"/>
          </p:nvPr>
        </p:nvSpPr>
        <p:spPr>
          <a:xfrm>
            <a:off x="461727" y="1059040"/>
            <a:ext cx="8225073" cy="5690103"/>
          </a:xfrm>
        </p:spPr>
        <p:txBody>
          <a:bodyPr/>
          <a:lstStyle/>
          <a:p>
            <a:r>
              <a:rPr lang="ja-JP" altLang="en-US" sz="2400" dirty="0" smtClean="0"/>
              <a:t>どのような目標達成を設定しているか？運用モデルで目安として記載されている、</a:t>
            </a:r>
            <a:r>
              <a:rPr lang="en-US" altLang="ja-JP" sz="2400" dirty="0" smtClean="0"/>
              <a:t>2013</a:t>
            </a:r>
            <a:r>
              <a:rPr lang="ja-JP" altLang="ja-JP" sz="2400" dirty="0"/>
              <a:t>年度末までに「</a:t>
            </a:r>
            <a:r>
              <a:rPr lang="en-US" altLang="ja-JP" sz="2400" dirty="0"/>
              <a:t>A</a:t>
            </a:r>
            <a:r>
              <a:rPr lang="ja-JP" altLang="ja-JP" sz="2400" dirty="0"/>
              <a:t>に準拠</a:t>
            </a:r>
            <a:r>
              <a:rPr lang="ja-JP" altLang="ja-JP" sz="2400" dirty="0" smtClean="0"/>
              <a:t>」</a:t>
            </a:r>
            <a:r>
              <a:rPr lang="ja-JP" altLang="en-US" sz="2400" dirty="0" smtClean="0"/>
              <a:t>、</a:t>
            </a:r>
            <a:r>
              <a:rPr lang="en-US" altLang="ja-JP" sz="2400" dirty="0"/>
              <a:t> 2014</a:t>
            </a:r>
            <a:r>
              <a:rPr lang="ja-JP" altLang="ja-JP" sz="2400" dirty="0"/>
              <a:t>年度末までに「</a:t>
            </a:r>
            <a:r>
              <a:rPr lang="en-US" altLang="ja-JP" sz="2400" dirty="0"/>
              <a:t>AA</a:t>
            </a:r>
            <a:r>
              <a:rPr lang="ja-JP" altLang="ja-JP" sz="2400" dirty="0"/>
              <a:t>に準拠</a:t>
            </a:r>
            <a:r>
              <a:rPr lang="ja-JP" altLang="ja-JP" sz="2400" dirty="0" smtClean="0"/>
              <a:t>」</a:t>
            </a:r>
            <a:r>
              <a:rPr lang="ja-JP" altLang="en-US" sz="2400" dirty="0" smtClean="0"/>
              <a:t>の目標設定をしているか？</a:t>
            </a:r>
            <a:endParaRPr kumimoji="1" lang="ja-JP" altLang="en-US" sz="2400" dirty="0"/>
          </a:p>
        </p:txBody>
      </p:sp>
      <p:sp>
        <p:nvSpPr>
          <p:cNvPr id="4" name="スライド番号プレースホルダ 3"/>
          <p:cNvSpPr>
            <a:spLocks noGrp="1"/>
          </p:cNvSpPr>
          <p:nvPr>
            <p:ph type="sldNum" sz="quarter" idx="11"/>
          </p:nvPr>
        </p:nvSpPr>
        <p:spPr/>
        <p:txBody>
          <a:bodyPr/>
          <a:lstStyle/>
          <a:p>
            <a:pPr>
              <a:defRPr/>
            </a:pPr>
            <a:fld id="{DC4A43FC-CE0C-431E-8088-9945F5CD67D5}" type="slidenum">
              <a:rPr lang="en-US" altLang="ja-JP" smtClean="0"/>
              <a:pPr>
                <a:defRPr/>
              </a:pPr>
              <a:t>18</a:t>
            </a:fld>
            <a:endParaRPr lang="en-US" altLang="ja-JP"/>
          </a:p>
        </p:txBody>
      </p:sp>
      <p:sp>
        <p:nvSpPr>
          <p:cNvPr id="11" name="正方形/長方形 10"/>
          <p:cNvSpPr/>
          <p:nvPr/>
        </p:nvSpPr>
        <p:spPr>
          <a:xfrm>
            <a:off x="641268" y="5830154"/>
            <a:ext cx="7825838" cy="757130"/>
          </a:xfrm>
          <a:prstGeom prst="rect">
            <a:avLst/>
          </a:prstGeom>
          <a:solidFill>
            <a:srgbClr val="FFFF00"/>
          </a:solidFill>
        </p:spPr>
        <p:txBody>
          <a:bodyPr wrap="square" rIns="36000">
            <a:spAutoFit/>
          </a:bodyPr>
          <a:lstStyle/>
          <a:p>
            <a:pPr>
              <a:buNone/>
            </a:pPr>
            <a:r>
              <a:rPr lang="en-US" altLang="ja-JP" sz="2400" dirty="0"/>
              <a:t>2013</a:t>
            </a:r>
            <a:r>
              <a:rPr lang="ja-JP" altLang="ja-JP" sz="2400" dirty="0"/>
              <a:t>年度末</a:t>
            </a:r>
            <a:r>
              <a:rPr lang="ja-JP" altLang="ja-JP" sz="2400" dirty="0" smtClean="0"/>
              <a:t>まで</a:t>
            </a:r>
            <a:r>
              <a:rPr lang="ja-JP" altLang="en-US" sz="2400" dirty="0" smtClean="0"/>
              <a:t>の目安を</a:t>
            </a:r>
            <a:r>
              <a:rPr lang="ja-JP" altLang="ja-JP" sz="2400" dirty="0" smtClean="0"/>
              <a:t>上回る</a:t>
            </a:r>
            <a:r>
              <a:rPr lang="ja-JP" altLang="ja-JP" sz="2400" dirty="0"/>
              <a:t>目標</a:t>
            </a:r>
            <a:r>
              <a:rPr lang="ja-JP" altLang="ja-JP" sz="2400" dirty="0" smtClean="0"/>
              <a:t>設定は、</a:t>
            </a:r>
            <a:r>
              <a:rPr lang="en-US" altLang="ja-JP" sz="2400" dirty="0" smtClean="0"/>
              <a:t>7</a:t>
            </a:r>
            <a:r>
              <a:rPr lang="ja-JP" altLang="ja-JP" sz="2400" dirty="0" smtClean="0"/>
              <a:t>件</a:t>
            </a:r>
            <a:endParaRPr lang="en-US" altLang="ja-JP" sz="2400" dirty="0" smtClean="0"/>
          </a:p>
          <a:p>
            <a:pPr>
              <a:buNone/>
            </a:pPr>
            <a:r>
              <a:rPr lang="en-US" altLang="ja-JP" sz="2400" dirty="0"/>
              <a:t>2014</a:t>
            </a:r>
            <a:r>
              <a:rPr lang="ja-JP" altLang="ja-JP" sz="2400" dirty="0"/>
              <a:t>年度末</a:t>
            </a:r>
            <a:r>
              <a:rPr lang="ja-JP" altLang="ja-JP" sz="2400" dirty="0" smtClean="0"/>
              <a:t>まで</a:t>
            </a:r>
            <a:r>
              <a:rPr lang="ja-JP" altLang="en-US" sz="2400" dirty="0" smtClean="0"/>
              <a:t>の目安を</a:t>
            </a:r>
            <a:r>
              <a:rPr lang="ja-JP" altLang="ja-JP" sz="2400" dirty="0" smtClean="0"/>
              <a:t>上回る</a:t>
            </a:r>
            <a:r>
              <a:rPr lang="ja-JP" altLang="ja-JP" sz="2400" dirty="0"/>
              <a:t>目標</a:t>
            </a:r>
            <a:r>
              <a:rPr lang="ja-JP" altLang="ja-JP" sz="2400" dirty="0" smtClean="0"/>
              <a:t>設定は、</a:t>
            </a:r>
            <a:r>
              <a:rPr lang="en-US" altLang="ja-JP" sz="2400" dirty="0"/>
              <a:t>8</a:t>
            </a:r>
            <a:r>
              <a:rPr lang="ja-JP" altLang="en-US" sz="2400" dirty="0" smtClean="0"/>
              <a:t>件</a:t>
            </a:r>
            <a:endParaRPr lang="ja-JP" altLang="ja-JP" sz="2400" dirty="0"/>
          </a:p>
        </p:txBody>
      </p:sp>
      <p:graphicFrame>
        <p:nvGraphicFramePr>
          <p:cNvPr id="2" name="表 1"/>
          <p:cNvGraphicFramePr>
            <a:graphicFrameLocks noGrp="1"/>
          </p:cNvGraphicFramePr>
          <p:nvPr>
            <p:extLst>
              <p:ext uri="{D42A27DB-BD31-4B8C-83A1-F6EECF244321}">
                <p14:modId xmlns:p14="http://schemas.microsoft.com/office/powerpoint/2010/main" val="402446094"/>
              </p:ext>
            </p:extLst>
          </p:nvPr>
        </p:nvGraphicFramePr>
        <p:xfrm>
          <a:off x="442848" y="2313270"/>
          <a:ext cx="8249894" cy="3355649"/>
        </p:xfrm>
        <a:graphic>
          <a:graphicData uri="http://schemas.openxmlformats.org/drawingml/2006/table">
            <a:tbl>
              <a:tblPr>
                <a:tableStyleId>{5940675A-B579-460E-94D1-54222C63F5DA}</a:tableStyleId>
              </a:tblPr>
              <a:tblGrid>
                <a:gridCol w="2357721"/>
                <a:gridCol w="2278952"/>
                <a:gridCol w="834864"/>
                <a:gridCol w="2778357"/>
              </a:tblGrid>
              <a:tr h="467681">
                <a:tc>
                  <a:txBody>
                    <a:bodyPr/>
                    <a:lstStyle/>
                    <a:p>
                      <a:pPr algn="ctr" fontAlgn="ctr"/>
                      <a:r>
                        <a:rPr lang="zh-TW" altLang="en-US" sz="2000" b="1" u="none" strike="noStrike" dirty="0">
                          <a:effectLst/>
                        </a:rPr>
                        <a:t>目標達成期限</a:t>
                      </a:r>
                      <a:endParaRPr lang="zh-TW" altLang="en-US" sz="2000" b="1" i="0" u="none" strike="noStrike" dirty="0">
                        <a:solidFill>
                          <a:srgbClr val="000000"/>
                        </a:solidFill>
                        <a:effectLst/>
                        <a:latin typeface="ＭＳ Ｐゴシック"/>
                      </a:endParaRPr>
                    </a:p>
                  </a:txBody>
                  <a:tcPr marL="9525" marR="9525" marT="9525" marB="0" anchor="ctr">
                    <a:solidFill>
                      <a:schemeClr val="bg1">
                        <a:lumMod val="95000"/>
                      </a:schemeClr>
                    </a:solidFill>
                  </a:tcPr>
                </a:tc>
                <a:tc>
                  <a:txBody>
                    <a:bodyPr/>
                    <a:lstStyle/>
                    <a:p>
                      <a:pPr algn="ctr" fontAlgn="ctr"/>
                      <a:r>
                        <a:rPr lang="zh-TW" altLang="en-US" sz="2000" b="1" u="none" strike="noStrike" dirty="0">
                          <a:effectLst/>
                        </a:rPr>
                        <a:t>目標達成等級</a:t>
                      </a:r>
                      <a:endParaRPr lang="zh-TW" altLang="en-US" sz="2000" b="1" i="0" u="none" strike="noStrike" dirty="0">
                        <a:solidFill>
                          <a:srgbClr val="000000"/>
                        </a:solidFill>
                        <a:effectLst/>
                        <a:latin typeface="ＭＳ Ｐゴシック"/>
                      </a:endParaRPr>
                    </a:p>
                  </a:txBody>
                  <a:tcPr marL="9525" marR="9525" marT="9525" marB="0" anchor="ctr">
                    <a:solidFill>
                      <a:schemeClr val="bg1">
                        <a:lumMod val="95000"/>
                      </a:schemeClr>
                    </a:solidFill>
                  </a:tcPr>
                </a:tc>
                <a:tc>
                  <a:txBody>
                    <a:bodyPr/>
                    <a:lstStyle/>
                    <a:p>
                      <a:pPr algn="ctr" fontAlgn="ctr"/>
                      <a:r>
                        <a:rPr lang="ja-JP" altLang="en-US" sz="2000" b="1" u="none" strike="noStrike" dirty="0">
                          <a:effectLst/>
                        </a:rPr>
                        <a:t>件数</a:t>
                      </a:r>
                      <a:endParaRPr lang="ja-JP" altLang="en-US" sz="2000" b="1" i="0" u="none" strike="noStrike" dirty="0">
                        <a:solidFill>
                          <a:srgbClr val="000000"/>
                        </a:solidFill>
                        <a:effectLst/>
                        <a:latin typeface="ＭＳ Ｐゴシック"/>
                      </a:endParaRPr>
                    </a:p>
                  </a:txBody>
                  <a:tcPr marL="9525" marR="9525" marT="9525" marB="0" anchor="ctr">
                    <a:solidFill>
                      <a:schemeClr val="bg1">
                        <a:lumMod val="95000"/>
                      </a:schemeClr>
                    </a:solidFill>
                  </a:tcPr>
                </a:tc>
                <a:tc>
                  <a:txBody>
                    <a:bodyPr/>
                    <a:lstStyle/>
                    <a:p>
                      <a:pPr algn="ctr" fontAlgn="ctr"/>
                      <a:r>
                        <a:rPr lang="ja-JP" altLang="en-US" sz="2000" b="1" u="none" strike="noStrike" dirty="0">
                          <a:effectLst/>
                        </a:rPr>
                        <a:t>団体名</a:t>
                      </a:r>
                      <a:endParaRPr lang="ja-JP" altLang="en-US" sz="2000" b="1" i="0" u="none" strike="noStrike" dirty="0">
                        <a:solidFill>
                          <a:srgbClr val="000000"/>
                        </a:solidFill>
                        <a:effectLst/>
                        <a:latin typeface="ＭＳ Ｐゴシック"/>
                      </a:endParaRPr>
                    </a:p>
                  </a:txBody>
                  <a:tcPr marL="9525" marR="9525" marT="9525" marB="0" anchor="ctr">
                    <a:solidFill>
                      <a:schemeClr val="bg1">
                        <a:lumMod val="95000"/>
                      </a:schemeClr>
                    </a:solidFill>
                  </a:tcPr>
                </a:tc>
              </a:tr>
              <a:tr h="319547">
                <a:tc>
                  <a:txBody>
                    <a:bodyPr/>
                    <a:lstStyle/>
                    <a:p>
                      <a:pPr algn="l" fontAlgn="t"/>
                      <a:r>
                        <a:rPr lang="ja-JP" altLang="en-US" sz="2000" u="none" strike="noStrike">
                          <a:effectLst/>
                        </a:rPr>
                        <a:t>対応済み</a:t>
                      </a:r>
                      <a:endParaRPr lang="ja-JP" altLang="en-US" sz="2000" b="0" i="0" u="none" strike="noStrike">
                        <a:solidFill>
                          <a:srgbClr val="000000"/>
                        </a:solidFill>
                        <a:effectLst/>
                        <a:latin typeface="ＭＳ Ｐゴシック"/>
                      </a:endParaRPr>
                    </a:p>
                  </a:txBody>
                  <a:tcPr marL="9525" marR="9525" marT="9525" marB="0" anchor="ctr"/>
                </a:tc>
                <a:tc>
                  <a:txBody>
                    <a:bodyPr/>
                    <a:lstStyle/>
                    <a:p>
                      <a:pPr algn="l" fontAlgn="t"/>
                      <a:r>
                        <a:rPr lang="en-US" sz="2000" u="none" strike="noStrike">
                          <a:effectLst/>
                        </a:rPr>
                        <a:t>AAA</a:t>
                      </a:r>
                      <a:r>
                        <a:rPr lang="ja-JP" altLang="en-US" sz="2000" u="none" strike="noStrike">
                          <a:effectLst/>
                        </a:rPr>
                        <a:t>に一部準拠</a:t>
                      </a:r>
                      <a:endParaRPr lang="ja-JP" altLang="en-US" sz="20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2000" u="none" strike="noStrike">
                          <a:effectLst/>
                        </a:rPr>
                        <a:t>1</a:t>
                      </a:r>
                      <a:endParaRPr lang="en-US" altLang="ja-JP" sz="20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2000" u="none" strike="noStrike">
                          <a:effectLst/>
                        </a:rPr>
                        <a:t>世田谷区</a:t>
                      </a:r>
                      <a:endParaRPr lang="ja-JP" altLang="en-US" sz="2000" b="0" i="0" u="none" strike="noStrike">
                        <a:solidFill>
                          <a:srgbClr val="000000"/>
                        </a:solidFill>
                        <a:effectLst/>
                        <a:latin typeface="ＭＳ Ｐゴシック"/>
                      </a:endParaRPr>
                    </a:p>
                  </a:txBody>
                  <a:tcPr marL="9525" marR="9525" marT="9525" marB="0" anchor="ctr"/>
                </a:tc>
              </a:tr>
              <a:tr h="319547">
                <a:tc>
                  <a:txBody>
                    <a:bodyPr/>
                    <a:lstStyle/>
                    <a:p>
                      <a:pPr algn="l" fontAlgn="t"/>
                      <a:r>
                        <a:rPr lang="ja-JP" altLang="en-US" sz="2000" u="none" strike="noStrike" dirty="0">
                          <a:effectLst/>
                        </a:rPr>
                        <a:t>対応済み</a:t>
                      </a:r>
                      <a:endParaRPr lang="ja-JP" altLang="en-US" sz="2000" b="0" i="0" u="none" strike="noStrike" dirty="0">
                        <a:solidFill>
                          <a:srgbClr val="000000"/>
                        </a:solidFill>
                        <a:effectLst/>
                        <a:latin typeface="ＭＳ Ｐゴシック"/>
                      </a:endParaRPr>
                    </a:p>
                  </a:txBody>
                  <a:tcPr marL="9525" marR="9525" marT="9525" marB="0" anchor="ctr"/>
                </a:tc>
                <a:tc>
                  <a:txBody>
                    <a:bodyPr/>
                    <a:lstStyle/>
                    <a:p>
                      <a:pPr algn="l" fontAlgn="t"/>
                      <a:r>
                        <a:rPr lang="en-US" sz="2000" u="none" strike="noStrike">
                          <a:effectLst/>
                        </a:rPr>
                        <a:t>AA</a:t>
                      </a:r>
                      <a:r>
                        <a:rPr lang="ja-JP" altLang="en-US" sz="2000" u="none" strike="noStrike">
                          <a:effectLst/>
                        </a:rPr>
                        <a:t>に準拠</a:t>
                      </a:r>
                      <a:endParaRPr lang="ja-JP" altLang="en-US" sz="20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2000" u="none" strike="noStrike">
                          <a:effectLst/>
                        </a:rPr>
                        <a:t>1</a:t>
                      </a:r>
                      <a:endParaRPr lang="en-US" altLang="ja-JP" sz="20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2000" u="none" strike="noStrike">
                          <a:effectLst/>
                        </a:rPr>
                        <a:t>目黒区</a:t>
                      </a:r>
                      <a:endParaRPr lang="ja-JP" altLang="en-US" sz="2000" b="0" i="0" u="none" strike="noStrike">
                        <a:solidFill>
                          <a:srgbClr val="000000"/>
                        </a:solidFill>
                        <a:effectLst/>
                        <a:latin typeface="ＭＳ Ｐゴシック"/>
                      </a:endParaRPr>
                    </a:p>
                  </a:txBody>
                  <a:tcPr marL="9525" marR="9525" marT="9525" marB="0" anchor="ctr"/>
                </a:tc>
              </a:tr>
              <a:tr h="301241">
                <a:tc>
                  <a:txBody>
                    <a:bodyPr/>
                    <a:lstStyle/>
                    <a:p>
                      <a:pPr algn="l" fontAlgn="t"/>
                      <a:r>
                        <a:rPr lang="ja-JP" altLang="en-US" sz="2000" u="none" strike="noStrike">
                          <a:effectLst/>
                        </a:rPr>
                        <a:t>平成</a:t>
                      </a:r>
                      <a:r>
                        <a:rPr lang="en-US" altLang="ja-JP" sz="2000" u="none" strike="noStrike">
                          <a:effectLst/>
                        </a:rPr>
                        <a:t>26</a:t>
                      </a:r>
                      <a:r>
                        <a:rPr lang="ja-JP" altLang="en-US" sz="2000" u="none" strike="noStrike">
                          <a:effectLst/>
                        </a:rPr>
                        <a:t>年</a:t>
                      </a:r>
                      <a:r>
                        <a:rPr lang="en-US" altLang="ja-JP" sz="2000" u="none" strike="noStrike">
                          <a:effectLst/>
                        </a:rPr>
                        <a:t>3</a:t>
                      </a:r>
                      <a:r>
                        <a:rPr lang="ja-JP" altLang="en-US" sz="2000" u="none" strike="noStrike">
                          <a:effectLst/>
                        </a:rPr>
                        <a:t>月</a:t>
                      </a:r>
                      <a:r>
                        <a:rPr lang="en-US" altLang="ja-JP" sz="2000" u="none" strike="noStrike">
                          <a:effectLst/>
                        </a:rPr>
                        <a:t>31</a:t>
                      </a:r>
                      <a:r>
                        <a:rPr lang="ja-JP" altLang="en-US" sz="2000" u="none" strike="noStrike">
                          <a:effectLst/>
                        </a:rPr>
                        <a:t>日</a:t>
                      </a:r>
                      <a:endParaRPr lang="ja-JP" altLang="en-US" sz="2000" b="0" i="0" u="none" strike="noStrike">
                        <a:solidFill>
                          <a:srgbClr val="000000"/>
                        </a:solidFill>
                        <a:effectLst/>
                        <a:latin typeface="ＭＳ Ｐゴシック"/>
                      </a:endParaRPr>
                    </a:p>
                  </a:txBody>
                  <a:tcPr marL="9525" marR="9525" marT="9525" marB="0" anchor="ctr"/>
                </a:tc>
                <a:tc>
                  <a:txBody>
                    <a:bodyPr/>
                    <a:lstStyle/>
                    <a:p>
                      <a:pPr algn="l" fontAlgn="t"/>
                      <a:r>
                        <a:rPr lang="en-US" sz="2000" u="none" strike="noStrike" dirty="0">
                          <a:effectLst/>
                        </a:rPr>
                        <a:t>AA</a:t>
                      </a:r>
                      <a:r>
                        <a:rPr lang="ja-JP" altLang="en-US" sz="2000" u="none" strike="noStrike" dirty="0">
                          <a:effectLst/>
                        </a:rPr>
                        <a:t>に準拠</a:t>
                      </a:r>
                      <a:endParaRPr lang="ja-JP" altLang="en-US" sz="20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000" b="0" i="0" u="none" strike="noStrike" dirty="0">
                          <a:solidFill>
                            <a:schemeClr val="tx1"/>
                          </a:solidFill>
                          <a:effectLst/>
                          <a:latin typeface="+mn-lt"/>
                        </a:rPr>
                        <a:t>3</a:t>
                      </a:r>
                      <a:endParaRPr lang="en-US" altLang="ja-JP" sz="2000" b="0" i="0" u="none" strike="noStrike" dirty="0">
                        <a:solidFill>
                          <a:srgbClr val="000000"/>
                        </a:solidFill>
                        <a:effectLst/>
                        <a:latin typeface="ＭＳ Ｐゴシック"/>
                      </a:endParaRPr>
                    </a:p>
                  </a:txBody>
                  <a:tcPr marL="9525" marR="9525" marT="9525" marB="0" anchor="ctr"/>
                </a:tc>
                <a:tc>
                  <a:txBody>
                    <a:bodyPr/>
                    <a:lstStyle/>
                    <a:p>
                      <a:pPr algn="l" fontAlgn="ctr"/>
                      <a:r>
                        <a:rPr lang="zh-CN" altLang="en-US" sz="2000" u="none" strike="noStrike" dirty="0">
                          <a:effectLst/>
                        </a:rPr>
                        <a:t>港区、</a:t>
                      </a:r>
                      <a:r>
                        <a:rPr lang="zh-CN" altLang="en-US" sz="2000" u="none" strike="noStrike" dirty="0" smtClean="0">
                          <a:effectLst/>
                        </a:rPr>
                        <a:t>千代田区</a:t>
                      </a:r>
                      <a:r>
                        <a:rPr lang="ja-JP" altLang="en-US" sz="2000" u="none" strike="noStrike" dirty="0" err="1" smtClean="0">
                          <a:effectLst/>
                        </a:rPr>
                        <a:t>、</a:t>
                      </a:r>
                      <a:r>
                        <a:rPr lang="ja-JP" altLang="en-US" sz="2000" u="none" strike="noStrike" dirty="0" smtClean="0">
                          <a:effectLst/>
                        </a:rPr>
                        <a:t>町田市</a:t>
                      </a:r>
                      <a:endParaRPr lang="zh-CN" altLang="en-US" sz="2000" b="0" i="0" u="none" strike="noStrike" dirty="0">
                        <a:solidFill>
                          <a:srgbClr val="000000"/>
                        </a:solidFill>
                        <a:effectLst/>
                        <a:latin typeface="ＭＳ Ｐゴシック"/>
                      </a:endParaRPr>
                    </a:p>
                  </a:txBody>
                  <a:tcPr marL="9525" marR="9525" marT="9525" marB="0" anchor="ctr"/>
                </a:tc>
              </a:tr>
              <a:tr h="472522">
                <a:tc>
                  <a:txBody>
                    <a:bodyPr/>
                    <a:lstStyle/>
                    <a:p>
                      <a:pPr algn="l" fontAlgn="ctr"/>
                      <a:r>
                        <a:rPr lang="ja-JP" altLang="en-US" sz="2000" u="none" strike="noStrike" dirty="0">
                          <a:effectLst/>
                        </a:rPr>
                        <a:t>平成</a:t>
                      </a:r>
                      <a:r>
                        <a:rPr lang="en-US" altLang="ja-JP" sz="2000" u="none" strike="noStrike" dirty="0">
                          <a:effectLst/>
                        </a:rPr>
                        <a:t>26</a:t>
                      </a:r>
                      <a:r>
                        <a:rPr lang="ja-JP" altLang="en-US" sz="2000" u="none" strike="noStrike" dirty="0">
                          <a:effectLst/>
                        </a:rPr>
                        <a:t>年</a:t>
                      </a:r>
                      <a:r>
                        <a:rPr lang="en-US" altLang="ja-JP" sz="2000" u="none" strike="noStrike" dirty="0">
                          <a:effectLst/>
                        </a:rPr>
                        <a:t>3</a:t>
                      </a:r>
                      <a:r>
                        <a:rPr lang="ja-JP" altLang="en-US" sz="2000" u="none" strike="noStrike" dirty="0">
                          <a:effectLst/>
                        </a:rPr>
                        <a:t>月</a:t>
                      </a:r>
                      <a:r>
                        <a:rPr lang="en-US" altLang="ja-JP" sz="2000" u="none" strike="noStrike" dirty="0">
                          <a:effectLst/>
                        </a:rPr>
                        <a:t>31</a:t>
                      </a:r>
                      <a:r>
                        <a:rPr lang="ja-JP" altLang="en-US" sz="2000" u="none" strike="noStrike" dirty="0">
                          <a:effectLst/>
                        </a:rPr>
                        <a:t>日</a:t>
                      </a:r>
                      <a:br>
                        <a:rPr lang="ja-JP" altLang="en-US" sz="2000" u="none" strike="noStrike" dirty="0">
                          <a:effectLst/>
                        </a:rPr>
                      </a:br>
                      <a:r>
                        <a:rPr lang="ja-JP" altLang="en-US" sz="2000" u="none" strike="noStrike" dirty="0">
                          <a:effectLst/>
                        </a:rPr>
                        <a:t>平成</a:t>
                      </a:r>
                      <a:r>
                        <a:rPr lang="en-US" altLang="ja-JP" sz="2000" u="none" strike="noStrike" dirty="0">
                          <a:effectLst/>
                        </a:rPr>
                        <a:t>27</a:t>
                      </a:r>
                      <a:r>
                        <a:rPr lang="ja-JP" altLang="en-US" sz="2000" u="none" strike="noStrike" dirty="0">
                          <a:effectLst/>
                        </a:rPr>
                        <a:t>年</a:t>
                      </a:r>
                      <a:r>
                        <a:rPr lang="en-US" altLang="ja-JP" sz="2000" u="none" strike="noStrike" dirty="0">
                          <a:effectLst/>
                        </a:rPr>
                        <a:t>3</a:t>
                      </a:r>
                      <a:r>
                        <a:rPr lang="ja-JP" altLang="en-US" sz="2000" u="none" strike="noStrike" dirty="0">
                          <a:effectLst/>
                        </a:rPr>
                        <a:t>月</a:t>
                      </a:r>
                      <a:r>
                        <a:rPr lang="en-US" altLang="ja-JP" sz="2000" u="none" strike="noStrike" dirty="0">
                          <a:effectLst/>
                        </a:rPr>
                        <a:t>31</a:t>
                      </a:r>
                      <a:r>
                        <a:rPr lang="ja-JP" altLang="en-US" sz="2000" u="none" strike="noStrike" dirty="0">
                          <a:effectLst/>
                        </a:rPr>
                        <a:t>日</a:t>
                      </a:r>
                      <a:endParaRPr lang="ja-JP" altLang="en-US" sz="2000" b="0" i="0" u="none" strike="noStrike" dirty="0">
                        <a:solidFill>
                          <a:srgbClr val="000000"/>
                        </a:solidFill>
                        <a:effectLst/>
                        <a:latin typeface="ＭＳ Ｐゴシック"/>
                      </a:endParaRPr>
                    </a:p>
                  </a:txBody>
                  <a:tcPr marL="9525" marR="9525" marT="9525" marB="0" anchor="ctr"/>
                </a:tc>
                <a:tc>
                  <a:txBody>
                    <a:bodyPr/>
                    <a:lstStyle/>
                    <a:p>
                      <a:pPr algn="l" fontAlgn="ctr"/>
                      <a:r>
                        <a:rPr lang="en-US" altLang="ja-JP" sz="2000" u="none" strike="noStrike">
                          <a:effectLst/>
                        </a:rPr>
                        <a:t>A</a:t>
                      </a:r>
                      <a:r>
                        <a:rPr lang="ja-JP" altLang="en-US" sz="2000" u="none" strike="noStrike">
                          <a:effectLst/>
                        </a:rPr>
                        <a:t>に準拠</a:t>
                      </a:r>
                      <a:br>
                        <a:rPr lang="ja-JP" altLang="en-US" sz="2000" u="none" strike="noStrike">
                          <a:effectLst/>
                        </a:rPr>
                      </a:br>
                      <a:r>
                        <a:rPr lang="en-US" altLang="ja-JP" sz="2000" u="none" strike="noStrike">
                          <a:effectLst/>
                        </a:rPr>
                        <a:t>AA</a:t>
                      </a:r>
                      <a:r>
                        <a:rPr lang="ja-JP" altLang="en-US" sz="2000" u="none" strike="noStrike">
                          <a:effectLst/>
                        </a:rPr>
                        <a:t>に準拠</a:t>
                      </a:r>
                      <a:endParaRPr lang="ja-JP" altLang="en-US" sz="20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2000" u="none" strike="noStrike">
                          <a:effectLst/>
                        </a:rPr>
                        <a:t>2</a:t>
                      </a:r>
                      <a:endParaRPr lang="en-US" altLang="ja-JP" sz="20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2000" u="none" strike="noStrike" dirty="0">
                          <a:effectLst/>
                        </a:rPr>
                        <a:t>小平市、八王子市</a:t>
                      </a:r>
                      <a:endParaRPr lang="ja-JP" altLang="en-US" sz="2000" b="0" i="0" u="none" strike="noStrike" dirty="0">
                        <a:solidFill>
                          <a:srgbClr val="000000"/>
                        </a:solidFill>
                        <a:effectLst/>
                        <a:latin typeface="ＭＳ Ｐゴシック"/>
                      </a:endParaRPr>
                    </a:p>
                  </a:txBody>
                  <a:tcPr marL="9525" marR="9525" marT="9525" marB="0" anchor="ctr"/>
                </a:tc>
              </a:tr>
              <a:tr h="331959">
                <a:tc>
                  <a:txBody>
                    <a:bodyPr/>
                    <a:lstStyle/>
                    <a:p>
                      <a:pPr algn="l" fontAlgn="t"/>
                      <a:r>
                        <a:rPr lang="ja-JP" altLang="en-US" sz="2000" u="none" strike="noStrike" dirty="0">
                          <a:effectLst/>
                        </a:rPr>
                        <a:t>平成</a:t>
                      </a:r>
                      <a:r>
                        <a:rPr lang="en-US" altLang="ja-JP" sz="2000" u="none" strike="noStrike" dirty="0">
                          <a:effectLst/>
                        </a:rPr>
                        <a:t>26</a:t>
                      </a:r>
                      <a:r>
                        <a:rPr lang="ja-JP" altLang="en-US" sz="2000" u="none" strike="noStrike" dirty="0">
                          <a:effectLst/>
                        </a:rPr>
                        <a:t>年</a:t>
                      </a:r>
                      <a:r>
                        <a:rPr lang="en-US" altLang="ja-JP" sz="2000" u="none" strike="noStrike" dirty="0">
                          <a:effectLst/>
                        </a:rPr>
                        <a:t>10</a:t>
                      </a:r>
                      <a:r>
                        <a:rPr lang="ja-JP" altLang="en-US" sz="2000" u="none" strike="noStrike" dirty="0">
                          <a:effectLst/>
                        </a:rPr>
                        <a:t>月</a:t>
                      </a:r>
                      <a:endParaRPr lang="ja-JP" altLang="en-US" sz="2000" b="0" i="0" u="none" strike="noStrike" dirty="0">
                        <a:solidFill>
                          <a:srgbClr val="000000"/>
                        </a:solidFill>
                        <a:effectLst/>
                        <a:latin typeface="ＭＳ Ｐゴシック"/>
                      </a:endParaRPr>
                    </a:p>
                  </a:txBody>
                  <a:tcPr marL="9525" marR="9525" marT="9525" marB="0" anchor="ctr"/>
                </a:tc>
                <a:tc>
                  <a:txBody>
                    <a:bodyPr/>
                    <a:lstStyle/>
                    <a:p>
                      <a:pPr algn="l" fontAlgn="t"/>
                      <a:r>
                        <a:rPr lang="en-US" sz="2000" u="none" strike="noStrike" dirty="0">
                          <a:effectLst/>
                        </a:rPr>
                        <a:t>AA</a:t>
                      </a:r>
                      <a:r>
                        <a:rPr lang="ja-JP" altLang="en-US" sz="2000" u="none" strike="noStrike" dirty="0">
                          <a:effectLst/>
                        </a:rPr>
                        <a:t>に一部準拠</a:t>
                      </a:r>
                      <a:endParaRPr lang="ja-JP" altLang="en-US" sz="20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000" u="none" strike="noStrike" dirty="0">
                          <a:effectLst/>
                        </a:rPr>
                        <a:t>1</a:t>
                      </a:r>
                      <a:endParaRPr lang="en-US" altLang="ja-JP" sz="2000" b="0" i="0" u="none" strike="noStrike" dirty="0">
                        <a:solidFill>
                          <a:srgbClr val="000000"/>
                        </a:solidFill>
                        <a:effectLst/>
                        <a:latin typeface="ＭＳ Ｐゴシック"/>
                      </a:endParaRPr>
                    </a:p>
                  </a:txBody>
                  <a:tcPr marL="9525" marR="9525" marT="9525" marB="0" anchor="ctr"/>
                </a:tc>
                <a:tc>
                  <a:txBody>
                    <a:bodyPr/>
                    <a:lstStyle/>
                    <a:p>
                      <a:pPr algn="l" fontAlgn="ctr"/>
                      <a:r>
                        <a:rPr lang="ja-JP" altLang="en-US" sz="2000" u="none" strike="noStrike" dirty="0">
                          <a:effectLst/>
                        </a:rPr>
                        <a:t>新宿区</a:t>
                      </a:r>
                      <a:endParaRPr lang="ja-JP" altLang="en-US" sz="2000" b="0" i="0" u="none" strike="noStrike" dirty="0">
                        <a:solidFill>
                          <a:srgbClr val="000000"/>
                        </a:solidFill>
                        <a:effectLst/>
                        <a:latin typeface="ＭＳ Ｐゴシック"/>
                      </a:endParaRPr>
                    </a:p>
                  </a:txBody>
                  <a:tcPr marL="9525" marR="9525" marT="9525" marB="0" anchor="ctr"/>
                </a:tc>
              </a:tr>
              <a:tr h="331959">
                <a:tc>
                  <a:txBody>
                    <a:bodyPr/>
                    <a:lstStyle/>
                    <a:p>
                      <a:pPr algn="l" fontAlgn="t"/>
                      <a:r>
                        <a:rPr lang="ja-JP" altLang="en-US" sz="2000" u="none" strike="noStrike" dirty="0">
                          <a:effectLst/>
                        </a:rPr>
                        <a:t>平成</a:t>
                      </a:r>
                      <a:r>
                        <a:rPr lang="en-US" altLang="ja-JP" sz="2000" u="none" strike="noStrike" dirty="0">
                          <a:effectLst/>
                        </a:rPr>
                        <a:t>27</a:t>
                      </a:r>
                      <a:r>
                        <a:rPr lang="ja-JP" altLang="en-US" sz="2000" u="none" strike="noStrike" dirty="0">
                          <a:effectLst/>
                        </a:rPr>
                        <a:t>年</a:t>
                      </a:r>
                      <a:r>
                        <a:rPr lang="en-US" altLang="ja-JP" sz="2000" u="none" strike="noStrike" dirty="0">
                          <a:effectLst/>
                        </a:rPr>
                        <a:t>3</a:t>
                      </a:r>
                      <a:r>
                        <a:rPr lang="ja-JP" altLang="en-US" sz="2000" u="none" strike="noStrike" dirty="0">
                          <a:effectLst/>
                        </a:rPr>
                        <a:t>月</a:t>
                      </a:r>
                      <a:r>
                        <a:rPr lang="en-US" altLang="ja-JP" sz="2000" u="none" strike="noStrike" dirty="0">
                          <a:effectLst/>
                        </a:rPr>
                        <a:t>31</a:t>
                      </a:r>
                      <a:r>
                        <a:rPr lang="ja-JP" altLang="en-US" sz="2000" u="none" strike="noStrike" dirty="0">
                          <a:effectLst/>
                        </a:rPr>
                        <a:t>日</a:t>
                      </a:r>
                      <a:endParaRPr lang="ja-JP" altLang="en-US" sz="2000" b="0" i="0" u="none" strike="noStrike" dirty="0">
                        <a:solidFill>
                          <a:srgbClr val="000000"/>
                        </a:solidFill>
                        <a:effectLst/>
                        <a:latin typeface="ＭＳ Ｐゴシック"/>
                      </a:endParaRPr>
                    </a:p>
                  </a:txBody>
                  <a:tcPr marL="9525" marR="9525" marT="9525" marB="0" anchor="ctr"/>
                </a:tc>
                <a:tc>
                  <a:txBody>
                    <a:bodyPr/>
                    <a:lstStyle/>
                    <a:p>
                      <a:pPr algn="l" fontAlgn="t"/>
                      <a:r>
                        <a:rPr lang="en-US" sz="2000" u="none" strike="noStrike" dirty="0">
                          <a:effectLst/>
                        </a:rPr>
                        <a:t>A</a:t>
                      </a:r>
                      <a:r>
                        <a:rPr lang="ja-JP" altLang="en-US" sz="2000" u="none" strike="noStrike" dirty="0">
                          <a:effectLst/>
                        </a:rPr>
                        <a:t>に準拠</a:t>
                      </a:r>
                      <a:endParaRPr lang="ja-JP" altLang="en-US" sz="2000" b="0" i="0" u="none" strike="noStrike" dirty="0">
                        <a:solidFill>
                          <a:srgbClr val="000000"/>
                        </a:solidFill>
                        <a:effectLst/>
                        <a:latin typeface="ＭＳ Ｐゴシック"/>
                      </a:endParaRPr>
                    </a:p>
                  </a:txBody>
                  <a:tcPr marL="9525" marR="9525" marT="9525" marB="0" anchor="ctr"/>
                </a:tc>
                <a:tc>
                  <a:txBody>
                    <a:bodyPr/>
                    <a:lstStyle/>
                    <a:p>
                      <a:pPr algn="ctr" fontAlgn="ctr"/>
                      <a:r>
                        <a:rPr lang="en-US" altLang="ja-JP" sz="2000" u="none" strike="noStrike">
                          <a:effectLst/>
                        </a:rPr>
                        <a:t>1</a:t>
                      </a:r>
                      <a:endParaRPr lang="en-US" altLang="ja-JP" sz="20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2000" u="none" strike="noStrike" dirty="0">
                          <a:effectLst/>
                        </a:rPr>
                        <a:t>中野区</a:t>
                      </a:r>
                      <a:endParaRPr lang="ja-JP" altLang="en-US" sz="2000" b="0" i="0" u="none" strike="noStrike" dirty="0">
                        <a:solidFill>
                          <a:srgbClr val="000000"/>
                        </a:solidFill>
                        <a:effectLst/>
                        <a:latin typeface="ＭＳ Ｐゴシック"/>
                      </a:endParaRPr>
                    </a:p>
                  </a:txBody>
                  <a:tcPr marL="9525" marR="9525" marT="9525" marB="0" anchor="ctr"/>
                </a:tc>
              </a:tr>
              <a:tr h="331959">
                <a:tc>
                  <a:txBody>
                    <a:bodyPr/>
                    <a:lstStyle/>
                    <a:p>
                      <a:pPr algn="l" fontAlgn="ctr"/>
                      <a:r>
                        <a:rPr lang="ja-JP" altLang="en-US" sz="2000" u="none" strike="noStrike" dirty="0">
                          <a:effectLst/>
                        </a:rPr>
                        <a:t>平成</a:t>
                      </a:r>
                      <a:r>
                        <a:rPr lang="en-US" altLang="ja-JP" sz="2000" u="none" strike="noStrike" dirty="0">
                          <a:effectLst/>
                        </a:rPr>
                        <a:t>27</a:t>
                      </a:r>
                      <a:r>
                        <a:rPr lang="ja-JP" altLang="en-US" sz="2000" u="none" strike="noStrike" dirty="0">
                          <a:effectLst/>
                        </a:rPr>
                        <a:t>年</a:t>
                      </a:r>
                      <a:r>
                        <a:rPr lang="en-US" altLang="ja-JP" sz="2000" u="none" strike="noStrike" dirty="0">
                          <a:effectLst/>
                        </a:rPr>
                        <a:t>3</a:t>
                      </a:r>
                      <a:r>
                        <a:rPr lang="ja-JP" altLang="en-US" sz="2000" u="none" strike="noStrike" dirty="0">
                          <a:effectLst/>
                        </a:rPr>
                        <a:t>月</a:t>
                      </a:r>
                      <a:r>
                        <a:rPr lang="en-US" altLang="ja-JP" sz="2000" u="none" strike="noStrike" dirty="0">
                          <a:effectLst/>
                        </a:rPr>
                        <a:t>31</a:t>
                      </a:r>
                      <a:r>
                        <a:rPr lang="ja-JP" altLang="en-US" sz="2000" u="none" strike="noStrike" dirty="0">
                          <a:effectLst/>
                        </a:rPr>
                        <a:t>日</a:t>
                      </a:r>
                      <a:endParaRPr lang="ja-JP" altLang="en-US" sz="2000" b="0" i="0" u="none" strike="noStrike" dirty="0">
                        <a:solidFill>
                          <a:srgbClr val="000000"/>
                        </a:solidFill>
                        <a:effectLst/>
                        <a:latin typeface="ＭＳ Ｐゴシック"/>
                      </a:endParaRPr>
                    </a:p>
                  </a:txBody>
                  <a:tcPr marL="9525" marR="9525" marT="9525" marB="0" anchor="ctr"/>
                </a:tc>
                <a:tc>
                  <a:txBody>
                    <a:bodyPr/>
                    <a:lstStyle/>
                    <a:p>
                      <a:pPr algn="l" fontAlgn="ctr"/>
                      <a:r>
                        <a:rPr lang="en-US" sz="2000" u="none" strike="noStrike">
                          <a:effectLst/>
                        </a:rPr>
                        <a:t>AA</a:t>
                      </a:r>
                      <a:r>
                        <a:rPr lang="ja-JP" altLang="en-US" sz="2000" u="none" strike="noStrike">
                          <a:effectLst/>
                        </a:rPr>
                        <a:t>に準拠</a:t>
                      </a:r>
                      <a:endParaRPr lang="ja-JP" altLang="en-US" sz="2000" b="0" i="0" u="none" strike="noStrike">
                        <a:solidFill>
                          <a:srgbClr val="000000"/>
                        </a:solidFill>
                        <a:effectLst/>
                        <a:latin typeface="ＭＳ Ｐゴシック"/>
                      </a:endParaRPr>
                    </a:p>
                  </a:txBody>
                  <a:tcPr marL="9525" marR="9525" marT="9525" marB="0" anchor="ctr"/>
                </a:tc>
                <a:tc>
                  <a:txBody>
                    <a:bodyPr/>
                    <a:lstStyle/>
                    <a:p>
                      <a:pPr algn="ctr" fontAlgn="ctr"/>
                      <a:r>
                        <a:rPr lang="en-US" altLang="ja-JP" sz="2000" u="none" strike="noStrike">
                          <a:effectLst/>
                        </a:rPr>
                        <a:t>1</a:t>
                      </a:r>
                      <a:endParaRPr lang="en-US" altLang="ja-JP" sz="20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2000" u="none" strike="noStrike" dirty="0">
                          <a:effectLst/>
                        </a:rPr>
                        <a:t>三鷹市</a:t>
                      </a:r>
                      <a:endParaRPr lang="ja-JP" altLang="en-US" sz="2000" b="0" i="0" u="none" strike="noStrike" dirty="0">
                        <a:solidFill>
                          <a:srgbClr val="000000"/>
                        </a:solidFill>
                        <a:effectLst/>
                        <a:latin typeface="ＭＳ Ｐゴシック"/>
                      </a:endParaRPr>
                    </a:p>
                  </a:txBody>
                  <a:tcPr marL="9525" marR="9525" marT="9525" marB="0" anchor="ctr"/>
                </a:tc>
              </a:tr>
              <a:tr h="319547">
                <a:tc>
                  <a:txBody>
                    <a:bodyPr/>
                    <a:lstStyle/>
                    <a:p>
                      <a:pPr algn="l" fontAlgn="ctr"/>
                      <a:r>
                        <a:rPr lang="ja-JP" altLang="en-US" sz="2000" u="none" strike="noStrike">
                          <a:effectLst/>
                        </a:rPr>
                        <a:t>　</a:t>
                      </a:r>
                      <a:endParaRPr lang="ja-JP" altLang="en-US" sz="2000" b="0" i="0" u="none" strike="noStrike">
                        <a:solidFill>
                          <a:srgbClr val="006100"/>
                        </a:solidFill>
                        <a:effectLst/>
                        <a:latin typeface="ＭＳ Ｐゴシック"/>
                      </a:endParaRPr>
                    </a:p>
                  </a:txBody>
                  <a:tcPr marL="9525" marR="9525" marT="9525" marB="0" anchor="ctr"/>
                </a:tc>
                <a:tc>
                  <a:txBody>
                    <a:bodyPr/>
                    <a:lstStyle/>
                    <a:p>
                      <a:pPr algn="l" fontAlgn="ctr"/>
                      <a:r>
                        <a:rPr lang="ja-JP" altLang="en-US" sz="2000" u="none" strike="noStrike">
                          <a:effectLst/>
                        </a:rPr>
                        <a:t>　</a:t>
                      </a:r>
                      <a:endParaRPr lang="ja-JP" altLang="en-US" sz="2000" b="0" i="0" u="none" strike="noStrike">
                        <a:solidFill>
                          <a:srgbClr val="006100"/>
                        </a:solidFill>
                        <a:effectLst/>
                        <a:latin typeface="ＭＳ Ｐゴシック"/>
                      </a:endParaRPr>
                    </a:p>
                  </a:txBody>
                  <a:tcPr marL="9525" marR="9525" marT="9525" marB="0" anchor="ctr"/>
                </a:tc>
                <a:tc>
                  <a:txBody>
                    <a:bodyPr/>
                    <a:lstStyle/>
                    <a:p>
                      <a:pPr algn="ctr" fontAlgn="ctr"/>
                      <a:r>
                        <a:rPr lang="en-US" altLang="ja-JP" sz="2000" u="none" strike="noStrike">
                          <a:effectLst/>
                        </a:rPr>
                        <a:t>10</a:t>
                      </a:r>
                      <a:endParaRPr lang="en-US" altLang="ja-JP" sz="2000" b="0" i="0" u="none" strike="noStrike">
                        <a:solidFill>
                          <a:srgbClr val="006100"/>
                        </a:solidFill>
                        <a:effectLst/>
                        <a:latin typeface="ＭＳ Ｐゴシック"/>
                      </a:endParaRPr>
                    </a:p>
                  </a:txBody>
                  <a:tcPr marL="9525" marR="9525" marT="9525" marB="0" anchor="ctr"/>
                </a:tc>
                <a:tc>
                  <a:txBody>
                    <a:bodyPr/>
                    <a:lstStyle/>
                    <a:p>
                      <a:pPr algn="l" fontAlgn="ctr"/>
                      <a:r>
                        <a:rPr lang="ja-JP" altLang="en-US" sz="2000" u="none" strike="noStrike" dirty="0">
                          <a:effectLst/>
                        </a:rPr>
                        <a:t>　</a:t>
                      </a:r>
                      <a:endParaRPr lang="ja-JP" altLang="en-US" sz="2000" b="0" i="0" u="none" strike="noStrike" dirty="0">
                        <a:solidFill>
                          <a:srgbClr val="006100"/>
                        </a:solidFill>
                        <a:effectLst/>
                        <a:latin typeface="ＭＳ Ｐゴシック"/>
                      </a:endParaRPr>
                    </a:p>
                  </a:txBody>
                  <a:tcPr marL="9525" marR="9525" marT="9525" marB="0" anchor="ctr"/>
                </a:tc>
              </a:tr>
            </a:tbl>
          </a:graphicData>
        </a:graphic>
      </p:graphicFrame>
    </p:spTree>
    <p:extLst>
      <p:ext uri="{BB962C8B-B14F-4D97-AF65-F5344CB8AC3E}">
        <p14:creationId xmlns:p14="http://schemas.microsoft.com/office/powerpoint/2010/main" val="1901967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en-US" altLang="ja-JP" sz="3200" dirty="0" smtClean="0"/>
              <a:t>2. </a:t>
            </a:r>
            <a:r>
              <a:rPr lang="ja-JP" altLang="en-US" sz="3200" dirty="0" smtClean="0"/>
              <a:t>アクセシビリティ対応度</a:t>
            </a:r>
            <a:endParaRPr lang="ja-JP" altLang="ja-JP" sz="3200" b="1" dirty="0" smtClean="0"/>
          </a:p>
        </p:txBody>
      </p:sp>
      <p:sp>
        <p:nvSpPr>
          <p:cNvPr id="6" name="コンテンツ プレースホルダ 5"/>
          <p:cNvSpPr>
            <a:spLocks noGrp="1"/>
          </p:cNvSpPr>
          <p:nvPr>
            <p:ph idx="1"/>
          </p:nvPr>
        </p:nvSpPr>
        <p:spPr>
          <a:xfrm>
            <a:off x="461728" y="1060057"/>
            <a:ext cx="7962082" cy="5689086"/>
          </a:xfrm>
        </p:spPr>
        <p:txBody>
          <a:bodyPr/>
          <a:lstStyle/>
          <a:p>
            <a:r>
              <a:rPr kumimoji="1" lang="en-US" altLang="ja-JP" sz="2400" dirty="0" smtClean="0"/>
              <a:t>JWAC</a:t>
            </a:r>
            <a:r>
              <a:rPr lang="ja-JP" altLang="en-US" sz="2400" dirty="0" smtClean="0"/>
              <a:t>が</a:t>
            </a:r>
            <a:r>
              <a:rPr lang="en-US" altLang="ja-JP" sz="2400" dirty="0" smtClean="0"/>
              <a:t>JIS X 8341-3:2010</a:t>
            </a:r>
            <a:r>
              <a:rPr lang="ja-JP" altLang="en-US" sz="2400" dirty="0" smtClean="0"/>
              <a:t>に基づいて選定した主要な</a:t>
            </a:r>
            <a:r>
              <a:rPr lang="en-US" altLang="ja-JP" sz="2400" dirty="0" smtClean="0"/>
              <a:t>11</a:t>
            </a:r>
            <a:r>
              <a:rPr lang="ja-JP" altLang="en-US" sz="2400" dirty="0" smtClean="0"/>
              <a:t>項目について、対応できているか？</a:t>
            </a:r>
            <a:endParaRPr kumimoji="1" lang="ja-JP" altLang="en-US" sz="2400" dirty="0"/>
          </a:p>
        </p:txBody>
      </p:sp>
      <p:sp>
        <p:nvSpPr>
          <p:cNvPr id="4" name="スライド番号プレースホルダ 3"/>
          <p:cNvSpPr>
            <a:spLocks noGrp="1"/>
          </p:cNvSpPr>
          <p:nvPr>
            <p:ph type="sldNum" sz="quarter" idx="11"/>
          </p:nvPr>
        </p:nvSpPr>
        <p:spPr/>
        <p:txBody>
          <a:bodyPr/>
          <a:lstStyle/>
          <a:p>
            <a:pPr>
              <a:defRPr/>
            </a:pPr>
            <a:fld id="{DC4A43FC-CE0C-431E-8088-9945F5CD67D5}" type="slidenum">
              <a:rPr lang="en-US" altLang="ja-JP" smtClean="0"/>
              <a:pPr>
                <a:defRPr/>
              </a:pPr>
              <a:t>19</a:t>
            </a:fld>
            <a:endParaRPr lang="en-US" altLang="ja-JP"/>
          </a:p>
        </p:txBody>
      </p:sp>
      <p:sp>
        <p:nvSpPr>
          <p:cNvPr id="11" name="正方形/長方形 10"/>
          <p:cNvSpPr/>
          <p:nvPr/>
        </p:nvSpPr>
        <p:spPr>
          <a:xfrm>
            <a:off x="332509" y="6043911"/>
            <a:ext cx="8431481" cy="701731"/>
          </a:xfrm>
          <a:prstGeom prst="rect">
            <a:avLst/>
          </a:prstGeom>
          <a:solidFill>
            <a:srgbClr val="FFFF00"/>
          </a:solidFill>
        </p:spPr>
        <p:txBody>
          <a:bodyPr wrap="square" rIns="36000">
            <a:spAutoFit/>
          </a:bodyPr>
          <a:lstStyle/>
          <a:p>
            <a:pPr>
              <a:buNone/>
            </a:pPr>
            <a:r>
              <a:rPr lang="ja-JP" altLang="en-US" sz="2200" dirty="0" smtClean="0"/>
              <a:t>対応度が高いのは、拡大、音声再生への配慮、ページ構造など</a:t>
            </a:r>
            <a:endParaRPr lang="en-US" altLang="ja-JP" sz="2200" dirty="0" smtClean="0"/>
          </a:p>
          <a:p>
            <a:pPr>
              <a:buNone/>
            </a:pPr>
            <a:r>
              <a:rPr lang="ja-JP" altLang="en-US" sz="2200" dirty="0" smtClean="0"/>
              <a:t>対応度が低いのは、ページ内リンク、</a:t>
            </a:r>
            <a:r>
              <a:rPr lang="en-US" altLang="ja-JP" sz="2200" dirty="0" smtClean="0"/>
              <a:t>JIS</a:t>
            </a:r>
            <a:r>
              <a:rPr lang="ja-JP" altLang="en-US" sz="2200" dirty="0" err="1"/>
              <a:t>への</a:t>
            </a:r>
            <a:r>
              <a:rPr lang="ja-JP" altLang="en-US" sz="2200" dirty="0" smtClean="0"/>
              <a:t>配慮、問い合わせ先など</a:t>
            </a:r>
            <a:endParaRPr lang="ja-JP" altLang="ja-JP" sz="2200" dirty="0"/>
          </a:p>
        </p:txBody>
      </p:sp>
      <p:graphicFrame>
        <p:nvGraphicFramePr>
          <p:cNvPr id="3" name="表 2"/>
          <p:cNvGraphicFramePr>
            <a:graphicFrameLocks noGrp="1"/>
          </p:cNvGraphicFramePr>
          <p:nvPr>
            <p:extLst>
              <p:ext uri="{D42A27DB-BD31-4B8C-83A1-F6EECF244321}">
                <p14:modId xmlns:p14="http://schemas.microsoft.com/office/powerpoint/2010/main" val="744878375"/>
              </p:ext>
            </p:extLst>
          </p:nvPr>
        </p:nvGraphicFramePr>
        <p:xfrm>
          <a:off x="899255" y="1861169"/>
          <a:ext cx="7144227" cy="4069454"/>
        </p:xfrm>
        <a:graphic>
          <a:graphicData uri="http://schemas.openxmlformats.org/drawingml/2006/table">
            <a:tbl>
              <a:tblPr>
                <a:tableStyleId>{5940675A-B579-460E-94D1-54222C63F5DA}</a:tableStyleId>
              </a:tblPr>
              <a:tblGrid>
                <a:gridCol w="816256"/>
                <a:gridCol w="5138443"/>
                <a:gridCol w="1189528"/>
              </a:tblGrid>
              <a:tr h="338530">
                <a:tc>
                  <a:txBody>
                    <a:bodyPr/>
                    <a:lstStyle/>
                    <a:p>
                      <a:pPr algn="ctr" fontAlgn="ctr"/>
                      <a:r>
                        <a:rPr lang="ja-JP" altLang="en-US" sz="1800" u="none" strike="noStrike" dirty="0">
                          <a:effectLst/>
                        </a:rPr>
                        <a:t>対象</a:t>
                      </a:r>
                      <a:endParaRPr lang="ja-JP" altLang="en-US" sz="1800" b="0" i="0" u="none" strike="noStrike" dirty="0">
                        <a:solidFill>
                          <a:srgbClr val="000000"/>
                        </a:solidFill>
                        <a:effectLst/>
                        <a:latin typeface="ＭＳ Ｐゴシック"/>
                      </a:endParaRPr>
                    </a:p>
                  </a:txBody>
                  <a:tcPr marL="9525" marR="9525" marT="9525" marB="0" anchor="ctr">
                    <a:solidFill>
                      <a:schemeClr val="bg1">
                        <a:lumMod val="95000"/>
                      </a:schemeClr>
                    </a:solidFill>
                  </a:tcPr>
                </a:tc>
                <a:tc>
                  <a:txBody>
                    <a:bodyPr/>
                    <a:lstStyle/>
                    <a:p>
                      <a:pPr algn="ctr" fontAlgn="ctr"/>
                      <a:r>
                        <a:rPr lang="ja-JP" altLang="en-US" sz="1800" u="none" strike="noStrike">
                          <a:effectLst/>
                        </a:rPr>
                        <a:t>チェック項目</a:t>
                      </a:r>
                      <a:endParaRPr lang="ja-JP" altLang="en-US" sz="1800" b="0" i="0" u="none" strike="noStrike">
                        <a:solidFill>
                          <a:srgbClr val="000000"/>
                        </a:solidFill>
                        <a:effectLst/>
                        <a:latin typeface="ＭＳ Ｐゴシック"/>
                      </a:endParaRPr>
                    </a:p>
                  </a:txBody>
                  <a:tcPr marL="9525" marR="9525" marT="9525" marB="0" anchor="ctr">
                    <a:solidFill>
                      <a:schemeClr val="bg1">
                        <a:lumMod val="95000"/>
                      </a:schemeClr>
                    </a:solidFill>
                  </a:tcPr>
                </a:tc>
                <a:tc>
                  <a:txBody>
                    <a:bodyPr/>
                    <a:lstStyle/>
                    <a:p>
                      <a:pPr algn="ctr" fontAlgn="ctr"/>
                      <a:r>
                        <a:rPr lang="ja-JP" altLang="en-US" sz="1800" u="none" strike="noStrike" dirty="0">
                          <a:effectLst/>
                        </a:rPr>
                        <a:t>対応度</a:t>
                      </a:r>
                      <a:endParaRPr lang="ja-JP" altLang="en-US" sz="1800" b="0" i="0" u="none" strike="noStrike" dirty="0">
                        <a:solidFill>
                          <a:srgbClr val="000000"/>
                        </a:solidFill>
                        <a:effectLst/>
                        <a:latin typeface="ＭＳ Ｐゴシック"/>
                      </a:endParaRPr>
                    </a:p>
                  </a:txBody>
                  <a:tcPr marL="9525" marR="9525" marT="9525" marB="0" anchor="ctr">
                    <a:solidFill>
                      <a:schemeClr val="bg1">
                        <a:lumMod val="95000"/>
                      </a:schemeClr>
                    </a:solidFill>
                  </a:tcPr>
                </a:tc>
              </a:tr>
              <a:tr h="338530">
                <a:tc rowSpan="7">
                  <a:txBody>
                    <a:bodyPr/>
                    <a:lstStyle/>
                    <a:p>
                      <a:pPr algn="ctr" fontAlgn="ctr"/>
                      <a:r>
                        <a:rPr lang="ja-JP" altLang="en-US" sz="1800" u="none" strike="noStrike">
                          <a:effectLst/>
                        </a:rPr>
                        <a:t>トップページ</a:t>
                      </a:r>
                      <a:endParaRPr lang="ja-JP" altLang="en-US" sz="1800" b="0" i="0" u="none" strike="noStrike">
                        <a:solidFill>
                          <a:srgbClr val="000000"/>
                        </a:solidFill>
                        <a:effectLst/>
                        <a:latin typeface="ＭＳ Ｐゴシック"/>
                      </a:endParaRPr>
                    </a:p>
                  </a:txBody>
                  <a:tcPr marL="9525" marR="9525" marT="9525" marB="0" vert="eaVert" anchor="ctr"/>
                </a:tc>
                <a:tc>
                  <a:txBody>
                    <a:bodyPr/>
                    <a:lstStyle/>
                    <a:p>
                      <a:pPr algn="l" fontAlgn="ctr"/>
                      <a:r>
                        <a:rPr lang="ja-JP" altLang="en-US" sz="1800" u="none" strike="noStrike" dirty="0">
                          <a:effectLst/>
                        </a:rPr>
                        <a:t>メニューを読み飛ばすページ内リンクがある</a:t>
                      </a:r>
                      <a:endParaRPr lang="ja-JP" altLang="en-US" sz="1800" b="0" i="0" u="none" strike="noStrike" dirty="0">
                        <a:solidFill>
                          <a:srgbClr val="000000"/>
                        </a:solidFill>
                        <a:effectLst/>
                        <a:latin typeface="ＭＳ Ｐゴシック"/>
                      </a:endParaRPr>
                    </a:p>
                  </a:txBody>
                  <a:tcPr marL="9525" marR="9525" marT="9525" marB="0" anchor="ctr">
                    <a:solidFill>
                      <a:srgbClr val="CCFFFF"/>
                    </a:solidFill>
                  </a:tcPr>
                </a:tc>
                <a:tc>
                  <a:txBody>
                    <a:bodyPr/>
                    <a:lstStyle/>
                    <a:p>
                      <a:pPr algn="r" fontAlgn="ctr"/>
                      <a:r>
                        <a:rPr lang="en-US" altLang="ja-JP" sz="1800" u="none" strike="noStrike" dirty="0">
                          <a:effectLst/>
                        </a:rPr>
                        <a:t>43.3%</a:t>
                      </a:r>
                      <a:endParaRPr lang="en-US" altLang="ja-JP" sz="1800" b="0" i="0" u="none" strike="noStrike" dirty="0">
                        <a:solidFill>
                          <a:srgbClr val="000000"/>
                        </a:solidFill>
                        <a:effectLst/>
                        <a:latin typeface="ＭＳ Ｐゴシック"/>
                      </a:endParaRPr>
                    </a:p>
                  </a:txBody>
                  <a:tcPr marL="72000" marR="72000" marT="9525" marB="0" anchor="ctr">
                    <a:solidFill>
                      <a:srgbClr val="CCFFFF"/>
                    </a:solidFill>
                  </a:tcPr>
                </a:tc>
              </a:tr>
              <a:tr h="284884">
                <a:tc vMerge="1">
                  <a:txBody>
                    <a:bodyPr/>
                    <a:lstStyle/>
                    <a:p>
                      <a:endParaRPr kumimoji="1" lang="ja-JP" altLang="en-US"/>
                    </a:p>
                  </a:txBody>
                  <a:tcPr/>
                </a:tc>
                <a:tc>
                  <a:txBody>
                    <a:bodyPr/>
                    <a:lstStyle/>
                    <a:p>
                      <a:pPr algn="l" fontAlgn="ctr"/>
                      <a:r>
                        <a:rPr lang="ja-JP" altLang="en-US" sz="1800" u="none" strike="noStrike" dirty="0">
                          <a:effectLst/>
                        </a:rPr>
                        <a:t>全てキーボード操作可能である</a:t>
                      </a:r>
                      <a:endParaRPr lang="ja-JP" altLang="en-US" sz="18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800" u="none" strike="noStrike" dirty="0">
                          <a:effectLst/>
                        </a:rPr>
                        <a:t>90.0%</a:t>
                      </a:r>
                      <a:endParaRPr lang="en-US" altLang="ja-JP" sz="1800" b="0" i="0" u="none" strike="noStrike" dirty="0">
                        <a:solidFill>
                          <a:srgbClr val="000000"/>
                        </a:solidFill>
                        <a:effectLst/>
                        <a:latin typeface="ＭＳ Ｐゴシック"/>
                      </a:endParaRPr>
                    </a:p>
                  </a:txBody>
                  <a:tcPr marL="72000" marR="72000" marT="9525" marB="0" anchor="ctr"/>
                </a:tc>
              </a:tr>
              <a:tr h="560208">
                <a:tc vMerge="1">
                  <a:txBody>
                    <a:bodyPr/>
                    <a:lstStyle/>
                    <a:p>
                      <a:endParaRPr kumimoji="1" lang="ja-JP" altLang="en-US"/>
                    </a:p>
                  </a:txBody>
                  <a:tcPr/>
                </a:tc>
                <a:tc>
                  <a:txBody>
                    <a:bodyPr/>
                    <a:lstStyle/>
                    <a:p>
                      <a:pPr algn="l" fontAlgn="ctr"/>
                      <a:r>
                        <a:rPr lang="ja-JP" altLang="en-US" sz="1800" u="none" strike="noStrike" dirty="0">
                          <a:effectLst/>
                        </a:rPr>
                        <a:t>ブラウザの機能でウェブページを</a:t>
                      </a:r>
                      <a:r>
                        <a:rPr lang="en-US" altLang="ja-JP" sz="1800" u="none" strike="noStrike" dirty="0">
                          <a:effectLst/>
                        </a:rPr>
                        <a:t>200%</a:t>
                      </a:r>
                      <a:r>
                        <a:rPr lang="ja-JP" altLang="en-US" sz="1800" u="none" strike="noStrike" dirty="0">
                          <a:effectLst/>
                        </a:rPr>
                        <a:t>に拡大してもテキストの表示に問題ない</a:t>
                      </a:r>
                      <a:endParaRPr lang="ja-JP" altLang="en-US" sz="1800" b="0" i="0" u="none" strike="noStrike" dirty="0">
                        <a:solidFill>
                          <a:srgbClr val="000000"/>
                        </a:solidFill>
                        <a:effectLst/>
                        <a:latin typeface="ＭＳ Ｐゴシック"/>
                      </a:endParaRPr>
                    </a:p>
                  </a:txBody>
                  <a:tcPr marL="9525" marR="9525" marT="9525" marB="0" anchor="ctr">
                    <a:solidFill>
                      <a:srgbClr val="FFCCFF"/>
                    </a:solidFill>
                  </a:tcPr>
                </a:tc>
                <a:tc>
                  <a:txBody>
                    <a:bodyPr/>
                    <a:lstStyle/>
                    <a:p>
                      <a:pPr algn="r" fontAlgn="ctr"/>
                      <a:r>
                        <a:rPr lang="en-US" altLang="ja-JP" sz="1800" u="none" strike="noStrike" dirty="0">
                          <a:effectLst/>
                        </a:rPr>
                        <a:t>100.0%</a:t>
                      </a:r>
                      <a:endParaRPr lang="en-US" altLang="ja-JP" sz="1800" b="0" i="0" u="none" strike="noStrike" dirty="0">
                        <a:solidFill>
                          <a:srgbClr val="000000"/>
                        </a:solidFill>
                        <a:effectLst/>
                        <a:latin typeface="ＭＳ Ｐゴシック"/>
                      </a:endParaRPr>
                    </a:p>
                  </a:txBody>
                  <a:tcPr marL="72000" marR="72000" marT="9525" marB="0" anchor="ctr">
                    <a:solidFill>
                      <a:srgbClr val="FFCCFF"/>
                    </a:solidFill>
                  </a:tcPr>
                </a:tc>
              </a:tr>
              <a:tr h="338530">
                <a:tc vMerge="1">
                  <a:txBody>
                    <a:bodyPr/>
                    <a:lstStyle/>
                    <a:p>
                      <a:endParaRPr kumimoji="1" lang="ja-JP" altLang="en-US"/>
                    </a:p>
                  </a:txBody>
                  <a:tcPr/>
                </a:tc>
                <a:tc>
                  <a:txBody>
                    <a:bodyPr/>
                    <a:lstStyle/>
                    <a:p>
                      <a:pPr algn="l" fontAlgn="ctr"/>
                      <a:r>
                        <a:rPr lang="ja-JP" altLang="en-US" sz="1800" u="none" strike="noStrike">
                          <a:effectLst/>
                        </a:rPr>
                        <a:t>見出し要素が適切に使われている</a:t>
                      </a:r>
                      <a:endParaRPr lang="ja-JP" altLang="en-US" sz="18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800" u="none" strike="noStrike" dirty="0">
                          <a:effectLst/>
                        </a:rPr>
                        <a:t>86.7%</a:t>
                      </a:r>
                      <a:endParaRPr lang="en-US" altLang="ja-JP" sz="1800" b="0" i="0" u="none" strike="noStrike" dirty="0">
                        <a:solidFill>
                          <a:srgbClr val="000000"/>
                        </a:solidFill>
                        <a:effectLst/>
                        <a:latin typeface="ＭＳ Ｐゴシック"/>
                      </a:endParaRPr>
                    </a:p>
                  </a:txBody>
                  <a:tcPr marL="72000" marR="72000" marT="9525" marB="0" anchor="ctr"/>
                </a:tc>
              </a:tr>
              <a:tr h="284884">
                <a:tc vMerge="1">
                  <a:txBody>
                    <a:bodyPr/>
                    <a:lstStyle/>
                    <a:p>
                      <a:endParaRPr kumimoji="1" lang="ja-JP" altLang="en-US"/>
                    </a:p>
                  </a:txBody>
                  <a:tcPr/>
                </a:tc>
                <a:tc>
                  <a:txBody>
                    <a:bodyPr/>
                    <a:lstStyle/>
                    <a:p>
                      <a:pPr algn="l" fontAlgn="ctr"/>
                      <a:r>
                        <a:rPr lang="ja-JP" altLang="en-US" sz="1800" u="none" strike="noStrike">
                          <a:effectLst/>
                        </a:rPr>
                        <a:t>画像が点滅しない</a:t>
                      </a:r>
                      <a:endParaRPr lang="ja-JP" altLang="en-US" sz="18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800" u="none" strike="noStrike">
                          <a:effectLst/>
                        </a:rPr>
                        <a:t>93.3%</a:t>
                      </a:r>
                      <a:endParaRPr lang="en-US" altLang="ja-JP" sz="1800" b="0" i="0" u="none" strike="noStrike">
                        <a:solidFill>
                          <a:srgbClr val="000000"/>
                        </a:solidFill>
                        <a:effectLst/>
                        <a:latin typeface="ＭＳ Ｐゴシック"/>
                      </a:endParaRPr>
                    </a:p>
                  </a:txBody>
                  <a:tcPr marL="72000" marR="72000" marT="9525" marB="0" anchor="ctr"/>
                </a:tc>
              </a:tr>
              <a:tr h="338530">
                <a:tc vMerge="1">
                  <a:txBody>
                    <a:bodyPr/>
                    <a:lstStyle/>
                    <a:p>
                      <a:endParaRPr kumimoji="1" lang="ja-JP" altLang="en-US"/>
                    </a:p>
                  </a:txBody>
                  <a:tcPr/>
                </a:tc>
                <a:tc>
                  <a:txBody>
                    <a:bodyPr/>
                    <a:lstStyle/>
                    <a:p>
                      <a:pPr algn="l" fontAlgn="ctr"/>
                      <a:r>
                        <a:rPr lang="ja-JP" altLang="en-US" sz="1800" u="none" strike="noStrike" dirty="0">
                          <a:effectLst/>
                        </a:rPr>
                        <a:t>ページを開いても自動で音声が再生されない</a:t>
                      </a:r>
                      <a:endParaRPr lang="ja-JP" altLang="en-US" sz="1800" b="0" i="0" u="none" strike="noStrike" dirty="0">
                        <a:solidFill>
                          <a:srgbClr val="000000"/>
                        </a:solidFill>
                        <a:effectLst/>
                        <a:latin typeface="ＭＳ Ｐゴシック"/>
                      </a:endParaRPr>
                    </a:p>
                  </a:txBody>
                  <a:tcPr marL="9525" marR="9525" marT="9525" marB="0" anchor="ctr">
                    <a:solidFill>
                      <a:srgbClr val="FFCCFF"/>
                    </a:solidFill>
                  </a:tcPr>
                </a:tc>
                <a:tc>
                  <a:txBody>
                    <a:bodyPr/>
                    <a:lstStyle/>
                    <a:p>
                      <a:pPr algn="r" fontAlgn="ctr"/>
                      <a:r>
                        <a:rPr lang="en-US" altLang="ja-JP" sz="1800" u="none" strike="noStrike" dirty="0">
                          <a:effectLst/>
                        </a:rPr>
                        <a:t>100.0%</a:t>
                      </a:r>
                      <a:endParaRPr lang="en-US" altLang="ja-JP" sz="1800" b="0" i="0" u="none" strike="noStrike" dirty="0">
                        <a:solidFill>
                          <a:srgbClr val="000000"/>
                        </a:solidFill>
                        <a:effectLst/>
                        <a:latin typeface="ＭＳ Ｐゴシック"/>
                      </a:endParaRPr>
                    </a:p>
                  </a:txBody>
                  <a:tcPr marL="72000" marR="72000" marT="9525" marB="0" anchor="ctr">
                    <a:solidFill>
                      <a:srgbClr val="FFCCFF"/>
                    </a:solidFill>
                  </a:tcPr>
                </a:tc>
              </a:tr>
              <a:tr h="284884">
                <a:tc vMerge="1">
                  <a:txBody>
                    <a:bodyPr/>
                    <a:lstStyle/>
                    <a:p>
                      <a:endParaRPr kumimoji="1" lang="ja-JP" altLang="en-US"/>
                    </a:p>
                  </a:txBody>
                  <a:tcPr/>
                </a:tc>
                <a:tc>
                  <a:txBody>
                    <a:bodyPr/>
                    <a:lstStyle/>
                    <a:p>
                      <a:pPr algn="l" fontAlgn="ctr"/>
                      <a:r>
                        <a:rPr lang="ja-JP" altLang="en-US" sz="1800" u="none" strike="noStrike">
                          <a:effectLst/>
                        </a:rPr>
                        <a:t>画像に</a:t>
                      </a:r>
                      <a:r>
                        <a:rPr lang="en-US" altLang="ja-JP" sz="1800" u="none" strike="noStrike">
                          <a:effectLst/>
                        </a:rPr>
                        <a:t>alt</a:t>
                      </a:r>
                      <a:r>
                        <a:rPr lang="ja-JP" altLang="en-US" sz="1800" u="none" strike="noStrike">
                          <a:effectLst/>
                        </a:rPr>
                        <a:t>属性がある</a:t>
                      </a:r>
                      <a:endParaRPr lang="ja-JP" altLang="en-US" sz="18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800" u="none" strike="noStrike">
                          <a:effectLst/>
                        </a:rPr>
                        <a:t>90.0%</a:t>
                      </a:r>
                      <a:endParaRPr lang="en-US" altLang="ja-JP" sz="1800" b="0" i="0" u="none" strike="noStrike">
                        <a:solidFill>
                          <a:srgbClr val="000000"/>
                        </a:solidFill>
                        <a:effectLst/>
                        <a:latin typeface="ＭＳ Ｐゴシック"/>
                      </a:endParaRPr>
                    </a:p>
                  </a:txBody>
                  <a:tcPr marL="72000" marR="72000" marT="9525" marB="0" anchor="ctr"/>
                </a:tc>
              </a:tr>
              <a:tr h="284884">
                <a:tc rowSpan="4">
                  <a:txBody>
                    <a:bodyPr/>
                    <a:lstStyle/>
                    <a:p>
                      <a:pPr algn="ctr" fontAlgn="ctr"/>
                      <a:r>
                        <a:rPr lang="ja-JP" altLang="en-US" sz="1800" u="none" strike="noStrike">
                          <a:effectLst/>
                        </a:rPr>
                        <a:t>サイト全体</a:t>
                      </a:r>
                      <a:endParaRPr lang="ja-JP" altLang="en-US" sz="1800" b="0" i="0" u="none" strike="noStrike">
                        <a:solidFill>
                          <a:srgbClr val="000000"/>
                        </a:solidFill>
                        <a:effectLst/>
                        <a:latin typeface="ＭＳ Ｐゴシック"/>
                      </a:endParaRPr>
                    </a:p>
                  </a:txBody>
                  <a:tcPr marL="9525" marR="9525" marT="9525" marB="0" vert="eaVert" anchor="ctr"/>
                </a:tc>
                <a:tc>
                  <a:txBody>
                    <a:bodyPr/>
                    <a:lstStyle/>
                    <a:p>
                      <a:pPr algn="l" fontAlgn="ctr"/>
                      <a:r>
                        <a:rPr lang="ja-JP" altLang="en-US" sz="1800" u="none" strike="noStrike">
                          <a:effectLst/>
                        </a:rPr>
                        <a:t>パンくずリストがある</a:t>
                      </a:r>
                      <a:endParaRPr lang="ja-JP" altLang="en-US" sz="18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800" u="none" strike="noStrike">
                          <a:effectLst/>
                        </a:rPr>
                        <a:t>96.7%</a:t>
                      </a:r>
                      <a:endParaRPr lang="en-US" altLang="ja-JP" sz="1800" b="0" i="0" u="none" strike="noStrike">
                        <a:solidFill>
                          <a:srgbClr val="000000"/>
                        </a:solidFill>
                        <a:effectLst/>
                        <a:latin typeface="ＭＳ Ｐゴシック"/>
                      </a:endParaRPr>
                    </a:p>
                  </a:txBody>
                  <a:tcPr marL="72000" marR="72000" marT="9525" marB="0" anchor="ctr"/>
                </a:tc>
              </a:tr>
              <a:tr h="338530">
                <a:tc vMerge="1">
                  <a:txBody>
                    <a:bodyPr/>
                    <a:lstStyle/>
                    <a:p>
                      <a:endParaRPr kumimoji="1" lang="ja-JP" altLang="en-US"/>
                    </a:p>
                  </a:txBody>
                  <a:tcPr/>
                </a:tc>
                <a:tc>
                  <a:txBody>
                    <a:bodyPr/>
                    <a:lstStyle/>
                    <a:p>
                      <a:pPr algn="l" fontAlgn="ctr"/>
                      <a:r>
                        <a:rPr lang="ja-JP" altLang="en-US" sz="1800" u="none" strike="noStrike">
                          <a:effectLst/>
                        </a:rPr>
                        <a:t>各ページの構造が共通になっている</a:t>
                      </a:r>
                      <a:endParaRPr lang="ja-JP" altLang="en-US" sz="18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800" u="none" strike="noStrike" dirty="0">
                          <a:effectLst/>
                        </a:rPr>
                        <a:t>96.7%</a:t>
                      </a:r>
                      <a:endParaRPr lang="en-US" altLang="ja-JP" sz="1800" b="0" i="0" u="none" strike="noStrike" dirty="0">
                        <a:solidFill>
                          <a:srgbClr val="000000"/>
                        </a:solidFill>
                        <a:effectLst/>
                        <a:latin typeface="ＭＳ Ｐゴシック"/>
                      </a:endParaRPr>
                    </a:p>
                  </a:txBody>
                  <a:tcPr marL="72000" marR="72000" marT="9525" marB="0" anchor="ctr"/>
                </a:tc>
              </a:tr>
              <a:tr h="338530">
                <a:tc vMerge="1">
                  <a:txBody>
                    <a:bodyPr/>
                    <a:lstStyle/>
                    <a:p>
                      <a:endParaRPr kumimoji="1" lang="ja-JP" altLang="en-US"/>
                    </a:p>
                  </a:txBody>
                  <a:tcPr/>
                </a:tc>
                <a:tc>
                  <a:txBody>
                    <a:bodyPr/>
                    <a:lstStyle/>
                    <a:p>
                      <a:pPr algn="l" fontAlgn="ctr"/>
                      <a:r>
                        <a:rPr lang="ja-JP" altLang="en-US" sz="1800" u="none" strike="noStrike" dirty="0" smtClean="0">
                          <a:effectLst/>
                        </a:rPr>
                        <a:t>指針内に</a:t>
                      </a:r>
                      <a:r>
                        <a:rPr lang="en-US" altLang="ja-JP" sz="1800" u="none" strike="noStrike" dirty="0" smtClean="0">
                          <a:effectLst/>
                        </a:rPr>
                        <a:t>JIS X 8341-3:2010</a:t>
                      </a:r>
                      <a:r>
                        <a:rPr lang="ja-JP" altLang="en-US" sz="1800" u="none" strike="noStrike" dirty="0" smtClean="0">
                          <a:effectLst/>
                        </a:rPr>
                        <a:t>に</a:t>
                      </a:r>
                      <a:r>
                        <a:rPr lang="ja-JP" altLang="en-US" sz="1800" u="none" strike="noStrike" dirty="0">
                          <a:effectLst/>
                        </a:rPr>
                        <a:t>関する記述がある</a:t>
                      </a:r>
                      <a:endParaRPr lang="ja-JP" altLang="en-US" sz="1800" b="0" i="0" u="none" strike="noStrike" dirty="0">
                        <a:solidFill>
                          <a:srgbClr val="000000"/>
                        </a:solidFill>
                        <a:effectLst/>
                        <a:latin typeface="ＭＳ Ｐゴシック"/>
                      </a:endParaRPr>
                    </a:p>
                  </a:txBody>
                  <a:tcPr marL="9525" marR="9525" marT="9525" marB="0" anchor="ctr">
                    <a:solidFill>
                      <a:srgbClr val="CCFFFF"/>
                    </a:solidFill>
                  </a:tcPr>
                </a:tc>
                <a:tc>
                  <a:txBody>
                    <a:bodyPr/>
                    <a:lstStyle/>
                    <a:p>
                      <a:pPr algn="r" fontAlgn="ctr"/>
                      <a:r>
                        <a:rPr lang="en-US" altLang="ja-JP" sz="1800" u="none" strike="noStrike" dirty="0">
                          <a:effectLst/>
                        </a:rPr>
                        <a:t>40.0%</a:t>
                      </a:r>
                      <a:endParaRPr lang="en-US" altLang="ja-JP" sz="1800" b="0" i="0" u="none" strike="noStrike" dirty="0">
                        <a:solidFill>
                          <a:srgbClr val="000000"/>
                        </a:solidFill>
                        <a:effectLst/>
                        <a:latin typeface="ＭＳ Ｐゴシック"/>
                      </a:endParaRPr>
                    </a:p>
                  </a:txBody>
                  <a:tcPr marL="72000" marR="72000" marT="9525" marB="0" anchor="ctr">
                    <a:solidFill>
                      <a:srgbClr val="CCFFFF"/>
                    </a:solidFill>
                  </a:tcPr>
                </a:tc>
              </a:tr>
              <a:tr h="338530">
                <a:tc vMerge="1">
                  <a:txBody>
                    <a:bodyPr/>
                    <a:lstStyle/>
                    <a:p>
                      <a:endParaRPr kumimoji="1" lang="ja-JP" altLang="en-US"/>
                    </a:p>
                  </a:txBody>
                  <a:tcPr/>
                </a:tc>
                <a:tc>
                  <a:txBody>
                    <a:bodyPr/>
                    <a:lstStyle/>
                    <a:p>
                      <a:pPr algn="l" fontAlgn="ctr"/>
                      <a:r>
                        <a:rPr lang="ja-JP" altLang="en-US" sz="1800" u="none" strike="noStrike" dirty="0">
                          <a:effectLst/>
                        </a:rPr>
                        <a:t>アクセシブルな複数の問い合わせ手段がある</a:t>
                      </a:r>
                      <a:endParaRPr lang="ja-JP" altLang="en-US" sz="18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800" u="none" strike="noStrike" dirty="0">
                          <a:effectLst/>
                        </a:rPr>
                        <a:t>70.0%</a:t>
                      </a:r>
                      <a:endParaRPr lang="en-US" altLang="ja-JP" sz="1800" b="0" i="0" u="none" strike="noStrike" dirty="0">
                        <a:solidFill>
                          <a:srgbClr val="000000"/>
                        </a:solidFill>
                        <a:effectLst/>
                        <a:latin typeface="ＭＳ Ｐゴシック"/>
                      </a:endParaRPr>
                    </a:p>
                  </a:txBody>
                  <a:tcPr marL="72000" marR="72000" marT="9525" marB="0" anchor="ctr"/>
                </a:tc>
              </a:tr>
            </a:tbl>
          </a:graphicData>
        </a:graphic>
      </p:graphicFrame>
    </p:spTree>
    <p:extLst>
      <p:ext uri="{BB962C8B-B14F-4D97-AF65-F5344CB8AC3E}">
        <p14:creationId xmlns:p14="http://schemas.microsoft.com/office/powerpoint/2010/main" val="2050879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36600" y="2938463"/>
            <a:ext cx="8102600" cy="1347787"/>
          </a:xfrm>
        </p:spPr>
        <p:txBody>
          <a:bodyPr/>
          <a:lstStyle/>
          <a:p>
            <a:pPr>
              <a:defRPr/>
            </a:pPr>
            <a:r>
              <a:rPr lang="en-US" altLang="ja-JP" sz="3600" dirty="0" smtClean="0"/>
              <a:t>1.</a:t>
            </a:r>
            <a:r>
              <a:rPr lang="ja-JP" altLang="en-US" sz="3600" dirty="0" smtClean="0"/>
              <a:t>ウェブアクセシビリティ対応の動向</a:t>
            </a:r>
            <a:endParaRPr lang="ja-JP" altLang="en-US" sz="3600" dirty="0"/>
          </a:p>
        </p:txBody>
      </p:sp>
      <p:sp>
        <p:nvSpPr>
          <p:cNvPr id="6147" name="テキスト プレースホルダ 7"/>
          <p:cNvSpPr>
            <a:spLocks noGrp="1"/>
          </p:cNvSpPr>
          <p:nvPr>
            <p:ph type="body" idx="1"/>
          </p:nvPr>
        </p:nvSpPr>
        <p:spPr>
          <a:xfrm>
            <a:off x="722313" y="4125913"/>
            <a:ext cx="7772400" cy="1500187"/>
          </a:xfrm>
        </p:spPr>
        <p:txBody>
          <a:bodyPr/>
          <a:lstStyle/>
          <a:p>
            <a:endParaRPr lang="ja-JP" altLang="en-US" smtClean="0"/>
          </a:p>
        </p:txBody>
      </p:sp>
      <p:sp>
        <p:nvSpPr>
          <p:cNvPr id="6148" name="スライド番号プレースホルダ 3"/>
          <p:cNvSpPr>
            <a:spLocks noGrp="1"/>
          </p:cNvSpPr>
          <p:nvPr>
            <p:ph type="sldNum" sz="quarter" idx="11"/>
          </p:nvPr>
        </p:nvSpPr>
        <p:spPr>
          <a:noFill/>
        </p:spPr>
        <p:txBody>
          <a:bodyPr/>
          <a:lstStyle/>
          <a:p>
            <a:fld id="{4B2F2663-4653-4CE3-B24F-FFC3F2250D38}" type="slidenum">
              <a:rPr lang="en-US" altLang="ja-JP" smtClean="0"/>
              <a:pPr/>
              <a:t>2</a:t>
            </a:fld>
            <a:endParaRPr lang="en-US" altLang="ja-JP" smtClean="0"/>
          </a:p>
        </p:txBody>
      </p:sp>
    </p:spTree>
    <p:extLst>
      <p:ext uri="{BB962C8B-B14F-4D97-AF65-F5344CB8AC3E}">
        <p14:creationId xmlns:p14="http://schemas.microsoft.com/office/powerpoint/2010/main" val="15169414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36600" y="2938463"/>
            <a:ext cx="7772400" cy="1362075"/>
          </a:xfrm>
        </p:spPr>
        <p:txBody>
          <a:bodyPr/>
          <a:lstStyle/>
          <a:p>
            <a:pPr>
              <a:defRPr/>
            </a:pPr>
            <a:r>
              <a:rPr lang="en-US" altLang="ja-JP" sz="3600" dirty="0" smtClean="0"/>
              <a:t>4.</a:t>
            </a:r>
            <a:r>
              <a:rPr lang="ja-JP" altLang="en-US" sz="3600" dirty="0" smtClean="0"/>
              <a:t> まとめと提言</a:t>
            </a:r>
            <a:endParaRPr lang="ja-JP" altLang="en-US" sz="3600" dirty="0"/>
          </a:p>
        </p:txBody>
      </p:sp>
      <p:sp>
        <p:nvSpPr>
          <p:cNvPr id="6147" name="テキスト プレースホルダ 7"/>
          <p:cNvSpPr>
            <a:spLocks noGrp="1"/>
          </p:cNvSpPr>
          <p:nvPr>
            <p:ph type="body" idx="1"/>
          </p:nvPr>
        </p:nvSpPr>
        <p:spPr>
          <a:xfrm>
            <a:off x="722313" y="4125913"/>
            <a:ext cx="7772400" cy="1500187"/>
          </a:xfrm>
        </p:spPr>
        <p:txBody>
          <a:bodyPr/>
          <a:lstStyle/>
          <a:p>
            <a:endParaRPr lang="ja-JP" altLang="en-US" smtClean="0"/>
          </a:p>
        </p:txBody>
      </p:sp>
      <p:sp>
        <p:nvSpPr>
          <p:cNvPr id="6148" name="スライド番号プレースホルダ 3"/>
          <p:cNvSpPr>
            <a:spLocks noGrp="1"/>
          </p:cNvSpPr>
          <p:nvPr>
            <p:ph type="sldNum" sz="quarter" idx="11"/>
          </p:nvPr>
        </p:nvSpPr>
        <p:spPr>
          <a:noFill/>
        </p:spPr>
        <p:txBody>
          <a:bodyPr/>
          <a:lstStyle/>
          <a:p>
            <a:fld id="{4B2F2663-4653-4CE3-B24F-FFC3F2250D38}" type="slidenum">
              <a:rPr lang="en-US" altLang="ja-JP" smtClean="0"/>
              <a:pPr/>
              <a:t>20</a:t>
            </a:fld>
            <a:endParaRPr lang="en-US" altLang="ja-JP"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17048" y="419100"/>
            <a:ext cx="8928833" cy="673430"/>
          </a:xfrm>
        </p:spPr>
        <p:txBody>
          <a:bodyPr/>
          <a:lstStyle/>
          <a:p>
            <a:r>
              <a:rPr lang="ja-JP" altLang="en-US" sz="3000" dirty="0" smtClean="0"/>
              <a:t>東京都</a:t>
            </a:r>
            <a:r>
              <a:rPr lang="en-US" altLang="ja-JP" sz="3000" dirty="0" smtClean="0"/>
              <a:t>30</a:t>
            </a:r>
            <a:r>
              <a:rPr lang="ja-JP" altLang="en-US" sz="3000" dirty="0" smtClean="0"/>
              <a:t>自治体の</a:t>
            </a:r>
            <a:r>
              <a:rPr kumimoji="1" lang="ja-JP" altLang="en-US" sz="3000" dirty="0" smtClean="0"/>
              <a:t>アクセシビリティ対応状況について</a:t>
            </a:r>
            <a:endParaRPr kumimoji="1" lang="ja-JP" altLang="en-US" sz="3000" dirty="0"/>
          </a:p>
        </p:txBody>
      </p:sp>
      <p:sp>
        <p:nvSpPr>
          <p:cNvPr id="6" name="コンテンツ プレースホルダ 5"/>
          <p:cNvSpPr>
            <a:spLocks noGrp="1"/>
          </p:cNvSpPr>
          <p:nvPr>
            <p:ph idx="1"/>
          </p:nvPr>
        </p:nvSpPr>
        <p:spPr>
          <a:xfrm>
            <a:off x="461727" y="1128157"/>
            <a:ext cx="8337889" cy="5729844"/>
          </a:xfrm>
        </p:spPr>
        <p:txBody>
          <a:bodyPr/>
          <a:lstStyle/>
          <a:p>
            <a:pPr>
              <a:spcBef>
                <a:spcPts val="600"/>
              </a:spcBef>
            </a:pPr>
            <a:r>
              <a:rPr kumimoji="1" lang="ja-JP" altLang="en-US" sz="2400" dirty="0" smtClean="0"/>
              <a:t>大半の自治体がアクセシビリティについての意識は持っており、自ホームページについても配慮を行おうとしているが、取り組みの進み具合はまちまちである</a:t>
            </a:r>
            <a:endParaRPr kumimoji="1" lang="en-US" altLang="ja-JP" sz="2400" dirty="0" smtClean="0"/>
          </a:p>
          <a:p>
            <a:pPr>
              <a:spcBef>
                <a:spcPts val="600"/>
              </a:spcBef>
            </a:pPr>
            <a:r>
              <a:rPr lang="en-US" altLang="ja-JP" sz="2400" dirty="0"/>
              <a:t>JIS X </a:t>
            </a:r>
            <a:r>
              <a:rPr lang="en-US" altLang="ja-JP" sz="2400" dirty="0" smtClean="0"/>
              <a:t>8341-3:2010</a:t>
            </a:r>
            <a:r>
              <a:rPr lang="ja-JP" altLang="en-US" sz="2400" dirty="0"/>
              <a:t>を</a:t>
            </a:r>
            <a:r>
              <a:rPr lang="ja-JP" altLang="en-US" sz="2400" dirty="0" smtClean="0"/>
              <a:t>意識しているのは、全体の</a:t>
            </a:r>
            <a:r>
              <a:rPr lang="en-US" altLang="ja-JP" sz="2400" dirty="0" smtClean="0"/>
              <a:t>6</a:t>
            </a:r>
            <a:r>
              <a:rPr lang="ja-JP" altLang="en-US" sz="2400" dirty="0" smtClean="0"/>
              <a:t>割にとどまっており、都道府県レベルに比べて低い</a:t>
            </a:r>
            <a:endParaRPr lang="en-US" altLang="ja-JP" sz="2400" dirty="0" smtClean="0"/>
          </a:p>
          <a:p>
            <a:pPr>
              <a:spcBef>
                <a:spcPts val="600"/>
              </a:spcBef>
            </a:pPr>
            <a:r>
              <a:rPr lang="ja-JP" altLang="en-US" sz="2400" dirty="0" smtClean="0"/>
              <a:t>みんなの公共サイト運用モデルに基づいてアクセシビリティ方針を策定・公開したのは、全体の</a:t>
            </a:r>
            <a:r>
              <a:rPr lang="en-US" altLang="ja-JP" sz="2400" dirty="0" smtClean="0"/>
              <a:t>1/3</a:t>
            </a:r>
            <a:r>
              <a:rPr lang="ja-JP" altLang="en-US" sz="2400" dirty="0" smtClean="0"/>
              <a:t>程度にとどまっている</a:t>
            </a:r>
            <a:endParaRPr lang="en-US" altLang="ja-JP" sz="2400" dirty="0" smtClean="0"/>
          </a:p>
          <a:p>
            <a:pPr>
              <a:spcBef>
                <a:spcPts val="600"/>
              </a:spcBef>
            </a:pPr>
            <a:r>
              <a:rPr lang="ja-JP" altLang="en-US" sz="2400" dirty="0" err="1" smtClean="0"/>
              <a:t>障がい</a:t>
            </a:r>
            <a:r>
              <a:rPr lang="ja-JP" altLang="en-US" sz="2400" dirty="0" smtClean="0"/>
              <a:t>者に配慮して、複数手段の連絡先を記載する等、少しずつでもできるところから対応していくことを推奨する</a:t>
            </a:r>
            <a:endParaRPr lang="en-US" altLang="ja-JP" sz="2400" dirty="0" smtClean="0"/>
          </a:p>
          <a:p>
            <a:pPr marL="0" indent="0">
              <a:spcBef>
                <a:spcPts val="600"/>
              </a:spcBef>
              <a:buNone/>
            </a:pPr>
            <a:endParaRPr lang="en-US" altLang="ja-JP" sz="2400" dirty="0" smtClean="0"/>
          </a:p>
          <a:p>
            <a:pPr>
              <a:spcBef>
                <a:spcPts val="600"/>
              </a:spcBef>
              <a:buNone/>
            </a:pPr>
            <a:r>
              <a:rPr kumimoji="1" lang="en-US" altLang="ja-JP" sz="2400" dirty="0" smtClean="0"/>
              <a:t>※</a:t>
            </a:r>
            <a:r>
              <a:rPr kumimoji="1" lang="ja-JP" altLang="en-US" sz="2400" dirty="0" smtClean="0"/>
              <a:t>調査結果は、</a:t>
            </a:r>
            <a:r>
              <a:rPr kumimoji="1" lang="en-US" altLang="ja-JP" sz="2400" dirty="0" smtClean="0"/>
              <a:t>JWAC</a:t>
            </a:r>
            <a:r>
              <a:rPr kumimoji="1" lang="ja-JP" altLang="en-US" sz="2400" dirty="0" smtClean="0"/>
              <a:t>のウェブサイトにも掲載</a:t>
            </a:r>
            <a:endParaRPr kumimoji="1" lang="en-US" altLang="ja-JP" sz="2400" dirty="0" smtClean="0"/>
          </a:p>
          <a:p>
            <a:pPr lvl="1">
              <a:spcBef>
                <a:spcPts val="600"/>
              </a:spcBef>
              <a:buNone/>
            </a:pPr>
            <a:r>
              <a:rPr lang="en-US" altLang="ja-JP" dirty="0"/>
              <a:t>http://www.jwac.or.jp/activity/quality/tokyo1.html</a:t>
            </a:r>
            <a:endParaRPr kumimoji="1" lang="ja-JP" altLang="en-US" dirty="0"/>
          </a:p>
        </p:txBody>
      </p:sp>
      <p:sp>
        <p:nvSpPr>
          <p:cNvPr id="4" name="スライド番号プレースホルダ 3"/>
          <p:cNvSpPr>
            <a:spLocks noGrp="1"/>
          </p:cNvSpPr>
          <p:nvPr>
            <p:ph type="sldNum" sz="quarter" idx="11"/>
          </p:nvPr>
        </p:nvSpPr>
        <p:spPr/>
        <p:txBody>
          <a:bodyPr/>
          <a:lstStyle/>
          <a:p>
            <a:pPr>
              <a:defRPr/>
            </a:pPr>
            <a:fld id="{DC4A43FC-CE0C-431E-8088-9945F5CD67D5}" type="slidenum">
              <a:rPr lang="en-US" altLang="ja-JP" smtClean="0"/>
              <a:pPr>
                <a:defRPr/>
              </a:pPr>
              <a:t>21</a:t>
            </a:fld>
            <a:endParaRPr lang="en-US" altLang="ja-JP"/>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今後へ</a:t>
            </a:r>
            <a:r>
              <a:rPr lang="ja-JP" altLang="en-US" dirty="0" smtClean="0"/>
              <a:t>の提言と取り組み</a:t>
            </a:r>
            <a:endParaRPr kumimoji="1" lang="ja-JP" altLang="en-US" dirty="0"/>
          </a:p>
        </p:txBody>
      </p:sp>
      <p:sp>
        <p:nvSpPr>
          <p:cNvPr id="3" name="コンテンツ プレースホルダ 2"/>
          <p:cNvSpPr>
            <a:spLocks noGrp="1"/>
          </p:cNvSpPr>
          <p:nvPr>
            <p:ph idx="1"/>
          </p:nvPr>
        </p:nvSpPr>
        <p:spPr/>
        <p:txBody>
          <a:bodyPr/>
          <a:lstStyle/>
          <a:p>
            <a:r>
              <a:rPr kumimoji="1" lang="en-US" altLang="ja-JP" sz="2400" dirty="0" smtClean="0"/>
              <a:t>JIS X 8341-3</a:t>
            </a:r>
            <a:r>
              <a:rPr kumimoji="1" lang="ja-JP" altLang="en-US" sz="2400" dirty="0" smtClean="0"/>
              <a:t>および</a:t>
            </a:r>
            <a:r>
              <a:rPr lang="ja-JP" altLang="en-US" sz="2400" dirty="0" smtClean="0"/>
              <a:t>「みんなの公共サイト運用モデル」のさらなる理解促進と具体的実施プロセス検討の支援が必要</a:t>
            </a:r>
            <a:endParaRPr lang="en-US" altLang="ja-JP" sz="2400" dirty="0" smtClean="0"/>
          </a:p>
          <a:p>
            <a:r>
              <a:rPr kumimoji="1" lang="ja-JP" altLang="en-US" sz="2400" dirty="0" smtClean="0"/>
              <a:t>先行してアクセシビリティ対応を進めているサイトの事例</a:t>
            </a:r>
            <a:r>
              <a:rPr lang="ja-JP" altLang="en-US" sz="2400" dirty="0" smtClean="0"/>
              <a:t>は取り組みの参考となるためベストプラクティス</a:t>
            </a:r>
            <a:r>
              <a:rPr kumimoji="1" lang="ja-JP" altLang="en-US" sz="2400" dirty="0" smtClean="0"/>
              <a:t>として広く紹介すべき</a:t>
            </a:r>
            <a:endParaRPr kumimoji="1" lang="en-US" altLang="ja-JP" sz="2400" dirty="0" smtClean="0"/>
          </a:p>
          <a:p>
            <a:r>
              <a:rPr lang="ja-JP" altLang="en-US" sz="2400" dirty="0" smtClean="0"/>
              <a:t>公的機関のみならず、民間企業においても同様の取り組みを推進すべき→</a:t>
            </a:r>
            <a:r>
              <a:rPr lang="ja-JP" altLang="ja-JP" sz="2400" dirty="0" smtClean="0"/>
              <a:t> 「みんなのウェブサイト運用モデル」</a:t>
            </a:r>
            <a:r>
              <a:rPr lang="ja-JP" altLang="en-US" sz="2400" dirty="0" smtClean="0"/>
              <a:t>を参照</a:t>
            </a:r>
            <a:endParaRPr lang="en-US" altLang="ja-JP" sz="2400" dirty="0" smtClean="0"/>
          </a:p>
          <a:p>
            <a:endParaRPr kumimoji="1" lang="en-US" altLang="ja-JP" sz="2400" dirty="0" smtClean="0"/>
          </a:p>
          <a:p>
            <a:pPr>
              <a:buNone/>
            </a:pPr>
            <a:r>
              <a:rPr lang="en-US" altLang="ja-JP" sz="2400" dirty="0" smtClean="0"/>
              <a:t>JWAC</a:t>
            </a:r>
            <a:r>
              <a:rPr lang="ja-JP" altLang="en-US" sz="2400" dirty="0" smtClean="0"/>
              <a:t>として</a:t>
            </a:r>
            <a:endParaRPr lang="en-US" altLang="ja-JP" sz="2400" dirty="0" smtClean="0"/>
          </a:p>
          <a:p>
            <a:r>
              <a:rPr lang="ja-JP" altLang="en-US" sz="2400" dirty="0" smtClean="0"/>
              <a:t>アクセシビリティ方針の公開や</a:t>
            </a:r>
            <a:r>
              <a:rPr lang="en-US" altLang="ja-JP" sz="2400" dirty="0" smtClean="0"/>
              <a:t>JIS</a:t>
            </a:r>
            <a:r>
              <a:rPr lang="ja-JP" altLang="en-US" sz="2400" dirty="0" smtClean="0"/>
              <a:t>準拠の状況を継続的に調査・報告</a:t>
            </a:r>
            <a:endParaRPr lang="en-US" altLang="ja-JP" sz="2400" dirty="0" smtClean="0"/>
          </a:p>
          <a:p>
            <a:r>
              <a:rPr lang="ja-JP" altLang="en-US" sz="2400" dirty="0" smtClean="0"/>
              <a:t>取り組みの参考となるように、ベストプラクティスを収集・蓄積して紹介</a:t>
            </a:r>
            <a:endParaRPr lang="en-US" altLang="ja-JP" sz="2400" dirty="0" smtClean="0"/>
          </a:p>
        </p:txBody>
      </p:sp>
      <p:sp>
        <p:nvSpPr>
          <p:cNvPr id="4" name="スライド番号プレースホルダ 3"/>
          <p:cNvSpPr>
            <a:spLocks noGrp="1"/>
          </p:cNvSpPr>
          <p:nvPr>
            <p:ph type="sldNum" sz="quarter" idx="11"/>
          </p:nvPr>
        </p:nvSpPr>
        <p:spPr/>
        <p:txBody>
          <a:bodyPr/>
          <a:lstStyle/>
          <a:p>
            <a:pPr>
              <a:defRPr/>
            </a:pPr>
            <a:fld id="{23D6FD14-9438-4897-824D-7914E578BC21}" type="slidenum">
              <a:rPr lang="en-US" altLang="ja-JP" smtClean="0"/>
              <a:pPr>
                <a:defRPr/>
              </a:pPr>
              <a:t>22</a:t>
            </a:fld>
            <a:endParaRPr lang="en-US" altLang="ja-JP"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673" y="419100"/>
            <a:ext cx="8441945" cy="637804"/>
          </a:xfrm>
        </p:spPr>
        <p:txBody>
          <a:bodyPr/>
          <a:lstStyle/>
          <a:p>
            <a:r>
              <a:rPr kumimoji="1" lang="ja-JP" altLang="en-US" dirty="0" smtClean="0"/>
              <a:t>（参考）</a:t>
            </a:r>
            <a:r>
              <a:rPr lang="ja-JP" altLang="ja-JP" dirty="0" smtClean="0"/>
              <a:t> 「みんなのウェブサイト運用モデル」</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JWAC</a:t>
            </a:r>
            <a:r>
              <a:rPr kumimoji="1" lang="ja-JP" altLang="en-US" dirty="0" smtClean="0"/>
              <a:t>品質維持向上部会で</a:t>
            </a:r>
            <a:r>
              <a:rPr kumimoji="1" lang="en-US" altLang="ja-JP" dirty="0" smtClean="0"/>
              <a:t>2012</a:t>
            </a:r>
            <a:r>
              <a:rPr kumimoji="1" lang="ja-JP" altLang="en-US" dirty="0" smtClean="0"/>
              <a:t>年に第１版策定・公開</a:t>
            </a:r>
            <a:endParaRPr kumimoji="1" lang="en-US" altLang="ja-JP" dirty="0" smtClean="0"/>
          </a:p>
          <a:p>
            <a:pPr lvl="1">
              <a:buNone/>
            </a:pPr>
            <a:r>
              <a:rPr lang="en-US" altLang="ja-JP" dirty="0" smtClean="0"/>
              <a:t>http://www.jwac.or.jp/activity/quality_modelv1.html</a:t>
            </a:r>
          </a:p>
          <a:p>
            <a:r>
              <a:rPr lang="ja-JP" altLang="ja-JP" dirty="0" smtClean="0"/>
              <a:t>「みんなの公共サイト運用モデル</a:t>
            </a:r>
            <a:r>
              <a:rPr lang="ja-JP" altLang="en-US" dirty="0" smtClean="0"/>
              <a:t>改定版</a:t>
            </a:r>
            <a:r>
              <a:rPr lang="ja-JP" altLang="ja-JP" dirty="0" smtClean="0"/>
              <a:t>」を基にし、企業・</a:t>
            </a:r>
            <a:r>
              <a:rPr lang="en-US" altLang="ja-JP" dirty="0" smtClean="0"/>
              <a:t>NPO</a:t>
            </a:r>
            <a:r>
              <a:rPr lang="ja-JP" altLang="ja-JP" dirty="0" smtClean="0"/>
              <a:t>などのすべての民間組織に適用するように修正</a:t>
            </a:r>
            <a:endParaRPr lang="en-US" altLang="ja-JP" dirty="0" smtClean="0"/>
          </a:p>
          <a:p>
            <a:r>
              <a:rPr kumimoji="1" lang="ja-JP" altLang="en-US" dirty="0" smtClean="0"/>
              <a:t>企業の公式ホームページに対しても、公的機関と同様の内容でアクセシビリティ方針の策定・公開し、</a:t>
            </a:r>
            <a:r>
              <a:rPr lang="ja-JP" altLang="en-US" dirty="0" smtClean="0"/>
              <a:t>ＰＤＣＡサイクルで</a:t>
            </a:r>
            <a:r>
              <a:rPr lang="ja-JP" altLang="ja-JP" dirty="0" smtClean="0"/>
              <a:t>目標を達成するための取組み</a:t>
            </a:r>
            <a:r>
              <a:rPr lang="ja-JP" altLang="en-US" dirty="0" smtClean="0"/>
              <a:t>を実施することを推奨</a:t>
            </a:r>
            <a:endParaRPr kumimoji="1" lang="en-US" altLang="ja-JP" dirty="0" smtClean="0"/>
          </a:p>
          <a:p>
            <a:endParaRPr kumimoji="1" lang="ja-JP" altLang="en-US" dirty="0"/>
          </a:p>
        </p:txBody>
      </p:sp>
      <p:sp>
        <p:nvSpPr>
          <p:cNvPr id="4" name="スライド番号プレースホルダ 3"/>
          <p:cNvSpPr>
            <a:spLocks noGrp="1"/>
          </p:cNvSpPr>
          <p:nvPr>
            <p:ph type="sldNum" sz="quarter" idx="11"/>
          </p:nvPr>
        </p:nvSpPr>
        <p:spPr/>
        <p:txBody>
          <a:bodyPr/>
          <a:lstStyle/>
          <a:p>
            <a:pPr>
              <a:defRPr/>
            </a:pPr>
            <a:fld id="{23D6FD14-9438-4897-824D-7914E578BC21}" type="slidenum">
              <a:rPr lang="en-US" altLang="ja-JP" smtClean="0"/>
              <a:pPr>
                <a:defRPr/>
              </a:pPr>
              <a:t>23</a:t>
            </a:fld>
            <a:endParaRPr lang="en-US" altLang="ja-JP"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722313" y="2887389"/>
            <a:ext cx="7772400" cy="1362075"/>
          </a:xfrm>
        </p:spPr>
        <p:txBody>
          <a:bodyPr/>
          <a:lstStyle/>
          <a:p>
            <a:pPr algn="ctr"/>
            <a:r>
              <a:rPr kumimoji="1" lang="ja-JP" altLang="en-US" dirty="0" smtClean="0"/>
              <a:t>参考資料</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dirty="0"/>
          </a:p>
        </p:txBody>
      </p:sp>
      <p:sp>
        <p:nvSpPr>
          <p:cNvPr id="4" name="スライド番号プレースホルダ 3"/>
          <p:cNvSpPr>
            <a:spLocks noGrp="1"/>
          </p:cNvSpPr>
          <p:nvPr>
            <p:ph type="sldNum" sz="quarter" idx="11"/>
          </p:nvPr>
        </p:nvSpPr>
        <p:spPr/>
        <p:txBody>
          <a:bodyPr/>
          <a:lstStyle/>
          <a:p>
            <a:pPr>
              <a:defRPr/>
            </a:pPr>
            <a:fld id="{23D6FD14-9438-4897-824D-7914E578BC21}" type="slidenum">
              <a:rPr lang="en-US" altLang="ja-JP" smtClean="0"/>
              <a:pPr>
                <a:defRPr/>
              </a:pPr>
              <a:t>24</a:t>
            </a:fld>
            <a:endParaRPr lang="en-US" altLang="ja-JP"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（ﾍﾞｽﾄﾌﾟﾗｸﾃｨｽ）方針に必ず含める事柄</a:t>
            </a:r>
            <a:endParaRPr kumimoji="1" lang="ja-JP" altLang="en-US" dirty="0"/>
          </a:p>
        </p:txBody>
      </p:sp>
      <p:sp>
        <p:nvSpPr>
          <p:cNvPr id="3" name="スライド番号プレースホルダ 2"/>
          <p:cNvSpPr>
            <a:spLocks noGrp="1"/>
          </p:cNvSpPr>
          <p:nvPr>
            <p:ph type="sldNum" sz="quarter" idx="11"/>
          </p:nvPr>
        </p:nvSpPr>
        <p:spPr/>
        <p:txBody>
          <a:bodyPr/>
          <a:lstStyle/>
          <a:p>
            <a:pPr>
              <a:defRPr/>
            </a:pPr>
            <a:fld id="{7663CD8F-2428-459E-B5AF-4248A0B6B6D4}" type="slidenum">
              <a:rPr lang="en-US" altLang="ja-JP" smtClean="0"/>
              <a:pPr>
                <a:defRPr/>
              </a:pPr>
              <a:t>25</a:t>
            </a:fld>
            <a:endParaRPr lang="en-US" altLang="ja-JP"/>
          </a:p>
        </p:txBody>
      </p:sp>
      <p:pic>
        <p:nvPicPr>
          <p:cNvPr id="4" name="図 3" descr="総務省｜総務省ウェブアクセシビリティ方針.png"/>
          <p:cNvPicPr>
            <a:picLocks noChangeAspect="1"/>
          </p:cNvPicPr>
          <p:nvPr/>
        </p:nvPicPr>
        <p:blipFill>
          <a:blip r:embed="rId2" cstate="print"/>
          <a:srcRect t="1540" r="25604" b="75775"/>
          <a:stretch>
            <a:fillRect/>
          </a:stretch>
        </p:blipFill>
        <p:spPr>
          <a:xfrm>
            <a:off x="-6780" y="1116281"/>
            <a:ext cx="8782645" cy="4135822"/>
          </a:xfrm>
          <a:prstGeom prst="rect">
            <a:avLst/>
          </a:prstGeom>
        </p:spPr>
      </p:pic>
      <p:sp>
        <p:nvSpPr>
          <p:cNvPr id="7" name="角丸四角形吹き出し 6"/>
          <p:cNvSpPr/>
          <p:nvPr/>
        </p:nvSpPr>
        <p:spPr bwMode="auto">
          <a:xfrm>
            <a:off x="2251493" y="3096664"/>
            <a:ext cx="3211156" cy="727196"/>
          </a:xfrm>
          <a:prstGeom prst="wedgeRoundRectCallout">
            <a:avLst>
              <a:gd name="adj1" fmla="val -62510"/>
              <a:gd name="adj2" fmla="val 25959"/>
              <a:gd name="adj3" fmla="val 16667"/>
            </a:avLst>
          </a:prstGeom>
          <a:solidFill>
            <a:srgbClr val="FFFFCC"/>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ctr" anchorCtr="0" compatLnSpc="1">
            <a:prstTxWarp prst="textNoShape">
              <a:avLst/>
            </a:prstTxWarp>
          </a:bodyPr>
          <a:lstStyle/>
          <a:p>
            <a:pPr marL="85725" eaLnBrk="1" hangingPunct="1">
              <a:lnSpc>
                <a:spcPct val="110000"/>
              </a:lnSpc>
              <a:buNone/>
            </a:pPr>
            <a:r>
              <a:rPr lang="ja-JP" altLang="en-US" sz="1800" dirty="0" smtClean="0"/>
              <a:t>アクセシビリティ対応の対象とするホームページ等を記載</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p:txBody>
      </p:sp>
      <p:sp>
        <p:nvSpPr>
          <p:cNvPr id="8" name="角丸四角形吹き出し 7"/>
          <p:cNvSpPr/>
          <p:nvPr/>
        </p:nvSpPr>
        <p:spPr bwMode="auto">
          <a:xfrm>
            <a:off x="4001992" y="4180119"/>
            <a:ext cx="4785129" cy="2633258"/>
          </a:xfrm>
          <a:prstGeom prst="wedgeRoundRectCallout">
            <a:avLst>
              <a:gd name="adj1" fmla="val -63909"/>
              <a:gd name="adj2" fmla="val -36429"/>
              <a:gd name="adj3" fmla="val 16667"/>
            </a:avLst>
          </a:prstGeom>
          <a:solidFill>
            <a:srgbClr val="FFFFCC"/>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ctr" anchorCtr="0" compatLnSpc="1">
            <a:prstTxWarp prst="textNoShape">
              <a:avLst/>
            </a:prstTxWarp>
          </a:bodyPr>
          <a:lstStyle/>
          <a:p>
            <a:pPr marL="180975" indent="-180975" eaLnBrk="1" hangingPunct="1">
              <a:lnSpc>
                <a:spcPct val="110000"/>
              </a:lnSpc>
            </a:pPr>
            <a:r>
              <a:rPr lang="ja-JP" altLang="en-US" sz="1800" dirty="0" smtClean="0"/>
              <a:t>いつまでにどのレベルの達成等級を達成する予定かを記載</a:t>
            </a:r>
            <a:endParaRPr lang="en-US" altLang="ja-JP" sz="1800" dirty="0" smtClean="0"/>
          </a:p>
          <a:p>
            <a:pPr marL="180975" indent="-180975" eaLnBrk="1" hangingPunct="1">
              <a:lnSpc>
                <a:spcPct val="110000"/>
              </a:lnSpc>
            </a:pPr>
            <a:r>
              <a:rPr lang="ja-JP" altLang="en-US" sz="1800" dirty="0" smtClean="0"/>
              <a:t>「準拠」「一部準拠」などの表現は</a:t>
            </a:r>
            <a:r>
              <a:rPr lang="en-US" altLang="ja-JP" sz="1800" dirty="0" smtClean="0"/>
              <a:t>WAIC</a:t>
            </a:r>
            <a:r>
              <a:rPr lang="ja-JP" altLang="en-US" sz="1800" dirty="0" smtClean="0"/>
              <a:t>で</a:t>
            </a:r>
            <a:r>
              <a:rPr kumimoji="1" lang="ja-JP" altLang="en-US" sz="1800" b="0" i="0" u="none" strike="noStrike" cap="none" normalizeH="0" baseline="0" dirty="0" smtClean="0">
                <a:ln>
                  <a:noFill/>
                </a:ln>
                <a:solidFill>
                  <a:schemeClr val="tx1"/>
                </a:solidFill>
                <a:effectLst/>
                <a:latin typeface="Arial" charset="0"/>
                <a:ea typeface="ＭＳ Ｐゴシック" charset="-128"/>
              </a:rPr>
              <a:t>定めた表記に準ずる</a:t>
            </a:r>
            <a:endParaRPr kumimoji="1" lang="en-US" altLang="ja-JP" sz="1800" b="0" i="0" u="none" strike="noStrike" cap="none" normalizeH="0" baseline="0" dirty="0" smtClean="0">
              <a:ln>
                <a:noFill/>
              </a:ln>
              <a:solidFill>
                <a:schemeClr val="tx1"/>
              </a:solidFill>
              <a:effectLst/>
              <a:latin typeface="Arial" charset="0"/>
              <a:ea typeface="ＭＳ Ｐゴシック" charset="-128"/>
            </a:endParaRPr>
          </a:p>
          <a:p>
            <a:pPr marL="180975" indent="-180975" eaLnBrk="1" hangingPunct="1">
              <a:lnSpc>
                <a:spcPct val="110000"/>
              </a:lnSpc>
            </a:pPr>
            <a:r>
              <a:rPr kumimoji="1" lang="ja-JP" altLang="en-US" sz="1800" b="0" i="0" u="none" strike="noStrike" cap="none" normalizeH="0" baseline="0" dirty="0" smtClean="0">
                <a:ln>
                  <a:noFill/>
                </a:ln>
                <a:solidFill>
                  <a:schemeClr val="tx1"/>
                </a:solidFill>
                <a:effectLst/>
                <a:latin typeface="Arial" charset="0"/>
                <a:ea typeface="ＭＳ Ｐゴシック" charset="-128"/>
              </a:rPr>
              <a:t>運用モデルでは、目安として、</a:t>
            </a:r>
            <a:r>
              <a:rPr lang="en-US" altLang="ja-JP" sz="1800" dirty="0" smtClean="0"/>
              <a:t> 2013 </a:t>
            </a:r>
            <a:r>
              <a:rPr lang="ja-JP" altLang="en-US" sz="1800" dirty="0" smtClean="0"/>
              <a:t>年度末まで に</a:t>
            </a:r>
            <a:r>
              <a:rPr lang="en-US" altLang="ja-JP" sz="1800" dirty="0" smtClean="0"/>
              <a:t>JIS X 8341-3:2010 </a:t>
            </a:r>
            <a:r>
              <a:rPr lang="ja-JP" altLang="en-US" sz="1800" dirty="0" smtClean="0"/>
              <a:t>の等級</a:t>
            </a:r>
            <a:r>
              <a:rPr lang="en-US" altLang="ja-JP" sz="1800" dirty="0" smtClean="0"/>
              <a:t>A </a:t>
            </a:r>
            <a:r>
              <a:rPr lang="ja-JP" altLang="en-US" sz="1800" dirty="0" smtClean="0"/>
              <a:t>に準拠、</a:t>
            </a:r>
            <a:r>
              <a:rPr lang="en-US" altLang="ja-JP" sz="1800" dirty="0" smtClean="0"/>
              <a:t> 2014 </a:t>
            </a:r>
            <a:r>
              <a:rPr lang="ja-JP" altLang="en-US" sz="1800" dirty="0" smtClean="0"/>
              <a:t>年度末まで に</a:t>
            </a:r>
            <a:r>
              <a:rPr lang="en-US" altLang="ja-JP" sz="1800" dirty="0" smtClean="0"/>
              <a:t>JIS X 8341-3:2010 </a:t>
            </a:r>
            <a:r>
              <a:rPr lang="ja-JP" altLang="en-US" sz="1800" dirty="0" smtClean="0"/>
              <a:t>の等級</a:t>
            </a:r>
            <a:r>
              <a:rPr lang="en-US" altLang="ja-JP" sz="1800" dirty="0" smtClean="0"/>
              <a:t>AA </a:t>
            </a:r>
            <a:r>
              <a:rPr lang="ja-JP" altLang="en-US" sz="1800" dirty="0" smtClean="0"/>
              <a:t>に準拠</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p:txBody>
      </p:sp>
      <p:sp>
        <p:nvSpPr>
          <p:cNvPr id="9" name="テキスト ボックス 8"/>
          <p:cNvSpPr txBox="1"/>
          <p:nvPr/>
        </p:nvSpPr>
        <p:spPr>
          <a:xfrm>
            <a:off x="138023" y="6202391"/>
            <a:ext cx="3743864" cy="439948"/>
          </a:xfrm>
          <a:prstGeom prst="rect">
            <a:avLst/>
          </a:prstGeom>
          <a:noFill/>
        </p:spPr>
        <p:txBody>
          <a:bodyPr wrap="square" rtlCol="0">
            <a:spAutoFit/>
          </a:bodyPr>
          <a:lstStyle/>
          <a:p>
            <a:pPr>
              <a:buNone/>
            </a:pPr>
            <a:r>
              <a:rPr lang="en-US" altLang="ja-JP" sz="1400" dirty="0" smtClean="0"/>
              <a:t>http://www.soumu.go.jp/menu_kyotsuu/policy/webaccessibility/</a:t>
            </a:r>
            <a:endParaRPr kumimoji="1" lang="ja-JP" altLang="en-US" sz="1400" dirty="0"/>
          </a:p>
        </p:txBody>
      </p:sp>
    </p:spTree>
    <p:extLst>
      <p:ext uri="{BB962C8B-B14F-4D97-AF65-F5344CB8AC3E}">
        <p14:creationId xmlns:p14="http://schemas.microsoft.com/office/powerpoint/2010/main" val="11966105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（ﾍﾞｽﾄﾌﾟﾗｸﾃｨｽ）方針に必ず含める事柄</a:t>
            </a:r>
            <a:endParaRPr kumimoji="1" lang="ja-JP" altLang="en-US" dirty="0"/>
          </a:p>
        </p:txBody>
      </p:sp>
      <p:sp>
        <p:nvSpPr>
          <p:cNvPr id="3" name="スライド番号プレースホルダ 2"/>
          <p:cNvSpPr>
            <a:spLocks noGrp="1"/>
          </p:cNvSpPr>
          <p:nvPr>
            <p:ph type="sldNum" sz="quarter" idx="11"/>
          </p:nvPr>
        </p:nvSpPr>
        <p:spPr/>
        <p:txBody>
          <a:bodyPr/>
          <a:lstStyle/>
          <a:p>
            <a:pPr>
              <a:defRPr/>
            </a:pPr>
            <a:fld id="{7663CD8F-2428-459E-B5AF-4248A0B6B6D4}" type="slidenum">
              <a:rPr lang="en-US" altLang="ja-JP" smtClean="0"/>
              <a:pPr>
                <a:defRPr/>
              </a:pPr>
              <a:t>26</a:t>
            </a:fld>
            <a:endParaRPr lang="en-US" altLang="ja-JP"/>
          </a:p>
        </p:txBody>
      </p:sp>
      <p:pic>
        <p:nvPicPr>
          <p:cNvPr id="4" name="図 3" descr="総務省｜総務省ウェブアクセシビリティ方針.png"/>
          <p:cNvPicPr>
            <a:picLocks noChangeAspect="1"/>
          </p:cNvPicPr>
          <p:nvPr/>
        </p:nvPicPr>
        <p:blipFill>
          <a:blip r:embed="rId2" cstate="print"/>
          <a:srcRect t="37886" r="28722" b="30231"/>
          <a:stretch>
            <a:fillRect/>
          </a:stretch>
        </p:blipFill>
        <p:spPr>
          <a:xfrm>
            <a:off x="195104" y="1223159"/>
            <a:ext cx="8414510" cy="5812971"/>
          </a:xfrm>
          <a:prstGeom prst="rect">
            <a:avLst/>
          </a:prstGeom>
        </p:spPr>
      </p:pic>
      <p:sp>
        <p:nvSpPr>
          <p:cNvPr id="7" name="角丸四角形吹き出し 6"/>
          <p:cNvSpPr/>
          <p:nvPr/>
        </p:nvSpPr>
        <p:spPr bwMode="auto">
          <a:xfrm>
            <a:off x="3023394" y="1184731"/>
            <a:ext cx="5740600" cy="834074"/>
          </a:xfrm>
          <a:prstGeom prst="wedgeRoundRectCallout">
            <a:avLst>
              <a:gd name="adj1" fmla="val -63619"/>
              <a:gd name="adj2" fmla="val 34124"/>
              <a:gd name="adj3" fmla="val 16667"/>
            </a:avLst>
          </a:prstGeom>
          <a:solidFill>
            <a:srgbClr val="FFFFCC"/>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ctr" anchorCtr="0" compatLnSpc="1">
            <a:prstTxWarp prst="textNoShape">
              <a:avLst/>
            </a:prstTxWarp>
          </a:bodyPr>
          <a:lstStyle/>
          <a:p>
            <a:pPr eaLnBrk="1" hangingPunct="1">
              <a:lnSpc>
                <a:spcPct val="110000"/>
              </a:lnSpc>
              <a:buNone/>
            </a:pPr>
            <a:r>
              <a:rPr lang="ja-JP" altLang="en-US" sz="1800" dirty="0" smtClean="0"/>
              <a:t>諸事情により、適用できない達成基準がある場合は記載</a:t>
            </a:r>
            <a:endParaRPr lang="en-US" altLang="ja-JP" sz="1800" dirty="0" smtClean="0"/>
          </a:p>
          <a:p>
            <a:pPr eaLnBrk="1" hangingPunct="1">
              <a:lnSpc>
                <a:spcPct val="110000"/>
              </a:lnSpc>
              <a:buNone/>
            </a:pPr>
            <a:r>
              <a:rPr lang="ja-JP" altLang="en-US" sz="1800" dirty="0" smtClean="0"/>
              <a:t>対象外とするコンテンツが有る場合も記載</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p:txBody>
      </p:sp>
      <p:sp>
        <p:nvSpPr>
          <p:cNvPr id="9" name="角丸四角形吹き出し 8"/>
          <p:cNvSpPr/>
          <p:nvPr/>
        </p:nvSpPr>
        <p:spPr bwMode="auto">
          <a:xfrm>
            <a:off x="3253841" y="4417620"/>
            <a:ext cx="5818909" cy="534389"/>
          </a:xfrm>
          <a:prstGeom prst="wedgeRoundRectCallout">
            <a:avLst>
              <a:gd name="adj1" fmla="val -56476"/>
              <a:gd name="adj2" fmla="val 20791"/>
              <a:gd name="adj3" fmla="val 16667"/>
            </a:avLst>
          </a:prstGeom>
          <a:solidFill>
            <a:srgbClr val="FFFFCC"/>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ctr" anchorCtr="0" compatLnSpc="1">
            <a:prstTxWarp prst="textNoShape">
              <a:avLst/>
            </a:prstTxWarp>
          </a:bodyPr>
          <a:lstStyle/>
          <a:p>
            <a:pPr marL="85725" eaLnBrk="1" hangingPunct="1">
              <a:lnSpc>
                <a:spcPct val="110000"/>
              </a:lnSpc>
              <a:buNone/>
            </a:pPr>
            <a:r>
              <a:rPr lang="ja-JP" altLang="en-US" sz="1800" dirty="0" smtClean="0"/>
              <a:t>選択した達成等級以上の達成基準を追加する場合は記載</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p:txBody>
      </p:sp>
    </p:spTree>
    <p:extLst>
      <p:ext uri="{BB962C8B-B14F-4D97-AF65-F5344CB8AC3E}">
        <p14:creationId xmlns:p14="http://schemas.microsoft.com/office/powerpoint/2010/main" val="13511836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2673" y="419100"/>
            <a:ext cx="8691327" cy="690372"/>
          </a:xfrm>
        </p:spPr>
        <p:txBody>
          <a:bodyPr/>
          <a:lstStyle/>
          <a:p>
            <a:r>
              <a:rPr lang="ja-JP" altLang="en-US" sz="3200" dirty="0" smtClean="0"/>
              <a:t>（ﾍﾞｽﾄﾌﾟﾗｸﾃｨｽ）方針に含めることが望ましい事柄</a:t>
            </a:r>
            <a:endParaRPr kumimoji="1" lang="ja-JP" altLang="en-US" sz="3200" dirty="0"/>
          </a:p>
        </p:txBody>
      </p:sp>
      <p:sp>
        <p:nvSpPr>
          <p:cNvPr id="3" name="スライド番号プレースホルダ 2"/>
          <p:cNvSpPr>
            <a:spLocks noGrp="1"/>
          </p:cNvSpPr>
          <p:nvPr>
            <p:ph type="sldNum" sz="quarter" idx="11"/>
          </p:nvPr>
        </p:nvSpPr>
        <p:spPr/>
        <p:txBody>
          <a:bodyPr/>
          <a:lstStyle/>
          <a:p>
            <a:pPr>
              <a:defRPr/>
            </a:pPr>
            <a:fld id="{7663CD8F-2428-459E-B5AF-4248A0B6B6D4}" type="slidenum">
              <a:rPr lang="en-US" altLang="ja-JP" smtClean="0"/>
              <a:pPr>
                <a:defRPr/>
              </a:pPr>
              <a:t>27</a:t>
            </a:fld>
            <a:endParaRPr lang="en-US" altLang="ja-JP"/>
          </a:p>
        </p:txBody>
      </p:sp>
      <p:pic>
        <p:nvPicPr>
          <p:cNvPr id="4" name="図 3" descr="総務省｜総務省ウェブアクセシビリティ方針.png"/>
          <p:cNvPicPr>
            <a:picLocks noChangeAspect="1"/>
          </p:cNvPicPr>
          <p:nvPr/>
        </p:nvPicPr>
        <p:blipFill>
          <a:blip r:embed="rId2" cstate="print"/>
          <a:srcRect t="67913" r="28320" b="920"/>
          <a:stretch>
            <a:fillRect/>
          </a:stretch>
        </p:blipFill>
        <p:spPr>
          <a:xfrm>
            <a:off x="0" y="1805052"/>
            <a:ext cx="8462008" cy="5682343"/>
          </a:xfrm>
          <a:prstGeom prst="rect">
            <a:avLst/>
          </a:prstGeom>
        </p:spPr>
      </p:pic>
      <p:sp>
        <p:nvSpPr>
          <p:cNvPr id="7" name="角丸四角形吹き出し 6"/>
          <p:cNvSpPr/>
          <p:nvPr/>
        </p:nvSpPr>
        <p:spPr bwMode="auto">
          <a:xfrm>
            <a:off x="2909455" y="1137232"/>
            <a:ext cx="5997039" cy="822200"/>
          </a:xfrm>
          <a:prstGeom prst="wedgeRoundRectCallout">
            <a:avLst>
              <a:gd name="adj1" fmla="val -62242"/>
              <a:gd name="adj2" fmla="val 54174"/>
              <a:gd name="adj3" fmla="val 16667"/>
            </a:avLst>
          </a:prstGeom>
          <a:solidFill>
            <a:srgbClr val="FFFFCC"/>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ctr" anchorCtr="0" compatLnSpc="1">
            <a:prstTxWarp prst="textNoShape">
              <a:avLst/>
            </a:prstTxWarp>
          </a:bodyPr>
          <a:lstStyle/>
          <a:p>
            <a:pPr marL="85725" eaLnBrk="1" hangingPunct="1">
              <a:lnSpc>
                <a:spcPct val="110000"/>
              </a:lnSpc>
              <a:buNone/>
            </a:pPr>
            <a:r>
              <a:rPr kumimoji="1" lang="ja-JP" altLang="en-US" sz="1800" b="0" i="0" u="none" strike="noStrike" cap="none" normalizeH="0" baseline="0" dirty="0" smtClean="0">
                <a:ln>
                  <a:noFill/>
                </a:ln>
                <a:solidFill>
                  <a:schemeClr val="tx1"/>
                </a:solidFill>
                <a:effectLst/>
                <a:latin typeface="Arial" charset="0"/>
                <a:ea typeface="ＭＳ Ｐゴシック" charset="-128"/>
              </a:rPr>
              <a:t>事前に</a:t>
            </a:r>
            <a:r>
              <a:rPr lang="ja-JP" altLang="en-US" sz="1800" dirty="0" smtClean="0"/>
              <a:t>アクセシビリティチェックツールや専門家評価で</a:t>
            </a:r>
            <a:r>
              <a:rPr kumimoji="1" lang="ja-JP" altLang="en-US" sz="1800" b="0" i="0" u="none" strike="noStrike" cap="none" normalizeH="0" baseline="0" dirty="0" smtClean="0">
                <a:ln>
                  <a:noFill/>
                </a:ln>
                <a:solidFill>
                  <a:schemeClr val="tx1"/>
                </a:solidFill>
                <a:effectLst/>
                <a:latin typeface="Arial" charset="0"/>
                <a:ea typeface="ＭＳ Ｐゴシック" charset="-128"/>
              </a:rPr>
              <a:t>現状把握を行い、明らかになった問題点と対応の考え方を明記</a:t>
            </a:r>
          </a:p>
        </p:txBody>
      </p:sp>
      <p:sp>
        <p:nvSpPr>
          <p:cNvPr id="8" name="角丸四角形吹き出し 7"/>
          <p:cNvSpPr/>
          <p:nvPr/>
        </p:nvSpPr>
        <p:spPr bwMode="auto">
          <a:xfrm>
            <a:off x="4227617" y="3966362"/>
            <a:ext cx="2256313" cy="486888"/>
          </a:xfrm>
          <a:prstGeom prst="wedgeRoundRectCallout">
            <a:avLst>
              <a:gd name="adj1" fmla="val -74592"/>
              <a:gd name="adj2" fmla="val -35286"/>
              <a:gd name="adj3" fmla="val 16667"/>
            </a:avLst>
          </a:prstGeom>
          <a:solidFill>
            <a:srgbClr val="FFFFCC"/>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ctr" anchorCtr="0" compatLnSpc="1">
            <a:prstTxWarp prst="textNoShape">
              <a:avLst/>
            </a:prstTxWarp>
          </a:bodyPr>
          <a:lstStyle/>
          <a:p>
            <a:pPr marL="85725" eaLnBrk="1" hangingPunct="1">
              <a:lnSpc>
                <a:spcPct val="110000"/>
              </a:lnSpc>
              <a:buNone/>
            </a:pPr>
            <a:r>
              <a:rPr kumimoji="1" lang="ja-JP" altLang="en-US" sz="1800" b="0" i="0" u="none" strike="noStrike" cap="none" normalizeH="0" baseline="0" dirty="0" smtClean="0">
                <a:ln>
                  <a:noFill/>
                </a:ln>
                <a:solidFill>
                  <a:schemeClr val="tx1"/>
                </a:solidFill>
                <a:effectLst/>
                <a:latin typeface="Arial" charset="0"/>
                <a:ea typeface="ＭＳ Ｐゴシック" charset="-128"/>
              </a:rPr>
              <a:t>担当部署名を記載</a:t>
            </a:r>
          </a:p>
        </p:txBody>
      </p:sp>
      <p:sp>
        <p:nvSpPr>
          <p:cNvPr id="10" name="角丸四角形吹き出し 9"/>
          <p:cNvSpPr/>
          <p:nvPr/>
        </p:nvSpPr>
        <p:spPr bwMode="auto">
          <a:xfrm>
            <a:off x="1496290" y="5955480"/>
            <a:ext cx="6947065" cy="742204"/>
          </a:xfrm>
          <a:prstGeom prst="wedgeRoundRectCallout">
            <a:avLst>
              <a:gd name="adj1" fmla="val -35190"/>
              <a:gd name="adj2" fmla="val -78968"/>
              <a:gd name="adj3" fmla="val 16667"/>
            </a:avLst>
          </a:prstGeom>
          <a:solidFill>
            <a:srgbClr val="CCFFFF"/>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0" tIns="0" rIns="0" bIns="0" numCol="1" rtlCol="0" anchor="ctr" anchorCtr="0" compatLnSpc="1">
            <a:prstTxWarp prst="textNoShape">
              <a:avLst/>
            </a:prstTxWarp>
          </a:bodyPr>
          <a:lstStyle/>
          <a:p>
            <a:pPr marL="82550" eaLnBrk="1" hangingPunct="1">
              <a:lnSpc>
                <a:spcPct val="110000"/>
              </a:lnSpc>
              <a:buNone/>
            </a:pPr>
            <a:r>
              <a:rPr kumimoji="1" lang="en-US" altLang="ja-JP" sz="1800" b="0" i="0" u="none" strike="noStrike" cap="none" normalizeH="0" baseline="0" dirty="0" smtClean="0">
                <a:ln>
                  <a:noFill/>
                </a:ln>
                <a:solidFill>
                  <a:schemeClr val="tx1"/>
                </a:solidFill>
                <a:effectLst/>
                <a:latin typeface="Arial" charset="0"/>
                <a:ea typeface="ＭＳ Ｐゴシック" charset="-128"/>
              </a:rPr>
              <a:t>WAIC</a:t>
            </a:r>
            <a:r>
              <a:rPr kumimoji="1" lang="ja-JP" altLang="en-US" sz="1800" b="0" i="0" u="none" strike="noStrike" cap="none" normalizeH="0" baseline="0" dirty="0" smtClean="0">
                <a:ln>
                  <a:noFill/>
                </a:ln>
                <a:solidFill>
                  <a:schemeClr val="tx1"/>
                </a:solidFill>
                <a:effectLst/>
                <a:latin typeface="Arial" charset="0"/>
                <a:ea typeface="ＭＳ Ｐゴシック" charset="-128"/>
              </a:rPr>
              <a:t>では、達成等級の項に記載した</a:t>
            </a:r>
            <a:r>
              <a:rPr lang="ja-JP" altLang="en-US" sz="1800" dirty="0" smtClean="0"/>
              <a:t>「準拠」「一部準拠」などの表現は</a:t>
            </a:r>
            <a:r>
              <a:rPr lang="en-US" altLang="ja-JP" sz="1800" dirty="0" smtClean="0"/>
              <a:t>WAIC</a:t>
            </a:r>
            <a:r>
              <a:rPr lang="ja-JP" altLang="en-US" sz="1800" dirty="0" smtClean="0"/>
              <a:t>で定めた表記に準ずる旨を補足として明記することを推奨</a:t>
            </a:r>
            <a:endParaRPr kumimoji="1" lang="ja-JP" altLang="en-US" sz="1800" b="0" i="0" u="none" strike="noStrike" cap="none" normalizeH="0" baseline="0" dirty="0" smtClean="0">
              <a:ln>
                <a:noFill/>
              </a:ln>
              <a:solidFill>
                <a:schemeClr val="tx1"/>
              </a:solidFill>
              <a:effectLst/>
              <a:latin typeface="Arial" charset="0"/>
              <a:ea typeface="ＭＳ Ｐゴシック" charset="-128"/>
            </a:endParaRPr>
          </a:p>
        </p:txBody>
      </p:sp>
    </p:spTree>
    <p:extLst>
      <p:ext uri="{BB962C8B-B14F-4D97-AF65-F5344CB8AC3E}">
        <p14:creationId xmlns:p14="http://schemas.microsoft.com/office/powerpoint/2010/main" val="3042772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kumimoji="1" lang="ja-JP" altLang="en-US" dirty="0" smtClean="0"/>
              <a:t>ウェブアクセシビリティに関する</a:t>
            </a:r>
            <a:r>
              <a:rPr lang="ja-JP" altLang="en-US" dirty="0" smtClean="0"/>
              <a:t>国内動向</a:t>
            </a:r>
            <a:endParaRPr kumimoji="1" lang="ja-JP" altLang="en-US" dirty="0"/>
          </a:p>
        </p:txBody>
      </p:sp>
      <p:sp>
        <p:nvSpPr>
          <p:cNvPr id="3" name="コンテンツ プレースホルダ 2"/>
          <p:cNvSpPr>
            <a:spLocks noGrp="1"/>
          </p:cNvSpPr>
          <p:nvPr>
            <p:ph idx="1"/>
          </p:nvPr>
        </p:nvSpPr>
        <p:spPr/>
        <p:txBody>
          <a:bodyPr/>
          <a:lstStyle/>
          <a:p>
            <a:pPr lvl="0" eaLnBrk="1" hangingPunct="1">
              <a:defRPr/>
            </a:pPr>
            <a:r>
              <a:rPr lang="ja-JP" altLang="en-US" sz="2400" dirty="0" smtClean="0"/>
              <a:t>「高齢者・障害者等配慮設計指針</a:t>
            </a:r>
            <a:r>
              <a:rPr lang="ja-JP" altLang="en-US" sz="2400" dirty="0" smtClean="0">
                <a:latin typeface="Arial" pitchFamily="34" charset="0"/>
              </a:rPr>
              <a:t>－情報通信における機器，ソフトウェア及びサービス－第</a:t>
            </a:r>
            <a:r>
              <a:rPr lang="en-US" altLang="ja-JP" sz="2400" dirty="0" smtClean="0">
                <a:latin typeface="Arial" pitchFamily="34" charset="0"/>
              </a:rPr>
              <a:t>3</a:t>
            </a:r>
            <a:r>
              <a:rPr lang="ja-JP" altLang="en-US" sz="2400" dirty="0" smtClean="0">
                <a:latin typeface="Arial" pitchFamily="34" charset="0"/>
              </a:rPr>
              <a:t>部：ウェブコンテンツ」</a:t>
            </a:r>
            <a:r>
              <a:rPr lang="en-US" altLang="ja-JP" sz="2400" dirty="0" smtClean="0"/>
              <a:t>JIS X 8341-3</a:t>
            </a:r>
            <a:r>
              <a:rPr lang="ja-JP" altLang="en-US" sz="2400" dirty="0" smtClean="0"/>
              <a:t>策定（</a:t>
            </a:r>
            <a:r>
              <a:rPr lang="en-US" altLang="ja-JP" sz="2400" dirty="0" smtClean="0"/>
              <a:t>2004</a:t>
            </a:r>
            <a:r>
              <a:rPr lang="ja-JP" altLang="en-US" sz="2400" dirty="0" smtClean="0"/>
              <a:t>年）</a:t>
            </a:r>
            <a:endParaRPr lang="en-US" altLang="ja-JP" sz="2400" dirty="0" smtClean="0"/>
          </a:p>
          <a:p>
            <a:pPr lvl="1" eaLnBrk="1" hangingPunct="1">
              <a:defRPr/>
            </a:pPr>
            <a:r>
              <a:rPr lang="ja-JP" altLang="en-US" sz="2000" dirty="0" smtClean="0"/>
              <a:t>内容が曖昧。技術依存</a:t>
            </a:r>
            <a:endParaRPr lang="en-US" altLang="ja-JP" sz="2000" dirty="0" smtClean="0"/>
          </a:p>
          <a:p>
            <a:pPr lvl="0" eaLnBrk="1" hangingPunct="1">
              <a:defRPr/>
            </a:pPr>
            <a:r>
              <a:rPr lang="ja-JP" altLang="en-US" sz="2400" dirty="0" smtClean="0"/>
              <a:t>総務省「みんなの公共サイト運用モデル」策定（</a:t>
            </a:r>
            <a:r>
              <a:rPr lang="en-US" altLang="ja-JP" sz="2400" dirty="0" smtClean="0"/>
              <a:t>2005</a:t>
            </a:r>
            <a:r>
              <a:rPr lang="ja-JP" altLang="en-US" sz="2400" dirty="0" smtClean="0"/>
              <a:t>年）</a:t>
            </a:r>
            <a:endParaRPr lang="en-US" altLang="ja-JP" sz="2400" dirty="0" smtClean="0"/>
          </a:p>
          <a:p>
            <a:pPr lvl="1" eaLnBrk="1" hangingPunct="1">
              <a:defRPr/>
            </a:pPr>
            <a:r>
              <a:rPr lang="ja-JP" altLang="en-US" sz="2000" dirty="0" smtClean="0"/>
              <a:t>地方公共団体等で実践可能なウェブアクセシビリティ維持・向上の取組モデル</a:t>
            </a:r>
            <a:endParaRPr lang="en-US" altLang="ja-JP" sz="2000" dirty="0" smtClean="0"/>
          </a:p>
          <a:p>
            <a:pPr lvl="0" eaLnBrk="1" hangingPunct="1">
              <a:defRPr/>
            </a:pPr>
            <a:r>
              <a:rPr lang="en-US" altLang="ja-JP" sz="2400" dirty="0" smtClean="0"/>
              <a:t>JIS X 8341-3</a:t>
            </a:r>
            <a:r>
              <a:rPr lang="ja-JP" altLang="en-US" sz="2400" dirty="0" smtClean="0"/>
              <a:t>改正（</a:t>
            </a:r>
            <a:r>
              <a:rPr lang="en-US" altLang="ja-JP" sz="2400" dirty="0" smtClean="0"/>
              <a:t>2010</a:t>
            </a:r>
            <a:r>
              <a:rPr lang="ja-JP" altLang="en-US" sz="2400" dirty="0" smtClean="0"/>
              <a:t>年）</a:t>
            </a:r>
            <a:endParaRPr lang="en-US" altLang="ja-JP" sz="2400" dirty="0" smtClean="0"/>
          </a:p>
          <a:p>
            <a:pPr lvl="1" eaLnBrk="1" hangingPunct="1">
              <a:defRPr/>
            </a:pPr>
            <a:r>
              <a:rPr lang="ja-JP" altLang="en-US" sz="2000" dirty="0" smtClean="0"/>
              <a:t>国際規格（</a:t>
            </a:r>
            <a:r>
              <a:rPr lang="en-US" altLang="ja-JP" sz="2000" dirty="0" smtClean="0"/>
              <a:t>WCAG 2.0</a:t>
            </a:r>
            <a:r>
              <a:rPr lang="ja-JP" altLang="en-US" sz="2000" dirty="0" smtClean="0"/>
              <a:t>）と同じ基準になるように改正。</a:t>
            </a:r>
            <a:endParaRPr lang="en-US" altLang="ja-JP" sz="2000" dirty="0" smtClean="0"/>
          </a:p>
          <a:p>
            <a:pPr lvl="0" eaLnBrk="1" hangingPunct="1">
              <a:defRPr/>
            </a:pPr>
            <a:r>
              <a:rPr lang="ja-JP" altLang="en-US" sz="2400" dirty="0" smtClean="0"/>
              <a:t>「みんなの公共サイト運用モデル（改定版）」改定（</a:t>
            </a:r>
            <a:r>
              <a:rPr lang="en-US" altLang="ja-JP" sz="2400" dirty="0" smtClean="0"/>
              <a:t>2011</a:t>
            </a:r>
            <a:r>
              <a:rPr lang="ja-JP" altLang="en-US" sz="2400" dirty="0" smtClean="0"/>
              <a:t>年）</a:t>
            </a:r>
            <a:endParaRPr lang="en-US" altLang="ja-JP" sz="2400" dirty="0" smtClean="0"/>
          </a:p>
          <a:p>
            <a:pPr lvl="1" eaLnBrk="1" hangingPunct="1">
              <a:defRPr/>
            </a:pPr>
            <a:r>
              <a:rPr lang="en-US" altLang="ja-JP" sz="2000" dirty="0" smtClean="0"/>
              <a:t>JIS</a:t>
            </a:r>
            <a:r>
              <a:rPr lang="ja-JP" altLang="en-US" sz="2000" dirty="0" smtClean="0"/>
              <a:t>改正に基づき見直し、地方公共団体等で実施すべき取組を具体化</a:t>
            </a:r>
            <a:endParaRPr lang="en-US" altLang="ja-JP" sz="2000" dirty="0" smtClean="0"/>
          </a:p>
          <a:p>
            <a:pPr marL="57150" indent="0" eaLnBrk="1" hangingPunct="1">
              <a:buNone/>
              <a:defRPr/>
            </a:pPr>
            <a:endParaRPr lang="en-US" altLang="ja-JP" sz="2000" dirty="0" smtClean="0"/>
          </a:p>
          <a:p>
            <a:pPr marL="57150" indent="0" eaLnBrk="1" hangingPunct="1">
              <a:buNone/>
              <a:defRPr/>
            </a:pPr>
            <a:r>
              <a:rPr lang="en-US" altLang="ja-JP" sz="2000" dirty="0" smtClean="0"/>
              <a:t>※WCAG: Web Content Accessibility Guidelines</a:t>
            </a:r>
          </a:p>
          <a:p>
            <a:pPr lvl="1"/>
            <a:endParaRPr kumimoji="1" lang="ja-JP" altLang="en-US" dirty="0"/>
          </a:p>
        </p:txBody>
      </p:sp>
      <p:sp>
        <p:nvSpPr>
          <p:cNvPr id="4" name="スライド番号プレースホルダ 3"/>
          <p:cNvSpPr>
            <a:spLocks noGrp="1"/>
          </p:cNvSpPr>
          <p:nvPr>
            <p:ph type="sldNum" sz="quarter" idx="11"/>
          </p:nvPr>
        </p:nvSpPr>
        <p:spPr/>
        <p:txBody>
          <a:bodyPr/>
          <a:lstStyle/>
          <a:p>
            <a:pPr>
              <a:defRPr/>
            </a:pPr>
            <a:fld id="{23D6FD14-9438-4897-824D-7914E578BC21}" type="slidenum">
              <a:rPr lang="en-US" altLang="ja-JP" smtClean="0"/>
              <a:pPr>
                <a:defRPr/>
              </a:pPr>
              <a:t>3</a:t>
            </a:fld>
            <a:endParaRPr lang="en-US" altLang="ja-JP" dirty="0"/>
          </a:p>
        </p:txBody>
      </p:sp>
    </p:spTree>
    <p:extLst>
      <p:ext uri="{BB962C8B-B14F-4D97-AF65-F5344CB8AC3E}">
        <p14:creationId xmlns:p14="http://schemas.microsoft.com/office/powerpoint/2010/main" val="3214929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altLang="ja-JP" sz="3200" dirty="0"/>
              <a:t>JIS X 8341-3:2010</a:t>
            </a:r>
            <a:r>
              <a:rPr lang="ja-JP" altLang="en-US" sz="3200" dirty="0" smtClean="0"/>
              <a:t>の基準</a:t>
            </a:r>
          </a:p>
        </p:txBody>
      </p:sp>
      <p:sp>
        <p:nvSpPr>
          <p:cNvPr id="94211" name="Rectangle 3"/>
          <p:cNvSpPr>
            <a:spLocks noGrp="1" noChangeArrowheads="1"/>
          </p:cNvSpPr>
          <p:nvPr>
            <p:ph type="body" idx="1"/>
          </p:nvPr>
        </p:nvSpPr>
        <p:spPr>
          <a:xfrm>
            <a:off x="469338" y="1108610"/>
            <a:ext cx="8406375" cy="5225516"/>
          </a:xfrm>
        </p:spPr>
        <p:txBody>
          <a:bodyPr/>
          <a:lstStyle/>
          <a:p>
            <a:pPr marL="590550" indent="-533400" eaLnBrk="1" hangingPunct="1"/>
            <a:r>
              <a:rPr lang="ja-JP" altLang="en-US" sz="2400" dirty="0"/>
              <a:t>４つの原則（知覚可能、操作可能、理解可能、頑健性）、</a:t>
            </a:r>
            <a:r>
              <a:rPr lang="en-US" altLang="ja-JP" sz="2400" dirty="0"/>
              <a:t>12</a:t>
            </a:r>
            <a:r>
              <a:rPr lang="ja-JP" altLang="en-US" sz="2400" dirty="0"/>
              <a:t>のガイドライン、</a:t>
            </a:r>
            <a:r>
              <a:rPr lang="en-US" altLang="ja-JP" sz="2400" dirty="0"/>
              <a:t>61</a:t>
            </a:r>
            <a:r>
              <a:rPr lang="ja-JP" altLang="en-US" sz="2400" dirty="0"/>
              <a:t>の達成基準から</a:t>
            </a:r>
            <a:r>
              <a:rPr lang="ja-JP" altLang="en-US" sz="2400" dirty="0" smtClean="0"/>
              <a:t>成る</a:t>
            </a:r>
            <a:endParaRPr lang="en-US" altLang="ja-JP" sz="2400" dirty="0" smtClean="0"/>
          </a:p>
          <a:p>
            <a:pPr marL="590550" indent="-533400" eaLnBrk="1" hangingPunct="1"/>
            <a:r>
              <a:rPr lang="en-US" altLang="ja-JP" sz="2400" dirty="0" smtClean="0"/>
              <a:t>3</a:t>
            </a:r>
            <a:r>
              <a:rPr lang="ja-JP" altLang="en-US" sz="2400" dirty="0" smtClean="0"/>
              <a:t>段階の達成等級 （</a:t>
            </a:r>
            <a:r>
              <a:rPr lang="en-US" altLang="ja-JP" sz="2400" dirty="0" smtClean="0"/>
              <a:t>A</a:t>
            </a:r>
            <a:r>
              <a:rPr lang="ja-JP" altLang="en-US" sz="2400" dirty="0" err="1" smtClean="0"/>
              <a:t>、</a:t>
            </a:r>
            <a:r>
              <a:rPr lang="en-US" altLang="ja-JP" sz="2400" dirty="0" smtClean="0"/>
              <a:t>AA</a:t>
            </a:r>
            <a:r>
              <a:rPr lang="ja-JP" altLang="en-US" sz="2400" dirty="0" err="1" smtClean="0"/>
              <a:t>、</a:t>
            </a:r>
            <a:r>
              <a:rPr lang="en-US" altLang="ja-JP" sz="2400" dirty="0" smtClean="0"/>
              <a:t>AAA</a:t>
            </a:r>
            <a:r>
              <a:rPr lang="ja-JP" altLang="en-US" sz="2400" dirty="0" smtClean="0"/>
              <a:t>）：　</a:t>
            </a:r>
            <a:r>
              <a:rPr lang="en-US" altLang="ja-JP" sz="2400" dirty="0" smtClean="0"/>
              <a:t>A</a:t>
            </a:r>
            <a:r>
              <a:rPr lang="ja-JP" altLang="en-US" sz="2400" dirty="0" smtClean="0"/>
              <a:t>の数が増えるほど高度（すべて必須）</a:t>
            </a:r>
            <a:endParaRPr lang="en-US" altLang="ja-JP" sz="2400" dirty="0" smtClean="0"/>
          </a:p>
          <a:p>
            <a:pPr marL="590550" indent="-533400" eaLnBrk="1" hangingPunct="1"/>
            <a:r>
              <a:rPr lang="ja-JP" altLang="en-US" sz="2400" dirty="0" smtClean="0"/>
              <a:t>各達成基準には対応する達成等級が明記されている</a:t>
            </a:r>
          </a:p>
        </p:txBody>
      </p:sp>
      <p:sp>
        <p:nvSpPr>
          <p:cNvPr id="80900" name="Text Box 4"/>
          <p:cNvSpPr txBox="1">
            <a:spLocks noChangeArrowheads="1"/>
          </p:cNvSpPr>
          <p:nvPr/>
        </p:nvSpPr>
        <p:spPr bwMode="auto">
          <a:xfrm>
            <a:off x="5901415" y="3407685"/>
            <a:ext cx="2517036" cy="387798"/>
          </a:xfrm>
          <a:prstGeom prst="rect">
            <a:avLst/>
          </a:prstGeom>
          <a:noFill/>
          <a:ln w="9525" algn="ctr">
            <a:noFill/>
            <a:miter lim="800000"/>
            <a:headEnd/>
            <a:tailEnd/>
          </a:ln>
        </p:spPr>
        <p:txBody>
          <a:bodyPr wrap="none">
            <a:spAutoFit/>
          </a:bodyPr>
          <a:lstStyle/>
          <a:p>
            <a:pPr marL="342900" indent="-342900">
              <a:spcBef>
                <a:spcPct val="5000"/>
              </a:spcBef>
              <a:buNone/>
              <a:defRPr/>
            </a:pPr>
            <a:r>
              <a:rPr lang="ja-JP" altLang="en-US" sz="2400" dirty="0">
                <a:latin typeface="+mn-ea"/>
                <a:ea typeface="+mn-ea"/>
              </a:rPr>
              <a:t>達成等級</a:t>
            </a:r>
            <a:r>
              <a:rPr lang="en-US" altLang="ja-JP" sz="2400" dirty="0">
                <a:latin typeface="+mn-ea"/>
                <a:ea typeface="+mn-ea"/>
              </a:rPr>
              <a:t>A</a:t>
            </a:r>
            <a:r>
              <a:rPr lang="ja-JP" altLang="en-US" sz="2400" dirty="0">
                <a:latin typeface="+mn-ea"/>
                <a:ea typeface="+mn-ea"/>
              </a:rPr>
              <a:t>に</a:t>
            </a:r>
            <a:r>
              <a:rPr lang="ja-JP" altLang="en-US" sz="2400" dirty="0" smtClean="0">
                <a:latin typeface="+mn-ea"/>
                <a:ea typeface="+mn-ea"/>
              </a:rPr>
              <a:t>必要</a:t>
            </a:r>
            <a:endParaRPr lang="ja-JP" altLang="en-US" sz="2400" dirty="0">
              <a:latin typeface="+mn-ea"/>
              <a:ea typeface="+mn-ea"/>
            </a:endParaRPr>
          </a:p>
        </p:txBody>
      </p:sp>
      <p:sp>
        <p:nvSpPr>
          <p:cNvPr id="80901" name="Text Box 5"/>
          <p:cNvSpPr txBox="1">
            <a:spLocks noChangeArrowheads="1"/>
          </p:cNvSpPr>
          <p:nvPr/>
        </p:nvSpPr>
        <p:spPr bwMode="auto">
          <a:xfrm>
            <a:off x="5928403" y="4423685"/>
            <a:ext cx="2807179" cy="387798"/>
          </a:xfrm>
          <a:prstGeom prst="rect">
            <a:avLst/>
          </a:prstGeom>
          <a:noFill/>
          <a:ln w="9525" algn="ctr">
            <a:noFill/>
            <a:miter lim="800000"/>
            <a:headEnd/>
            <a:tailEnd/>
          </a:ln>
        </p:spPr>
        <p:txBody>
          <a:bodyPr wrap="none">
            <a:spAutoFit/>
          </a:bodyPr>
          <a:lstStyle/>
          <a:p>
            <a:pPr marL="342900" indent="-342900">
              <a:spcBef>
                <a:spcPct val="5000"/>
              </a:spcBef>
              <a:buNone/>
              <a:defRPr/>
            </a:pPr>
            <a:r>
              <a:rPr lang="ja-JP" altLang="en-US" sz="2400" dirty="0">
                <a:latin typeface="+mn-ea"/>
                <a:ea typeface="+mn-ea"/>
              </a:rPr>
              <a:t>達成等級</a:t>
            </a:r>
            <a:r>
              <a:rPr lang="en-US" altLang="ja-JP" sz="2400" dirty="0">
                <a:latin typeface="+mn-ea"/>
                <a:ea typeface="+mn-ea"/>
              </a:rPr>
              <a:t>AA</a:t>
            </a:r>
            <a:r>
              <a:rPr lang="ja-JP" altLang="en-US" sz="2400" dirty="0">
                <a:latin typeface="+mn-ea"/>
                <a:ea typeface="+mn-ea"/>
              </a:rPr>
              <a:t>に必要 </a:t>
            </a:r>
          </a:p>
        </p:txBody>
      </p:sp>
      <p:sp>
        <p:nvSpPr>
          <p:cNvPr id="80902" name="Text Box 6"/>
          <p:cNvSpPr txBox="1">
            <a:spLocks noChangeArrowheads="1"/>
          </p:cNvSpPr>
          <p:nvPr/>
        </p:nvSpPr>
        <p:spPr bwMode="auto">
          <a:xfrm>
            <a:off x="5912528" y="5473023"/>
            <a:ext cx="2908168" cy="387798"/>
          </a:xfrm>
          <a:prstGeom prst="rect">
            <a:avLst/>
          </a:prstGeom>
          <a:noFill/>
          <a:ln w="9525" algn="ctr">
            <a:noFill/>
            <a:miter lim="800000"/>
            <a:headEnd/>
            <a:tailEnd/>
          </a:ln>
        </p:spPr>
        <p:txBody>
          <a:bodyPr wrap="none">
            <a:spAutoFit/>
          </a:bodyPr>
          <a:lstStyle/>
          <a:p>
            <a:pPr marL="342900" indent="-342900">
              <a:spcBef>
                <a:spcPct val="5000"/>
              </a:spcBef>
              <a:buNone/>
              <a:defRPr/>
            </a:pPr>
            <a:r>
              <a:rPr lang="ja-JP" altLang="en-US" sz="2400" dirty="0">
                <a:latin typeface="+mn-ea"/>
                <a:ea typeface="+mn-ea"/>
              </a:rPr>
              <a:t>達成等級</a:t>
            </a:r>
            <a:r>
              <a:rPr lang="en-US" altLang="ja-JP" sz="2400" dirty="0">
                <a:latin typeface="+mn-ea"/>
                <a:ea typeface="+mn-ea"/>
              </a:rPr>
              <a:t>AAA</a:t>
            </a:r>
            <a:r>
              <a:rPr lang="ja-JP" altLang="en-US" sz="2400" dirty="0">
                <a:latin typeface="+mn-ea"/>
                <a:ea typeface="+mn-ea"/>
              </a:rPr>
              <a:t>に</a:t>
            </a:r>
            <a:r>
              <a:rPr lang="ja-JP" altLang="en-US" sz="2400" dirty="0" smtClean="0">
                <a:latin typeface="+mn-ea"/>
                <a:ea typeface="+mn-ea"/>
              </a:rPr>
              <a:t>必要</a:t>
            </a:r>
            <a:endParaRPr lang="ja-JP" altLang="en-US" sz="2400" dirty="0">
              <a:latin typeface="+mn-ea"/>
              <a:ea typeface="+mn-ea"/>
            </a:endParaRPr>
          </a:p>
        </p:txBody>
      </p:sp>
      <p:sp>
        <p:nvSpPr>
          <p:cNvPr id="80903" name="AutoShape 7"/>
          <p:cNvSpPr>
            <a:spLocks noChangeArrowheads="1"/>
          </p:cNvSpPr>
          <p:nvPr/>
        </p:nvSpPr>
        <p:spPr bwMode="auto">
          <a:xfrm>
            <a:off x="1074057" y="3411317"/>
            <a:ext cx="4151083" cy="1438275"/>
          </a:xfrm>
          <a:prstGeom prst="roundRect">
            <a:avLst>
              <a:gd name="adj" fmla="val 16667"/>
            </a:avLst>
          </a:prstGeom>
          <a:noFill/>
          <a:ln w="19050" algn="ctr">
            <a:solidFill>
              <a:srgbClr val="0000FF"/>
            </a:solidFill>
            <a:round/>
            <a:headEnd/>
            <a:tailEnd/>
          </a:ln>
        </p:spPr>
        <p:txBody>
          <a:bodyPr wrap="none" anchor="ctr"/>
          <a:lstStyle/>
          <a:p>
            <a:pPr>
              <a:buNone/>
              <a:defRPr/>
            </a:pPr>
            <a:endParaRPr lang="ja-JP" altLang="en-US">
              <a:latin typeface="+mn-ea"/>
              <a:ea typeface="+mn-ea"/>
            </a:endParaRPr>
          </a:p>
        </p:txBody>
      </p:sp>
      <p:sp>
        <p:nvSpPr>
          <p:cNvPr id="80904" name="AutoShape 8"/>
          <p:cNvSpPr>
            <a:spLocks noChangeArrowheads="1"/>
          </p:cNvSpPr>
          <p:nvPr/>
        </p:nvSpPr>
        <p:spPr bwMode="auto">
          <a:xfrm>
            <a:off x="943429" y="3293842"/>
            <a:ext cx="4415061" cy="2232025"/>
          </a:xfrm>
          <a:prstGeom prst="roundRect">
            <a:avLst>
              <a:gd name="adj" fmla="val 16667"/>
            </a:avLst>
          </a:prstGeom>
          <a:noFill/>
          <a:ln w="19050" algn="ctr">
            <a:solidFill>
              <a:srgbClr val="FF3300"/>
            </a:solidFill>
            <a:round/>
            <a:headEnd/>
            <a:tailEnd/>
          </a:ln>
        </p:spPr>
        <p:txBody>
          <a:bodyPr wrap="none" anchor="ctr"/>
          <a:lstStyle/>
          <a:p>
            <a:pPr>
              <a:buNone/>
              <a:defRPr/>
            </a:pPr>
            <a:endParaRPr lang="ja-JP" altLang="en-US">
              <a:latin typeface="+mn-ea"/>
              <a:ea typeface="+mn-ea"/>
            </a:endParaRPr>
          </a:p>
        </p:txBody>
      </p:sp>
      <p:sp>
        <p:nvSpPr>
          <p:cNvPr id="80905" name="AutoShape 9"/>
          <p:cNvSpPr>
            <a:spLocks noChangeArrowheads="1"/>
          </p:cNvSpPr>
          <p:nvPr/>
        </p:nvSpPr>
        <p:spPr bwMode="auto">
          <a:xfrm>
            <a:off x="783770" y="3193830"/>
            <a:ext cx="4689019" cy="2736850"/>
          </a:xfrm>
          <a:prstGeom prst="roundRect">
            <a:avLst>
              <a:gd name="adj" fmla="val 16667"/>
            </a:avLst>
          </a:prstGeom>
          <a:noFill/>
          <a:ln w="19050" algn="ctr">
            <a:solidFill>
              <a:srgbClr val="008000"/>
            </a:solidFill>
            <a:round/>
            <a:headEnd/>
            <a:tailEnd/>
          </a:ln>
        </p:spPr>
        <p:txBody>
          <a:bodyPr wrap="none" anchor="ctr"/>
          <a:lstStyle/>
          <a:p>
            <a:pPr>
              <a:buNone/>
              <a:defRPr/>
            </a:pPr>
            <a:endParaRPr lang="ja-JP" altLang="en-US">
              <a:latin typeface="+mn-ea"/>
              <a:ea typeface="+mn-ea"/>
            </a:endParaRPr>
          </a:p>
        </p:txBody>
      </p:sp>
      <p:sp>
        <p:nvSpPr>
          <p:cNvPr id="80906" name="Line 10"/>
          <p:cNvSpPr>
            <a:spLocks noChangeShapeType="1"/>
          </p:cNvSpPr>
          <p:nvPr/>
        </p:nvSpPr>
        <p:spPr bwMode="auto">
          <a:xfrm>
            <a:off x="5209265" y="3581180"/>
            <a:ext cx="688975" cy="0"/>
          </a:xfrm>
          <a:prstGeom prst="line">
            <a:avLst/>
          </a:prstGeom>
          <a:noFill/>
          <a:ln w="9525">
            <a:solidFill>
              <a:srgbClr val="0000FF"/>
            </a:solidFill>
            <a:round/>
            <a:headEnd/>
            <a:tailEnd type="triangle" w="lg" len="lg"/>
          </a:ln>
        </p:spPr>
        <p:txBody>
          <a:bodyPr/>
          <a:lstStyle/>
          <a:p>
            <a:pPr>
              <a:buNone/>
              <a:defRPr/>
            </a:pPr>
            <a:endParaRPr lang="ja-JP" altLang="en-US">
              <a:latin typeface="+mn-ea"/>
              <a:ea typeface="+mn-ea"/>
            </a:endParaRPr>
          </a:p>
        </p:txBody>
      </p:sp>
      <p:sp>
        <p:nvSpPr>
          <p:cNvPr id="80907" name="Line 11"/>
          <p:cNvSpPr>
            <a:spLocks noChangeShapeType="1"/>
          </p:cNvSpPr>
          <p:nvPr/>
        </p:nvSpPr>
        <p:spPr bwMode="auto">
          <a:xfrm>
            <a:off x="5337853" y="4606705"/>
            <a:ext cx="590550" cy="0"/>
          </a:xfrm>
          <a:prstGeom prst="line">
            <a:avLst/>
          </a:prstGeom>
          <a:noFill/>
          <a:ln w="9525">
            <a:solidFill>
              <a:srgbClr val="FF3300"/>
            </a:solidFill>
            <a:round/>
            <a:headEnd/>
            <a:tailEnd type="triangle" w="lg" len="lg"/>
          </a:ln>
        </p:spPr>
        <p:txBody>
          <a:bodyPr/>
          <a:lstStyle/>
          <a:p>
            <a:pPr>
              <a:buNone/>
              <a:defRPr/>
            </a:pPr>
            <a:endParaRPr lang="ja-JP" altLang="en-US">
              <a:latin typeface="+mn-ea"/>
              <a:ea typeface="+mn-ea"/>
            </a:endParaRPr>
          </a:p>
        </p:txBody>
      </p:sp>
      <p:sp>
        <p:nvSpPr>
          <p:cNvPr id="80908" name="Line 12"/>
          <p:cNvSpPr>
            <a:spLocks noChangeShapeType="1"/>
          </p:cNvSpPr>
          <p:nvPr/>
        </p:nvSpPr>
        <p:spPr bwMode="auto">
          <a:xfrm>
            <a:off x="5483903" y="5509992"/>
            <a:ext cx="393700" cy="0"/>
          </a:xfrm>
          <a:prstGeom prst="line">
            <a:avLst/>
          </a:prstGeom>
          <a:noFill/>
          <a:ln w="9525">
            <a:solidFill>
              <a:srgbClr val="008000"/>
            </a:solidFill>
            <a:round/>
            <a:headEnd/>
            <a:tailEnd type="triangle" w="lg" len="lg"/>
          </a:ln>
        </p:spPr>
        <p:txBody>
          <a:bodyPr/>
          <a:lstStyle/>
          <a:p>
            <a:pPr>
              <a:buNone/>
              <a:defRPr/>
            </a:pPr>
            <a:endParaRPr lang="ja-JP" altLang="en-US">
              <a:latin typeface="+mn-ea"/>
              <a:ea typeface="+mn-ea"/>
            </a:endParaRPr>
          </a:p>
        </p:txBody>
      </p:sp>
      <p:sp>
        <p:nvSpPr>
          <p:cNvPr id="80909" name="Text Box 13"/>
          <p:cNvSpPr txBox="1">
            <a:spLocks noChangeArrowheads="1"/>
          </p:cNvSpPr>
          <p:nvPr/>
        </p:nvSpPr>
        <p:spPr bwMode="auto">
          <a:xfrm>
            <a:off x="1300387" y="3497042"/>
            <a:ext cx="3619956" cy="2738438"/>
          </a:xfrm>
          <a:prstGeom prst="rect">
            <a:avLst/>
          </a:prstGeom>
          <a:noFill/>
          <a:ln w="9525" algn="ctr">
            <a:noFill/>
            <a:miter lim="800000"/>
            <a:headEnd/>
            <a:tailEnd/>
          </a:ln>
        </p:spPr>
        <p:txBody>
          <a:bodyPr wrap="square">
            <a:spAutoFit/>
          </a:bodyPr>
          <a:lstStyle/>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1.1.1</a:t>
            </a:r>
            <a:r>
              <a:rPr lang="ja-JP" altLang="en-US" sz="2000" dirty="0">
                <a:latin typeface="+mn-ea"/>
                <a:ea typeface="+mn-ea"/>
              </a:rPr>
              <a:t>　達成等級</a:t>
            </a:r>
            <a:r>
              <a:rPr lang="en-US" altLang="ja-JP" sz="2000" dirty="0">
                <a:latin typeface="+mn-ea"/>
                <a:ea typeface="+mn-ea"/>
              </a:rPr>
              <a:t>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1.2.1</a:t>
            </a:r>
            <a:r>
              <a:rPr lang="ja-JP" altLang="en-US" sz="2000" dirty="0">
                <a:latin typeface="+mn-ea"/>
                <a:ea typeface="+mn-ea"/>
              </a:rPr>
              <a:t>　達成等級</a:t>
            </a:r>
            <a:r>
              <a:rPr lang="en-US" altLang="ja-JP" sz="2000" dirty="0">
                <a:latin typeface="+mn-ea"/>
                <a:ea typeface="+mn-ea"/>
              </a:rPr>
              <a:t>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1.2.2</a:t>
            </a:r>
            <a:r>
              <a:rPr lang="ja-JP" altLang="en-US" sz="2000" dirty="0">
                <a:latin typeface="+mn-ea"/>
                <a:ea typeface="+mn-ea"/>
              </a:rPr>
              <a:t>　達成等級</a:t>
            </a:r>
            <a:r>
              <a:rPr lang="en-US" altLang="ja-JP" sz="2000" dirty="0">
                <a:latin typeface="+mn-ea"/>
                <a:ea typeface="+mn-ea"/>
              </a:rPr>
              <a:t>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1.2.3</a:t>
            </a:r>
            <a:r>
              <a:rPr lang="ja-JP" altLang="en-US" sz="2000" dirty="0">
                <a:latin typeface="+mn-ea"/>
                <a:ea typeface="+mn-ea"/>
              </a:rPr>
              <a:t>　達成等級</a:t>
            </a:r>
            <a:r>
              <a:rPr lang="en-US" altLang="ja-JP" sz="2000" dirty="0">
                <a:latin typeface="+mn-ea"/>
                <a:ea typeface="+mn-ea"/>
              </a:rPr>
              <a:t>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1.2.4</a:t>
            </a:r>
            <a:r>
              <a:rPr lang="ja-JP" altLang="en-US" sz="2000" dirty="0">
                <a:latin typeface="+mn-ea"/>
                <a:ea typeface="+mn-ea"/>
              </a:rPr>
              <a:t>　達成等級</a:t>
            </a:r>
            <a:r>
              <a:rPr lang="en-US" altLang="ja-JP" sz="2000" dirty="0">
                <a:latin typeface="+mn-ea"/>
                <a:ea typeface="+mn-ea"/>
              </a:rPr>
              <a:t>AA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1.2.5</a:t>
            </a:r>
            <a:r>
              <a:rPr lang="ja-JP" altLang="en-US" sz="2000" dirty="0">
                <a:latin typeface="+mn-ea"/>
                <a:ea typeface="+mn-ea"/>
              </a:rPr>
              <a:t>　達成等級</a:t>
            </a:r>
            <a:r>
              <a:rPr lang="en-US" altLang="ja-JP" sz="2000" dirty="0">
                <a:latin typeface="+mn-ea"/>
                <a:ea typeface="+mn-ea"/>
              </a:rPr>
              <a:t>AA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1.2.6</a:t>
            </a:r>
            <a:r>
              <a:rPr lang="ja-JP" altLang="en-US" sz="2000" dirty="0">
                <a:latin typeface="+mn-ea"/>
                <a:ea typeface="+mn-ea"/>
              </a:rPr>
              <a:t>　達成等級</a:t>
            </a:r>
            <a:r>
              <a:rPr lang="en-US" altLang="ja-JP" sz="2000" dirty="0">
                <a:latin typeface="+mn-ea"/>
                <a:ea typeface="+mn-ea"/>
              </a:rPr>
              <a:t>AAA</a:t>
            </a:r>
          </a:p>
          <a:p>
            <a:pPr marL="342900" indent="-342900">
              <a:lnSpc>
                <a:spcPct val="90000"/>
              </a:lnSpc>
              <a:spcBef>
                <a:spcPct val="20000"/>
              </a:spcBef>
              <a:buClr>
                <a:schemeClr val="bg2"/>
              </a:buClr>
              <a:buSzPct val="75000"/>
              <a:buNone/>
              <a:defRPr/>
            </a:pPr>
            <a:r>
              <a:rPr lang="en-US" altLang="ja-JP" sz="2000" b="1" dirty="0">
                <a:latin typeface="+mn-ea"/>
                <a:ea typeface="+mn-ea"/>
              </a:rPr>
              <a:t>   …</a:t>
            </a:r>
            <a:endParaRPr lang="en-US" altLang="ja-JP" sz="2000" dirty="0">
              <a:latin typeface="+mn-ea"/>
              <a:ea typeface="+mn-ea"/>
            </a:endParaRPr>
          </a:p>
        </p:txBody>
      </p:sp>
      <p:sp>
        <p:nvSpPr>
          <p:cNvPr id="15" name="スライド番号プレースホルダ 3"/>
          <p:cNvSpPr>
            <a:spLocks noGrp="1"/>
          </p:cNvSpPr>
          <p:nvPr>
            <p:ph type="sldNum" sz="quarter" idx="11"/>
          </p:nvPr>
        </p:nvSpPr>
        <p:spPr>
          <a:xfrm>
            <a:off x="7010400" y="6400800"/>
            <a:ext cx="2133600" cy="457200"/>
          </a:xfrm>
          <a:noFill/>
        </p:spPr>
        <p:txBody>
          <a:bodyPr/>
          <a:lstStyle/>
          <a:p>
            <a:fld id="{74A90023-9F50-4CC0-B51B-54971C452601}" type="slidenum">
              <a:rPr lang="en-US" altLang="ja-JP" smtClean="0"/>
              <a:pPr/>
              <a:t>4</a:t>
            </a:fld>
            <a:endParaRPr lang="en-US" altLang="ja-JP" dirty="0" smtClean="0"/>
          </a:p>
        </p:txBody>
      </p:sp>
    </p:spTree>
    <p:extLst>
      <p:ext uri="{BB962C8B-B14F-4D97-AF65-F5344CB8AC3E}">
        <p14:creationId xmlns:p14="http://schemas.microsoft.com/office/powerpoint/2010/main" val="327628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3138" y="398963"/>
            <a:ext cx="8155400" cy="800445"/>
          </a:xfrm>
        </p:spPr>
        <p:txBody>
          <a:bodyPr/>
          <a:lstStyle/>
          <a:p>
            <a:r>
              <a:rPr lang="ja-JP" altLang="en-US" dirty="0" smtClean="0"/>
              <a:t>達成等級対応度の表記</a:t>
            </a:r>
            <a:endParaRPr lang="ja-JP" altLang="en-US" sz="4000" dirty="0" smtClean="0"/>
          </a:p>
        </p:txBody>
      </p:sp>
      <p:graphicFrame>
        <p:nvGraphicFramePr>
          <p:cNvPr id="68701" name="Group 93"/>
          <p:cNvGraphicFramePr>
            <a:graphicFrameLocks noGrp="1"/>
          </p:cNvGraphicFramePr>
          <p:nvPr>
            <p:ph idx="1"/>
          </p:nvPr>
        </p:nvGraphicFramePr>
        <p:xfrm>
          <a:off x="156775" y="1267299"/>
          <a:ext cx="8832850" cy="4775200"/>
        </p:xfrm>
        <a:graphic>
          <a:graphicData uri="http://schemas.openxmlformats.org/drawingml/2006/table">
            <a:tbl>
              <a:tblPr/>
              <a:tblGrid>
                <a:gridCol w="1295400"/>
                <a:gridCol w="1519237"/>
                <a:gridCol w="2187575"/>
                <a:gridCol w="2525713"/>
                <a:gridCol w="1304925"/>
              </a:tblGrid>
              <a:tr h="7016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000000"/>
                          </a:solidFill>
                          <a:effectLst/>
                          <a:latin typeface="Arial" charset="0"/>
                          <a:ea typeface="ＭＳ Ｐゴシック" pitchFamily="50" charset="-128"/>
                        </a:rPr>
                        <a:t>表記</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smtClean="0">
                          <a:ln>
                            <a:noFill/>
                          </a:ln>
                          <a:solidFill>
                            <a:srgbClr val="000000"/>
                          </a:solidFill>
                          <a:effectLst/>
                          <a:latin typeface="Arial" charset="0"/>
                          <a:ea typeface="ＭＳ Ｐゴシック" pitchFamily="50" charset="-128"/>
                        </a:rPr>
                        <a:t>アクセシビリティ方針の提示又は公開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smtClean="0">
                          <a:ln>
                            <a:noFill/>
                          </a:ln>
                          <a:solidFill>
                            <a:srgbClr val="000000"/>
                          </a:solidFill>
                          <a:effectLst/>
                          <a:latin typeface="Arial" charset="0"/>
                          <a:ea typeface="ＭＳ Ｐゴシック" pitchFamily="50" charset="-128"/>
                        </a:rPr>
                        <a:t>目標とする等級の達成基準の試験結果</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smtClean="0">
                          <a:ln>
                            <a:noFill/>
                          </a:ln>
                          <a:solidFill>
                            <a:srgbClr val="000000"/>
                          </a:solidFill>
                          <a:effectLst/>
                          <a:latin typeface="Arial" charset="0"/>
                          <a:ea typeface="ＭＳ Ｐゴシック" pitchFamily="50" charset="-128"/>
                        </a:rPr>
                        <a:t>追加表記事項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smtClean="0">
                          <a:ln>
                            <a:noFill/>
                          </a:ln>
                          <a:solidFill>
                            <a:srgbClr val="000000"/>
                          </a:solidFill>
                          <a:effectLst/>
                          <a:latin typeface="Arial" charset="0"/>
                          <a:ea typeface="ＭＳ Ｐゴシック" pitchFamily="50" charset="-128"/>
                        </a:rPr>
                        <a:t>自己適合宣言</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000000"/>
                          </a:solidFill>
                          <a:effectLst/>
                          <a:latin typeface="Arial" charset="0"/>
                          <a:ea typeface="ＭＳ Ｐゴシック" pitchFamily="50" charset="-128"/>
                        </a:rPr>
                        <a:t>適合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必須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試験を実施し、達成基準を全て満たすことを確認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rgbClr val="000000"/>
                          </a:solidFill>
                          <a:effectLst/>
                          <a:latin typeface="Arial" charset="0"/>
                          <a:ea typeface="ＭＳ Ｐゴシック" pitchFamily="50" charset="-128"/>
                        </a:rPr>
                        <a:t>なし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en-US" altLang="ja-JP" sz="1800" b="0" i="0" u="none" strike="noStrike" cap="none" normalizeH="0" baseline="0" smtClean="0">
                          <a:ln>
                            <a:noFill/>
                          </a:ln>
                          <a:solidFill>
                            <a:srgbClr val="000000"/>
                          </a:solidFill>
                          <a:effectLst/>
                          <a:latin typeface="Arial" charset="0"/>
                          <a:ea typeface="ＭＳ Ｐゴシック" pitchFamily="50" charset="-128"/>
                        </a:rPr>
                        <a:t>JIS Q1000</a:t>
                      </a: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等による</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準拠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必須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試験を実施し、達成基準を全て満たすことを確認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なし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できない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088">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一部準拠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rgbClr val="000000"/>
                          </a:solidFill>
                          <a:effectLst/>
                          <a:latin typeface="Arial" charset="0"/>
                          <a:ea typeface="ＭＳ Ｐゴシック" pitchFamily="50" charset="-128"/>
                        </a:rPr>
                        <a:t>必須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試験を実施し、達成基準を全て満たすことを確認</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満たせなかった理由</a:t>
                      </a:r>
                      <a:br>
                        <a:rPr kumimoji="1" lang="ja-JP" altLang="en-US" sz="1800" b="0" i="0" u="none" strike="noStrike" cap="none" normalizeH="0" baseline="0" smtClean="0">
                          <a:ln>
                            <a:noFill/>
                          </a:ln>
                          <a:solidFill>
                            <a:srgbClr val="000000"/>
                          </a:solidFill>
                          <a:effectLst/>
                          <a:latin typeface="Arial" charset="0"/>
                          <a:ea typeface="ＭＳ Ｐゴシック" pitchFamily="50" charset="-128"/>
                        </a:rPr>
                      </a:b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準拠に向けたスケジュール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できない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000000"/>
                          </a:solidFill>
                          <a:effectLst/>
                          <a:latin typeface="Arial" charset="0"/>
                          <a:ea typeface="ＭＳ Ｐゴシック" pitchFamily="50" charset="-128"/>
                        </a:rPr>
                        <a:t>配慮し試験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rgbClr val="000000"/>
                          </a:solidFill>
                          <a:effectLst/>
                          <a:latin typeface="Arial" charset="0"/>
                          <a:ea typeface="ＭＳ Ｐゴシック" pitchFamily="50" charset="-128"/>
                        </a:rPr>
                        <a:t>必須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試験を実施するが、結果は問わない</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なし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できない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配慮</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必須</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なし</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pitchFamily="50" charset="-128"/>
                        </a:rPr>
                        <a:t>参照した達成基準一覧</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rgbClr val="000000"/>
                          </a:solidFill>
                          <a:effectLst/>
                          <a:latin typeface="Arial" charset="0"/>
                          <a:ea typeface="ＭＳ Ｐゴシック" pitchFamily="50" charset="-128"/>
                        </a:rPr>
                        <a:t>できない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スライド番号プレースホルダ 3"/>
          <p:cNvSpPr>
            <a:spLocks noGrp="1"/>
          </p:cNvSpPr>
          <p:nvPr>
            <p:ph type="sldNum" sz="quarter" idx="11"/>
          </p:nvPr>
        </p:nvSpPr>
        <p:spPr>
          <a:xfrm>
            <a:off x="7010400" y="6400800"/>
            <a:ext cx="2133600" cy="457200"/>
          </a:xfrm>
          <a:noFill/>
        </p:spPr>
        <p:txBody>
          <a:bodyPr/>
          <a:lstStyle/>
          <a:p>
            <a:fld id="{A7B7B6A9-F79D-4D15-B64B-E8B790A3ED84}" type="slidenum">
              <a:rPr lang="en-US" altLang="ja-JP" smtClean="0"/>
              <a:pPr/>
              <a:t>5</a:t>
            </a:fld>
            <a:endParaRPr lang="en-US" altLang="ja-JP" smtClean="0"/>
          </a:p>
        </p:txBody>
      </p:sp>
      <p:sp>
        <p:nvSpPr>
          <p:cNvPr id="5" name="テキスト ボックス 4"/>
          <p:cNvSpPr txBox="1"/>
          <p:nvPr/>
        </p:nvSpPr>
        <p:spPr>
          <a:xfrm>
            <a:off x="356259" y="6110128"/>
            <a:ext cx="8775865" cy="584775"/>
          </a:xfrm>
          <a:prstGeom prst="rect">
            <a:avLst/>
          </a:prstGeom>
          <a:noFill/>
        </p:spPr>
        <p:txBody>
          <a:bodyPr wrap="square" rtlCol="0">
            <a:spAutoFit/>
          </a:bodyPr>
          <a:lstStyle/>
          <a:p>
            <a:pPr>
              <a:buNone/>
            </a:pPr>
            <a:r>
              <a:rPr kumimoji="1" lang="en-US" altLang="ja-JP" sz="2000" dirty="0" smtClean="0"/>
              <a:t>※</a:t>
            </a:r>
            <a:r>
              <a:rPr lang="ja-JP" altLang="en-US" sz="2000" dirty="0" smtClean="0"/>
              <a:t> （引用元）ウェブアクセシビリティ基盤委員会</a:t>
            </a:r>
            <a:r>
              <a:rPr lang="en-US" altLang="ja-JP" sz="2000" dirty="0" smtClean="0"/>
              <a:t>WAIC</a:t>
            </a:r>
            <a:r>
              <a:rPr lang="ja-JP" altLang="en-US" sz="2000" dirty="0" smtClean="0"/>
              <a:t>「ウェブコンテンツの</a:t>
            </a:r>
            <a:r>
              <a:rPr lang="en-US" altLang="ja-JP" sz="2000" dirty="0" smtClean="0"/>
              <a:t>JIS X 8341-3:2010</a:t>
            </a:r>
            <a:r>
              <a:rPr lang="ja-JP" altLang="en-US" sz="2000" dirty="0" smtClean="0"/>
              <a:t>対応度表記ガイドライン 」</a:t>
            </a:r>
            <a:endParaRPr kumimoji="1" lang="ja-JP" altLang="en-US" sz="2000" dirty="0"/>
          </a:p>
        </p:txBody>
      </p:sp>
    </p:spTree>
    <p:extLst>
      <p:ext uri="{BB962C8B-B14F-4D97-AF65-F5344CB8AC3E}">
        <p14:creationId xmlns:p14="http://schemas.microsoft.com/office/powerpoint/2010/main" val="2134383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7261" y="419099"/>
            <a:ext cx="8171277" cy="1012135"/>
          </a:xfrm>
        </p:spPr>
        <p:txBody>
          <a:bodyPr/>
          <a:lstStyle/>
          <a:p>
            <a:r>
              <a:rPr kumimoji="1" lang="ja-JP" altLang="en-US" sz="3200" dirty="0" smtClean="0"/>
              <a:t>「みんなの公共サイト運用モデル（改定版）」の概要と特徴</a:t>
            </a:r>
            <a:endParaRPr kumimoji="1" lang="ja-JP" altLang="en-US" sz="3200" dirty="0"/>
          </a:p>
        </p:txBody>
      </p:sp>
      <p:sp>
        <p:nvSpPr>
          <p:cNvPr id="3" name="コンテンツ プレースホルダ 2"/>
          <p:cNvSpPr>
            <a:spLocks noGrp="1"/>
          </p:cNvSpPr>
          <p:nvPr>
            <p:ph idx="1"/>
          </p:nvPr>
        </p:nvSpPr>
        <p:spPr>
          <a:xfrm>
            <a:off x="457200" y="1500809"/>
            <a:ext cx="8686800" cy="5357191"/>
          </a:xfrm>
        </p:spPr>
        <p:txBody>
          <a:bodyPr/>
          <a:lstStyle/>
          <a:p>
            <a:r>
              <a:rPr lang="ja-JP" altLang="en-US" dirty="0" smtClean="0"/>
              <a:t>国及び地方公共団体等の公的機関を対象</a:t>
            </a:r>
            <a:endParaRPr lang="en-US" altLang="ja-JP" dirty="0" smtClean="0"/>
          </a:p>
          <a:p>
            <a:r>
              <a:rPr lang="ja-JP" altLang="en-US" dirty="0" smtClean="0"/>
              <a:t>特徴</a:t>
            </a:r>
            <a:endParaRPr lang="en-US" altLang="ja-JP" dirty="0" smtClean="0"/>
          </a:p>
          <a:p>
            <a:pPr lvl="1"/>
            <a:r>
              <a:rPr lang="ja-JP" altLang="en-US" dirty="0" smtClean="0"/>
              <a:t>必要性や取り組み内容等を簡潔にまとめた手引書を作成</a:t>
            </a:r>
            <a:endParaRPr lang="en-US" altLang="ja-JP" dirty="0" smtClean="0"/>
          </a:p>
          <a:p>
            <a:pPr lvl="1"/>
            <a:r>
              <a:rPr lang="ja-JP" altLang="en-US" dirty="0" smtClean="0"/>
              <a:t>手順書やワークシートを見直し</a:t>
            </a:r>
            <a:endParaRPr lang="en-US" altLang="ja-JP" dirty="0" smtClean="0"/>
          </a:p>
          <a:p>
            <a:pPr lvl="1"/>
            <a:r>
              <a:rPr lang="ja-JP" altLang="en-US" dirty="0" smtClean="0"/>
              <a:t>実施すべき取り組みを一覧で提示</a:t>
            </a:r>
            <a:endParaRPr lang="en-US" altLang="ja-JP" dirty="0" smtClean="0"/>
          </a:p>
          <a:p>
            <a:r>
              <a:rPr lang="ja-JP" altLang="en-US" dirty="0" smtClean="0"/>
              <a:t>資料の構成</a:t>
            </a:r>
            <a:endParaRPr lang="en-US" altLang="ja-JP" dirty="0" smtClean="0"/>
          </a:p>
          <a:p>
            <a:pPr lvl="1"/>
            <a:r>
              <a:rPr lang="ja-JP" altLang="en-US" dirty="0" smtClean="0"/>
              <a:t>ウェブアクセシビリティ対応の手引き</a:t>
            </a:r>
            <a:endParaRPr lang="en-US" altLang="ja-JP" dirty="0" smtClean="0"/>
          </a:p>
          <a:p>
            <a:pPr lvl="1"/>
            <a:r>
              <a:rPr lang="ja-JP" altLang="en-US" dirty="0" smtClean="0"/>
              <a:t>ウェブアクセシビリティ対応の手引き概要版</a:t>
            </a:r>
            <a:endParaRPr lang="en-US" altLang="ja-JP" dirty="0" smtClean="0"/>
          </a:p>
          <a:p>
            <a:pPr lvl="1"/>
            <a:r>
              <a:rPr lang="ja-JP" altLang="en-US" dirty="0" smtClean="0"/>
              <a:t>付属資料１：ウェブアクセシビリティ方針策定・公開の手順書</a:t>
            </a:r>
            <a:endParaRPr lang="en-US" altLang="ja-JP" dirty="0" smtClean="0"/>
          </a:p>
          <a:p>
            <a:pPr lvl="1"/>
            <a:r>
              <a:rPr lang="ja-JP" altLang="en-US" dirty="0" smtClean="0"/>
              <a:t>付属資料２：外部発注におけるアクセシビリティ確保手順書</a:t>
            </a:r>
            <a:endParaRPr lang="en-US" altLang="ja-JP" dirty="0" smtClean="0"/>
          </a:p>
          <a:p>
            <a:pPr lvl="1"/>
            <a:r>
              <a:rPr lang="ja-JP" altLang="en-US" dirty="0" smtClean="0"/>
              <a:t>付属資料３：高齢者・障害者のホームページ利用確認ガイド</a:t>
            </a:r>
            <a:endParaRPr lang="en-US" altLang="ja-JP" dirty="0" smtClean="0"/>
          </a:p>
        </p:txBody>
      </p:sp>
      <p:sp>
        <p:nvSpPr>
          <p:cNvPr id="4" name="スライド番号プレースホルダ 3"/>
          <p:cNvSpPr>
            <a:spLocks noGrp="1"/>
          </p:cNvSpPr>
          <p:nvPr>
            <p:ph type="sldNum" sz="quarter" idx="11"/>
          </p:nvPr>
        </p:nvSpPr>
        <p:spPr/>
        <p:txBody>
          <a:bodyPr/>
          <a:lstStyle/>
          <a:p>
            <a:pPr>
              <a:defRPr/>
            </a:pPr>
            <a:fld id="{23D6FD14-9438-4897-824D-7914E578BC21}" type="slidenum">
              <a:rPr lang="en-US" altLang="ja-JP" smtClean="0"/>
              <a:pPr>
                <a:defRPr/>
              </a:pPr>
              <a:t>6</a:t>
            </a:fld>
            <a:endParaRPr lang="en-US" altLang="ja-JP" dirty="0"/>
          </a:p>
        </p:txBody>
      </p:sp>
    </p:spTree>
    <p:extLst>
      <p:ext uri="{BB962C8B-B14F-4D97-AF65-F5344CB8AC3E}">
        <p14:creationId xmlns:p14="http://schemas.microsoft.com/office/powerpoint/2010/main" val="2985041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78753"/>
            <a:ext cx="8319052" cy="961811"/>
          </a:xfrm>
        </p:spPr>
        <p:txBody>
          <a:bodyPr/>
          <a:lstStyle/>
          <a:p>
            <a:r>
              <a:rPr lang="ja-JP" altLang="en-US" sz="3200" dirty="0" smtClean="0"/>
              <a:t>「みんなの公共サイト運用モデル（改定版）」</a:t>
            </a:r>
            <a:r>
              <a:rPr kumimoji="1" lang="ja-JP" altLang="en-US" sz="3200" dirty="0" smtClean="0"/>
              <a:t>に記載された</a:t>
            </a:r>
            <a:r>
              <a:rPr lang="ja-JP" altLang="en-US" sz="3200" dirty="0" smtClean="0"/>
              <a:t>期限と達成等級の目安</a:t>
            </a:r>
            <a:endParaRPr kumimoji="1" lang="ja-JP" altLang="en-US" sz="3200" dirty="0"/>
          </a:p>
        </p:txBody>
      </p:sp>
      <p:sp>
        <p:nvSpPr>
          <p:cNvPr id="3" name="コンテンツ プレースホルダ 2"/>
          <p:cNvSpPr>
            <a:spLocks noGrp="1"/>
          </p:cNvSpPr>
          <p:nvPr>
            <p:ph idx="1"/>
          </p:nvPr>
        </p:nvSpPr>
        <p:spPr>
          <a:xfrm>
            <a:off x="457200" y="1978245"/>
            <a:ext cx="8229600" cy="4712833"/>
          </a:xfrm>
        </p:spPr>
        <p:txBody>
          <a:bodyPr>
            <a:normAutofit fontScale="92500" lnSpcReduction="20000"/>
          </a:bodyPr>
          <a:lstStyle/>
          <a:p>
            <a:pPr>
              <a:lnSpc>
                <a:spcPct val="120000"/>
              </a:lnSpc>
            </a:pPr>
            <a:r>
              <a:rPr lang="ja-JP" altLang="en-US" b="1" dirty="0" smtClean="0"/>
              <a:t>既に提供しているホームページ等</a:t>
            </a:r>
          </a:p>
          <a:p>
            <a:pPr lvl="1">
              <a:lnSpc>
                <a:spcPct val="120000"/>
              </a:lnSpc>
            </a:pPr>
            <a:r>
              <a:rPr lang="en-US" altLang="ja-JP" dirty="0" smtClean="0"/>
              <a:t>2012 </a:t>
            </a:r>
            <a:r>
              <a:rPr lang="ja-JP" altLang="en-US" dirty="0" smtClean="0"/>
              <a:t>年度末まで 「ウェブアクセシビリティ方針」策定・公開</a:t>
            </a:r>
          </a:p>
          <a:p>
            <a:pPr lvl="1">
              <a:lnSpc>
                <a:spcPct val="120000"/>
              </a:lnSpc>
            </a:pPr>
            <a:r>
              <a:rPr lang="en-US" altLang="ja-JP" dirty="0" smtClean="0"/>
              <a:t>2013 </a:t>
            </a:r>
            <a:r>
              <a:rPr lang="ja-JP" altLang="en-US" dirty="0" smtClean="0"/>
              <a:t>年度末まで </a:t>
            </a:r>
            <a:r>
              <a:rPr lang="en-US" altLang="ja-JP" dirty="0" smtClean="0"/>
              <a:t>JIS X 8341-3:2010 </a:t>
            </a:r>
            <a:r>
              <a:rPr lang="ja-JP" altLang="en-US" dirty="0" smtClean="0"/>
              <a:t>の等級</a:t>
            </a:r>
            <a:r>
              <a:rPr lang="en-US" altLang="ja-JP" dirty="0" smtClean="0"/>
              <a:t>A </a:t>
            </a:r>
            <a:r>
              <a:rPr lang="ja-JP" altLang="en-US" dirty="0" smtClean="0"/>
              <a:t>に準拠（試験結果の公開）</a:t>
            </a:r>
          </a:p>
          <a:p>
            <a:pPr lvl="1">
              <a:lnSpc>
                <a:spcPct val="120000"/>
              </a:lnSpc>
            </a:pPr>
            <a:r>
              <a:rPr lang="en-US" altLang="ja-JP" dirty="0" smtClean="0"/>
              <a:t>2014 </a:t>
            </a:r>
            <a:r>
              <a:rPr lang="ja-JP" altLang="en-US" dirty="0" smtClean="0"/>
              <a:t>年度末まで </a:t>
            </a:r>
            <a:r>
              <a:rPr lang="en-US" altLang="ja-JP" dirty="0" smtClean="0"/>
              <a:t>JIS X 8341-3:2010 </a:t>
            </a:r>
            <a:r>
              <a:rPr lang="ja-JP" altLang="en-US" dirty="0" smtClean="0"/>
              <a:t>の等級</a:t>
            </a:r>
            <a:r>
              <a:rPr lang="en-US" altLang="ja-JP" dirty="0" smtClean="0"/>
              <a:t>AA </a:t>
            </a:r>
            <a:r>
              <a:rPr lang="ja-JP" altLang="en-US" dirty="0" smtClean="0"/>
              <a:t>に準拠（試験結果の公開）</a:t>
            </a:r>
          </a:p>
          <a:p>
            <a:pPr>
              <a:lnSpc>
                <a:spcPct val="120000"/>
              </a:lnSpc>
            </a:pPr>
            <a:r>
              <a:rPr lang="ja-JP" altLang="en-US" b="1" dirty="0" smtClean="0"/>
              <a:t>ホームページ等を新規構築する場合</a:t>
            </a:r>
          </a:p>
          <a:p>
            <a:pPr lvl="1">
              <a:lnSpc>
                <a:spcPct val="120000"/>
              </a:lnSpc>
            </a:pPr>
            <a:r>
              <a:rPr lang="ja-JP" altLang="en-US" dirty="0" smtClean="0"/>
              <a:t>構築前に 「ウェブアクセシビリティ方針」策定</a:t>
            </a:r>
          </a:p>
          <a:p>
            <a:pPr lvl="1">
              <a:lnSpc>
                <a:spcPct val="120000"/>
              </a:lnSpc>
            </a:pPr>
            <a:r>
              <a:rPr lang="ja-JP" altLang="en-US" dirty="0" smtClean="0"/>
              <a:t>構築時に </a:t>
            </a:r>
            <a:r>
              <a:rPr lang="en-US" altLang="ja-JP" dirty="0" smtClean="0"/>
              <a:t>JIS X 8341-3:2010 </a:t>
            </a:r>
            <a:r>
              <a:rPr lang="ja-JP" altLang="en-US" dirty="0" smtClean="0"/>
              <a:t>の等級</a:t>
            </a:r>
            <a:r>
              <a:rPr lang="en-US" altLang="ja-JP" dirty="0" smtClean="0"/>
              <a:t>AA </a:t>
            </a:r>
            <a:r>
              <a:rPr lang="ja-JP" altLang="en-US" dirty="0" smtClean="0"/>
              <a:t>に準拠（試験結果の公開）</a:t>
            </a:r>
          </a:p>
          <a:p>
            <a:pPr>
              <a:lnSpc>
                <a:spcPct val="120000"/>
              </a:lnSpc>
              <a:buNone/>
            </a:pPr>
            <a:r>
              <a:rPr lang="en-US" altLang="ja-JP" sz="2200" dirty="0" smtClean="0"/>
              <a:t>※</a:t>
            </a:r>
            <a:r>
              <a:rPr lang="ja-JP" altLang="en-US" sz="2200" dirty="0" smtClean="0"/>
              <a:t>（引用元）「ウェブアクセシビリティ対応の手引き」</a:t>
            </a:r>
            <a:endParaRPr kumimoji="1" lang="ja-JP" altLang="en-US" sz="2200" dirty="0"/>
          </a:p>
        </p:txBody>
      </p:sp>
      <p:sp>
        <p:nvSpPr>
          <p:cNvPr id="4" name="スライド番号プレースホルダ 3"/>
          <p:cNvSpPr>
            <a:spLocks noGrp="1"/>
          </p:cNvSpPr>
          <p:nvPr>
            <p:ph type="sldNum" sz="quarter" idx="11"/>
          </p:nvPr>
        </p:nvSpPr>
        <p:spPr/>
        <p:txBody>
          <a:bodyPr/>
          <a:lstStyle/>
          <a:p>
            <a:pPr>
              <a:defRPr/>
            </a:pPr>
            <a:fld id="{23D6FD14-9438-4897-824D-7914E578BC21}" type="slidenum">
              <a:rPr lang="en-US" altLang="ja-JP" smtClean="0"/>
              <a:pPr>
                <a:defRPr/>
              </a:pPr>
              <a:t>7</a:t>
            </a:fld>
            <a:endParaRPr lang="en-US" altLang="ja-JP"/>
          </a:p>
        </p:txBody>
      </p:sp>
    </p:spTree>
    <p:extLst>
      <p:ext uri="{BB962C8B-B14F-4D97-AF65-F5344CB8AC3E}">
        <p14:creationId xmlns:p14="http://schemas.microsoft.com/office/powerpoint/2010/main" val="448794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36600" y="2938463"/>
            <a:ext cx="7772400" cy="1362075"/>
          </a:xfrm>
        </p:spPr>
        <p:txBody>
          <a:bodyPr/>
          <a:lstStyle/>
          <a:p>
            <a:pPr>
              <a:defRPr/>
            </a:pPr>
            <a:r>
              <a:rPr lang="en-US" altLang="ja-JP" sz="3600" dirty="0" smtClean="0"/>
              <a:t>2.</a:t>
            </a:r>
            <a:r>
              <a:rPr lang="ja-JP" altLang="en-US" sz="3600" dirty="0" smtClean="0"/>
              <a:t>アクセシビリティ調査方法</a:t>
            </a:r>
            <a:endParaRPr lang="ja-JP" altLang="en-US" sz="3600" dirty="0"/>
          </a:p>
        </p:txBody>
      </p:sp>
      <p:sp>
        <p:nvSpPr>
          <p:cNvPr id="6147" name="テキスト プレースホルダ 7"/>
          <p:cNvSpPr>
            <a:spLocks noGrp="1"/>
          </p:cNvSpPr>
          <p:nvPr>
            <p:ph type="body" idx="1"/>
          </p:nvPr>
        </p:nvSpPr>
        <p:spPr>
          <a:xfrm>
            <a:off x="722313" y="4125913"/>
            <a:ext cx="7772400" cy="1500187"/>
          </a:xfrm>
        </p:spPr>
        <p:txBody>
          <a:bodyPr/>
          <a:lstStyle/>
          <a:p>
            <a:endParaRPr lang="ja-JP" altLang="en-US" smtClean="0"/>
          </a:p>
        </p:txBody>
      </p:sp>
      <p:sp>
        <p:nvSpPr>
          <p:cNvPr id="6148" name="スライド番号プレースホルダ 3"/>
          <p:cNvSpPr>
            <a:spLocks noGrp="1"/>
          </p:cNvSpPr>
          <p:nvPr>
            <p:ph type="sldNum" sz="quarter" idx="11"/>
          </p:nvPr>
        </p:nvSpPr>
        <p:spPr>
          <a:noFill/>
        </p:spPr>
        <p:txBody>
          <a:bodyPr/>
          <a:lstStyle/>
          <a:p>
            <a:fld id="{4B2F2663-4653-4CE3-B24F-FFC3F2250D38}" type="slidenum">
              <a:rPr lang="en-US" altLang="ja-JP" smtClean="0"/>
              <a:pPr/>
              <a:t>8</a:t>
            </a:fld>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ウェブアクセシビリティ方針調査概要</a:t>
            </a:r>
            <a:endParaRPr kumimoji="1" lang="ja-JP" altLang="en-US" dirty="0"/>
          </a:p>
        </p:txBody>
      </p:sp>
      <p:sp>
        <p:nvSpPr>
          <p:cNvPr id="6" name="コンテンツ プレースホルダ 5"/>
          <p:cNvSpPr>
            <a:spLocks noGrp="1"/>
          </p:cNvSpPr>
          <p:nvPr>
            <p:ph idx="1"/>
          </p:nvPr>
        </p:nvSpPr>
        <p:spPr>
          <a:xfrm>
            <a:off x="421267" y="1173345"/>
            <a:ext cx="8342408" cy="5684655"/>
          </a:xfrm>
        </p:spPr>
        <p:txBody>
          <a:bodyPr/>
          <a:lstStyle/>
          <a:p>
            <a:r>
              <a:rPr lang="ja-JP" altLang="en-US" b="1" dirty="0" smtClean="0"/>
              <a:t>調査目的： </a:t>
            </a:r>
            <a:r>
              <a:rPr lang="ja-JP" altLang="en-US" dirty="0" smtClean="0"/>
              <a:t>「みんなの公共サイト運用モデル（改定版）」に基づき、地方公共団体のウェブアクセシビリティ対応の現状を調査し、今後の取り組みに向け意識啓発を図る</a:t>
            </a:r>
            <a:endParaRPr lang="en-US" altLang="ja-JP" dirty="0" smtClean="0"/>
          </a:p>
          <a:p>
            <a:r>
              <a:rPr lang="ja-JP" altLang="en-US" b="1" dirty="0" smtClean="0"/>
              <a:t>調査対象：</a:t>
            </a:r>
            <a:r>
              <a:rPr lang="ja-JP" altLang="ja-JP" dirty="0" smtClean="0"/>
              <a:t>東京都</a:t>
            </a:r>
            <a:r>
              <a:rPr lang="ja-JP" altLang="en-US" dirty="0" smtClean="0"/>
              <a:t>　</a:t>
            </a:r>
            <a:r>
              <a:rPr lang="en-US" altLang="ja-JP" dirty="0" smtClean="0"/>
              <a:t>23</a:t>
            </a:r>
            <a:r>
              <a:rPr lang="ja-JP" altLang="ja-JP" dirty="0"/>
              <a:t>区および人口上位</a:t>
            </a:r>
            <a:r>
              <a:rPr lang="en-US" altLang="ja-JP" dirty="0"/>
              <a:t>7</a:t>
            </a:r>
            <a:r>
              <a:rPr lang="ja-JP" altLang="ja-JP" dirty="0" smtClean="0"/>
              <a:t>市</a:t>
            </a:r>
            <a:r>
              <a:rPr lang="en-US" altLang="ja-JP" baseline="30000" dirty="0" smtClean="0"/>
              <a:t>※</a:t>
            </a:r>
          </a:p>
          <a:p>
            <a:r>
              <a:rPr lang="ja-JP" altLang="en-US" b="1" dirty="0" smtClean="0"/>
              <a:t>調査時期：</a:t>
            </a:r>
            <a:r>
              <a:rPr lang="en-US" altLang="ja-JP" dirty="0"/>
              <a:t> 2013</a:t>
            </a:r>
            <a:r>
              <a:rPr lang="ja-JP" altLang="ja-JP" dirty="0"/>
              <a:t>年</a:t>
            </a:r>
            <a:r>
              <a:rPr lang="en-US" altLang="ja-JP" dirty="0"/>
              <a:t>9</a:t>
            </a:r>
            <a:r>
              <a:rPr lang="ja-JP" altLang="ja-JP" dirty="0"/>
              <a:t>月中旬から</a:t>
            </a:r>
            <a:r>
              <a:rPr lang="en-US" altLang="ja-JP" dirty="0"/>
              <a:t>10</a:t>
            </a:r>
            <a:r>
              <a:rPr lang="ja-JP" altLang="ja-JP" dirty="0"/>
              <a:t>月上旬</a:t>
            </a:r>
            <a:endParaRPr lang="ja-JP" altLang="en-US" dirty="0" smtClean="0"/>
          </a:p>
          <a:p>
            <a:r>
              <a:rPr lang="ja-JP" altLang="en-US" b="1" dirty="0" smtClean="0"/>
              <a:t>調査手順：</a:t>
            </a:r>
            <a:r>
              <a:rPr lang="en-US" altLang="ja-JP" dirty="0" smtClean="0"/>
              <a:t>JWAC</a:t>
            </a:r>
            <a:r>
              <a:rPr lang="ja-JP" altLang="en-US" dirty="0" smtClean="0"/>
              <a:t>品質維持向上部会メンバ</a:t>
            </a:r>
            <a:r>
              <a:rPr lang="en-US" altLang="ja-JP" dirty="0"/>
              <a:t>8</a:t>
            </a:r>
            <a:r>
              <a:rPr lang="ja-JP" altLang="en-US" dirty="0" smtClean="0"/>
              <a:t>名で、同一サイトを</a:t>
            </a:r>
            <a:r>
              <a:rPr lang="en-US" altLang="ja-JP" dirty="0" smtClean="0"/>
              <a:t>2</a:t>
            </a:r>
            <a:r>
              <a:rPr lang="ja-JP" altLang="en-US" dirty="0" smtClean="0"/>
              <a:t>名ずつで分担し、</a:t>
            </a:r>
            <a:r>
              <a:rPr lang="en-US" altLang="ja-JP" dirty="0" smtClean="0"/>
              <a:t> </a:t>
            </a:r>
            <a:r>
              <a:rPr lang="ja-JP" altLang="en-US" dirty="0" smtClean="0"/>
              <a:t>アクセシビリティ対応についてダブルチェックして、結果を照合</a:t>
            </a:r>
            <a:endParaRPr lang="en-US" altLang="ja-JP" dirty="0" smtClean="0"/>
          </a:p>
          <a:p>
            <a:r>
              <a:rPr lang="ja-JP" altLang="en-US" b="1" dirty="0"/>
              <a:t>調査</a:t>
            </a:r>
            <a:r>
              <a:rPr lang="ja-JP" altLang="en-US" b="1" dirty="0" smtClean="0"/>
              <a:t>内容：</a:t>
            </a:r>
            <a:r>
              <a:rPr lang="ja-JP" altLang="en-US" dirty="0" smtClean="0"/>
              <a:t>サイトのアクセシビリティ方針公開の有無およびサイトのアクセシビリティ対応度</a:t>
            </a:r>
            <a:endParaRPr lang="en-US" altLang="ja-JP" dirty="0"/>
          </a:p>
          <a:p>
            <a:pPr marL="0" indent="0">
              <a:buNone/>
            </a:pPr>
            <a:r>
              <a:rPr lang="en-US" altLang="ja-JP" sz="2000" dirty="0" smtClean="0"/>
              <a:t>※</a:t>
            </a:r>
            <a:r>
              <a:rPr lang="ja-JP" altLang="ja-JP" sz="2000" dirty="0"/>
              <a:t>八王子市、町田市、府中市、調布市、西東京市、小平市、三鷹市</a:t>
            </a:r>
          </a:p>
          <a:p>
            <a:pPr marL="0" indent="0">
              <a:buNone/>
            </a:pPr>
            <a:endParaRPr lang="ja-JP" altLang="en-US" dirty="0" smtClean="0"/>
          </a:p>
          <a:p>
            <a:endParaRPr kumimoji="1" lang="ja-JP" altLang="en-US" dirty="0"/>
          </a:p>
        </p:txBody>
      </p:sp>
      <p:sp>
        <p:nvSpPr>
          <p:cNvPr id="4" name="スライド番号プレースホルダ 3"/>
          <p:cNvSpPr>
            <a:spLocks noGrp="1"/>
          </p:cNvSpPr>
          <p:nvPr>
            <p:ph type="sldNum" sz="quarter" idx="11"/>
          </p:nvPr>
        </p:nvSpPr>
        <p:spPr/>
        <p:txBody>
          <a:bodyPr/>
          <a:lstStyle/>
          <a:p>
            <a:pPr>
              <a:defRPr/>
            </a:pPr>
            <a:fld id="{DC4A43FC-CE0C-431E-8088-9945F5CD67D5}" type="slidenum">
              <a:rPr lang="en-US" altLang="ja-JP" smtClean="0"/>
              <a:pPr>
                <a:defRPr/>
              </a:pPr>
              <a:t>9</a:t>
            </a:fld>
            <a:endParaRPr lang="en-US" altLang="ja-JP"/>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10000"/>
          </a:lnSpc>
          <a:spcBef>
            <a:spcPct val="20000"/>
          </a:spcBef>
          <a:spcAft>
            <a:spcPct val="0"/>
          </a:spcAft>
          <a:buClr>
            <a:schemeClr val="bg2"/>
          </a:buClr>
          <a:buSzPct val="75000"/>
          <a:buFont typeface="Wingdings" pitchFamily="2" charset="2"/>
          <a:buChar char="n"/>
          <a:tabLst/>
          <a:defRPr kumimoji="1" lang="ja-JP" altLang="en-US" sz="32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10000"/>
          </a:lnSpc>
          <a:spcBef>
            <a:spcPct val="20000"/>
          </a:spcBef>
          <a:spcAft>
            <a:spcPct val="0"/>
          </a:spcAft>
          <a:buClr>
            <a:schemeClr val="bg2"/>
          </a:buClr>
          <a:buSzPct val="75000"/>
          <a:buFont typeface="Wingdings" pitchFamily="2" charset="2"/>
          <a:buChar char="n"/>
          <a:tabLst/>
          <a:defRPr kumimoji="1" lang="ja-JP" altLang="en-US" sz="32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26700</TotalTime>
  <Words>1959</Words>
  <Application>Microsoft Office PowerPoint</Application>
  <PresentationFormat>画面に合わせる (4:3)</PresentationFormat>
  <Paragraphs>293</Paragraphs>
  <Slides>27</Slides>
  <Notes>7</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Pixel</vt:lpstr>
      <vt:lpstr>東京都３０自治体サイトに おけるアクセシビリティ調査結果</vt:lpstr>
      <vt:lpstr>1.ウェブアクセシビリティ対応の動向</vt:lpstr>
      <vt:lpstr>ウェブアクセシビリティに関する国内動向</vt:lpstr>
      <vt:lpstr>JIS X 8341-3:2010の基準</vt:lpstr>
      <vt:lpstr>達成等級対応度の表記</vt:lpstr>
      <vt:lpstr>「みんなの公共サイト運用モデル（改定版）」の概要と特徴</vt:lpstr>
      <vt:lpstr>「みんなの公共サイト運用モデル（改定版）」に記載された期限と達成等級の目安</vt:lpstr>
      <vt:lpstr>2.アクセシビリティ調査方法</vt:lpstr>
      <vt:lpstr>ウェブアクセシビリティ方針調査概要</vt:lpstr>
      <vt:lpstr>詳細調査項目1/2</vt:lpstr>
      <vt:lpstr>詳細調査項目2/2</vt:lpstr>
      <vt:lpstr>3. 調査結果</vt:lpstr>
      <vt:lpstr>1-1 サイトに対するアクセシビリティ配慮</vt:lpstr>
      <vt:lpstr>1-2 アクセシビリティ方針の掲載</vt:lpstr>
      <vt:lpstr>1-3 JIS X 8341-3に関する意識</vt:lpstr>
      <vt:lpstr>1-4 運用モデルに則ったアクセシビリティ方針</vt:lpstr>
      <vt:lpstr>ウェブアクセシビリティ方針に含める事柄</vt:lpstr>
      <vt:lpstr>1-5 目標達成設定内容</vt:lpstr>
      <vt:lpstr>2. アクセシビリティ対応度</vt:lpstr>
      <vt:lpstr>4. まとめと提言</vt:lpstr>
      <vt:lpstr>東京都30自治体のアクセシビリティ対応状況について</vt:lpstr>
      <vt:lpstr>今後への提言と取り組み</vt:lpstr>
      <vt:lpstr>（参考） 「みんなのウェブサイト運用モデル」</vt:lpstr>
      <vt:lpstr>参考資料</vt:lpstr>
      <vt:lpstr>（ﾍﾞｽﾄﾌﾟﾗｸﾃｨｽ）方針に必ず含める事柄</vt:lpstr>
      <vt:lpstr>（ﾍﾞｽﾄﾌﾟﾗｸﾃｨｽ）方針に必ず含める事柄</vt:lpstr>
      <vt:lpstr>（ﾍﾞｽﾄﾌﾟﾗｸﾃｨｽ）方針に含めることが望ましい事柄</vt:lpstr>
    </vt:vector>
  </TitlesOfParts>
  <Company>NTT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Masahiro Watanabe</dc:creator>
  <cp:lastModifiedBy>asano</cp:lastModifiedBy>
  <cp:revision>417</cp:revision>
  <cp:lastPrinted>2012-11-08T01:26:58Z</cp:lastPrinted>
  <dcterms:created xsi:type="dcterms:W3CDTF">2004-10-12T05:49:18Z</dcterms:created>
  <dcterms:modified xsi:type="dcterms:W3CDTF">2013-11-20T14:20:01Z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TC011182381041</vt:lpwstr>
  </property>
</Properties>
</file>