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notesSlides/notesSlide3.xml" ContentType="application/vnd.openxmlformats-officedocument.presentationml.notesSl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notesSlides/notesSlide4.xml" ContentType="application/vnd.openxmlformats-officedocument.presentationml.notesSlide+xml"/>
  <Override PartName="/ppt/charts/chart5.xml" ContentType="application/vnd.openxmlformats-officedocument.drawingml.chart+xml"/>
  <Override PartName="/ppt/theme/themeOverride5.xml" ContentType="application/vnd.openxmlformats-officedocument.themeOverride+xml"/>
  <Override PartName="/ppt/charts/chart6.xml" ContentType="application/vnd.openxmlformats-officedocument.drawingml.chart+xml"/>
  <Override PartName="/ppt/theme/themeOverride6.xml" ContentType="application/vnd.openxmlformats-officedocument.themeOverride+xml"/>
  <Override PartName="/ppt/notesSlides/notesSlide5.xml" ContentType="application/vnd.openxmlformats-officedocument.presentationml.notesSlide+xml"/>
  <Override PartName="/ppt/charts/chart7.xml" ContentType="application/vnd.openxmlformats-officedocument.drawingml.chart+xml"/>
  <Override PartName="/ppt/theme/themeOverride7.xml" ContentType="application/vnd.openxmlformats-officedocument.themeOverride+xml"/>
  <Override PartName="/ppt/charts/chart8.xml" ContentType="application/vnd.openxmlformats-officedocument.drawingml.chart+xml"/>
  <Override PartName="/ppt/theme/themeOverride8.xml" ContentType="application/vnd.openxmlformats-officedocument.themeOverride+xml"/>
  <Override PartName="/ppt/charts/chart9.xml" ContentType="application/vnd.openxmlformats-officedocument.drawingml.chart+xml"/>
  <Override PartName="/ppt/theme/themeOverride9.xml" ContentType="application/vnd.openxmlformats-officedocument.themeOverride+xml"/>
  <Override PartName="/ppt/charts/chart10.xml" ContentType="application/vnd.openxmlformats-officedocument.drawingml.chart+xml"/>
  <Override PartName="/ppt/theme/themeOverride10.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29"/>
  </p:notesMasterIdLst>
  <p:handoutMasterIdLst>
    <p:handoutMasterId r:id="rId30"/>
  </p:handoutMasterIdLst>
  <p:sldIdLst>
    <p:sldId id="256" r:id="rId2"/>
    <p:sldId id="1145" r:id="rId3"/>
    <p:sldId id="1146" r:id="rId4"/>
    <p:sldId id="1148" r:id="rId5"/>
    <p:sldId id="1149" r:id="rId6"/>
    <p:sldId id="1151" r:id="rId7"/>
    <p:sldId id="1152" r:id="rId8"/>
    <p:sldId id="1093" r:id="rId9"/>
    <p:sldId id="1094" r:id="rId10"/>
    <p:sldId id="1095" r:id="rId11"/>
    <p:sldId id="1154" r:id="rId12"/>
    <p:sldId id="1098" r:id="rId13"/>
    <p:sldId id="1106" r:id="rId14"/>
    <p:sldId id="1107" r:id="rId15"/>
    <p:sldId id="1105" r:id="rId16"/>
    <p:sldId id="1108" r:id="rId17"/>
    <p:sldId id="1165" r:id="rId18"/>
    <p:sldId id="1142" r:id="rId19"/>
    <p:sldId id="1156" r:id="rId20"/>
    <p:sldId id="1103" r:id="rId21"/>
    <p:sldId id="1118" r:id="rId22"/>
    <p:sldId id="1119" r:id="rId23"/>
    <p:sldId id="1135" r:id="rId24"/>
    <p:sldId id="1120" r:id="rId25"/>
    <p:sldId id="1157" r:id="rId26"/>
    <p:sldId id="1158" r:id="rId27"/>
    <p:sldId id="1159" r:id="rId28"/>
  </p:sldIdLst>
  <p:sldSz cx="9144000" cy="6858000" type="screen4x3"/>
  <p:notesSz cx="10234613" cy="7099300"/>
  <p:defaultTextStyle>
    <a:defPPr>
      <a:defRPr lang="ja-JP"/>
    </a:defPPr>
    <a:lvl1pPr algn="l" rtl="0" eaLnBrk="0" fontAlgn="base" hangingPunct="0">
      <a:lnSpc>
        <a:spcPct val="80000"/>
      </a:lnSpc>
      <a:spcBef>
        <a:spcPct val="20000"/>
      </a:spcBef>
      <a:spcAft>
        <a:spcPct val="0"/>
      </a:spcAft>
      <a:buClr>
        <a:schemeClr val="bg2"/>
      </a:buClr>
      <a:buSzPct val="75000"/>
      <a:buFont typeface="Wingdings" pitchFamily="2" charset="2"/>
      <a:buChar char="n"/>
      <a:defRPr kumimoji="1" sz="2800" kern="1200">
        <a:solidFill>
          <a:schemeClr val="tx1"/>
        </a:solidFill>
        <a:latin typeface="Arial" charset="0"/>
        <a:ea typeface="ＭＳ Ｐゴシック" charset="-128"/>
        <a:cs typeface="+mn-cs"/>
      </a:defRPr>
    </a:lvl1pPr>
    <a:lvl2pPr marL="457200" algn="l" rtl="0" eaLnBrk="0" fontAlgn="base" hangingPunct="0">
      <a:lnSpc>
        <a:spcPct val="80000"/>
      </a:lnSpc>
      <a:spcBef>
        <a:spcPct val="20000"/>
      </a:spcBef>
      <a:spcAft>
        <a:spcPct val="0"/>
      </a:spcAft>
      <a:buClr>
        <a:schemeClr val="bg2"/>
      </a:buClr>
      <a:buSzPct val="75000"/>
      <a:buFont typeface="Wingdings" pitchFamily="2" charset="2"/>
      <a:buChar char="n"/>
      <a:defRPr kumimoji="1" sz="2800" kern="1200">
        <a:solidFill>
          <a:schemeClr val="tx1"/>
        </a:solidFill>
        <a:latin typeface="Arial" charset="0"/>
        <a:ea typeface="ＭＳ Ｐゴシック" charset="-128"/>
        <a:cs typeface="+mn-cs"/>
      </a:defRPr>
    </a:lvl2pPr>
    <a:lvl3pPr marL="914400" algn="l" rtl="0" eaLnBrk="0" fontAlgn="base" hangingPunct="0">
      <a:lnSpc>
        <a:spcPct val="80000"/>
      </a:lnSpc>
      <a:spcBef>
        <a:spcPct val="20000"/>
      </a:spcBef>
      <a:spcAft>
        <a:spcPct val="0"/>
      </a:spcAft>
      <a:buClr>
        <a:schemeClr val="bg2"/>
      </a:buClr>
      <a:buSzPct val="75000"/>
      <a:buFont typeface="Wingdings" pitchFamily="2" charset="2"/>
      <a:buChar char="n"/>
      <a:defRPr kumimoji="1" sz="2800" kern="1200">
        <a:solidFill>
          <a:schemeClr val="tx1"/>
        </a:solidFill>
        <a:latin typeface="Arial" charset="0"/>
        <a:ea typeface="ＭＳ Ｐゴシック" charset="-128"/>
        <a:cs typeface="+mn-cs"/>
      </a:defRPr>
    </a:lvl3pPr>
    <a:lvl4pPr marL="1371600" algn="l" rtl="0" eaLnBrk="0" fontAlgn="base" hangingPunct="0">
      <a:lnSpc>
        <a:spcPct val="80000"/>
      </a:lnSpc>
      <a:spcBef>
        <a:spcPct val="20000"/>
      </a:spcBef>
      <a:spcAft>
        <a:spcPct val="0"/>
      </a:spcAft>
      <a:buClr>
        <a:schemeClr val="bg2"/>
      </a:buClr>
      <a:buSzPct val="75000"/>
      <a:buFont typeface="Wingdings" pitchFamily="2" charset="2"/>
      <a:buChar char="n"/>
      <a:defRPr kumimoji="1" sz="2800" kern="1200">
        <a:solidFill>
          <a:schemeClr val="tx1"/>
        </a:solidFill>
        <a:latin typeface="Arial" charset="0"/>
        <a:ea typeface="ＭＳ Ｐゴシック" charset="-128"/>
        <a:cs typeface="+mn-cs"/>
      </a:defRPr>
    </a:lvl4pPr>
    <a:lvl5pPr marL="1828800" algn="l" rtl="0" eaLnBrk="0" fontAlgn="base" hangingPunct="0">
      <a:lnSpc>
        <a:spcPct val="80000"/>
      </a:lnSpc>
      <a:spcBef>
        <a:spcPct val="20000"/>
      </a:spcBef>
      <a:spcAft>
        <a:spcPct val="0"/>
      </a:spcAft>
      <a:buClr>
        <a:schemeClr val="bg2"/>
      </a:buClr>
      <a:buSzPct val="75000"/>
      <a:buFont typeface="Wingdings" pitchFamily="2" charset="2"/>
      <a:buChar char="n"/>
      <a:defRPr kumimoji="1" sz="2800" kern="1200">
        <a:solidFill>
          <a:schemeClr val="tx1"/>
        </a:solidFill>
        <a:latin typeface="Arial" charset="0"/>
        <a:ea typeface="ＭＳ Ｐゴシック" charset="-128"/>
        <a:cs typeface="+mn-cs"/>
      </a:defRPr>
    </a:lvl5pPr>
    <a:lvl6pPr marL="2286000" algn="l" defTabSz="914400" rtl="0" eaLnBrk="1" latinLnBrk="0" hangingPunct="1">
      <a:defRPr kumimoji="1" sz="2800" kern="1200">
        <a:solidFill>
          <a:schemeClr val="tx1"/>
        </a:solidFill>
        <a:latin typeface="Arial" charset="0"/>
        <a:ea typeface="ＭＳ Ｐゴシック" charset="-128"/>
        <a:cs typeface="+mn-cs"/>
      </a:defRPr>
    </a:lvl6pPr>
    <a:lvl7pPr marL="2743200" algn="l" defTabSz="914400" rtl="0" eaLnBrk="1" latinLnBrk="0" hangingPunct="1">
      <a:defRPr kumimoji="1" sz="2800" kern="1200">
        <a:solidFill>
          <a:schemeClr val="tx1"/>
        </a:solidFill>
        <a:latin typeface="Arial" charset="0"/>
        <a:ea typeface="ＭＳ Ｐゴシック" charset="-128"/>
        <a:cs typeface="+mn-cs"/>
      </a:defRPr>
    </a:lvl7pPr>
    <a:lvl8pPr marL="3200400" algn="l" defTabSz="914400" rtl="0" eaLnBrk="1" latinLnBrk="0" hangingPunct="1">
      <a:defRPr kumimoji="1" sz="2800" kern="1200">
        <a:solidFill>
          <a:schemeClr val="tx1"/>
        </a:solidFill>
        <a:latin typeface="Arial" charset="0"/>
        <a:ea typeface="ＭＳ Ｐゴシック" charset="-128"/>
        <a:cs typeface="+mn-cs"/>
      </a:defRPr>
    </a:lvl8pPr>
    <a:lvl9pPr marL="3657600" algn="l" defTabSz="914400" rtl="0" eaLnBrk="1" latinLnBrk="0" hangingPunct="1">
      <a:defRPr kumimoji="1" sz="2800"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FFCCFF"/>
    <a:srgbClr val="FFFFCC"/>
    <a:srgbClr val="99CCFF"/>
    <a:srgbClr val="CCFFCC"/>
    <a:srgbClr val="000099"/>
    <a:srgbClr val="800000"/>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0890" autoAdjust="0"/>
    <p:restoredTop sz="93991" autoAdjust="0"/>
  </p:normalViewPr>
  <p:slideViewPr>
    <p:cSldViewPr snapToGrid="0">
      <p:cViewPr varScale="1">
        <p:scale>
          <a:sx n="105" d="100"/>
          <a:sy n="105" d="100"/>
        </p:scale>
        <p:origin x="-1698" y="-90"/>
      </p:cViewPr>
      <p:guideLst>
        <p:guide orient="horz" pos="914"/>
        <p:guide pos="288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48" d="100"/>
          <a:sy n="48" d="100"/>
        </p:scale>
        <p:origin x="-1908" y="-96"/>
      </p:cViewPr>
      <p:guideLst>
        <p:guide orient="horz" pos="2234"/>
        <p:guide pos="322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oleObject" Target="file:///\\som-fileserver.hil.ntt.co.jp\group\mdg\&#23550;&#22806;&#26696;&#20214;&#65288;&#27161;&#28310;&#21270;&#31561;&#65289;\JWAC\&#37096;&#20250;&#27963;&#21205;\&#21697;&#36074;&#32173;&#25345;&#21521;&#19978;&#37096;&#20250;\2013\201301&#33258;&#27835;&#20307;\&#12450;&#12463;&#12475;&#12471;&#12499;&#12522;&#12486;&#12451;&#26041;&#37341;&#38598;&#35336;&#32080;&#26524;&#12510;&#12540;&#12472;final.xlsx"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oleObject" Target="file:///\\som-fileserver.hil.ntt.co.jp\group\mdg\&#23550;&#22806;&#26696;&#20214;&#65288;&#27161;&#28310;&#21270;&#31561;&#65289;\JWAC\&#37096;&#20250;&#27963;&#21205;\&#21697;&#36074;&#32173;&#25345;&#21521;&#19978;&#37096;&#20250;\2013\2013&#26481;&#20140;&#37117;\&#12450;&#12463;&#12475;&#12471;&#12499;&#12522;&#12486;&#12451;&#26041;&#37341;&#12481;&#12455;&#12483;&#12463;&#12471;&#12540;&#12488;&#38598;&#35336;20131119.xls" TargetMode="External"/><Relationship Id="rId1" Type="http://schemas.openxmlformats.org/officeDocument/2006/relationships/themeOverride" Target="../theme/themeOverride10.xml"/></Relationships>
</file>

<file path=ppt/charts/_rels/chart2.xml.rels><?xml version="1.0" encoding="UTF-8" standalone="yes"?>
<Relationships xmlns="http://schemas.openxmlformats.org/package/2006/relationships"><Relationship Id="rId2" Type="http://schemas.openxmlformats.org/officeDocument/2006/relationships/oleObject" Target="file:///\\som-fileserver.hil.ntt.co.jp\group\mdg\&#23550;&#22806;&#26696;&#20214;&#65288;&#27161;&#28310;&#21270;&#31561;&#65289;\JWAC\&#37096;&#20250;&#27963;&#21205;\&#21697;&#36074;&#32173;&#25345;&#21521;&#19978;&#37096;&#20250;\2013\2013&#26481;&#20140;&#37117;\&#12450;&#12463;&#12475;&#12471;&#12499;&#12522;&#12486;&#12451;&#26041;&#37341;&#12481;&#12455;&#12483;&#12463;&#12471;&#12540;&#12488;&#38598;&#35336;20131119.xls"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C:\Users\yoko\Desktop\20130527\&#12450;&#12463;&#12475;&#12471;&#12499;&#12522;&#12486;&#12451;&#26041;&#37341;&#12481;&#12455;&#12483;&#12463;&#12471;&#12540;&#12488;&#38598;&#35336;&#32080;&#26524;&#65288;&#12464;&#12521;&#12501;&#65289;20130524.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file:///\\som-fileserver.hil.ntt.co.jp\group\mdg\&#23550;&#22806;&#26696;&#20214;&#65288;&#27161;&#28310;&#21270;&#31561;&#65289;\JWAC\&#37096;&#20250;&#27963;&#21205;\&#21697;&#36074;&#32173;&#25345;&#21521;&#19978;&#37096;&#20250;\2013\2013&#26481;&#20140;&#37117;\&#12450;&#12463;&#12475;&#12471;&#12499;&#12522;&#12486;&#12451;&#26041;&#37341;&#12481;&#12455;&#12483;&#12463;&#12471;&#12540;&#12488;&#38598;&#35336;20131119.xls"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oleObject" Target="file:///\\som-fileserver.hil.ntt.co.jp\group\mdg\&#23550;&#22806;&#26696;&#20214;&#65288;&#27161;&#28310;&#21270;&#31561;&#65289;\JWAC\&#37096;&#20250;&#27963;&#21205;\&#21697;&#36074;&#32173;&#25345;&#21521;&#19978;&#37096;&#20250;\2013\201301&#33258;&#27835;&#20307;\&#12450;&#12463;&#12475;&#12471;&#12499;&#12522;&#12486;&#12451;&#26041;&#37341;&#38598;&#35336;&#32080;&#26524;&#12510;&#12540;&#12472;final.xlsx" TargetMode="External"/><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oleObject" Target="file:///\\som-fileserver.hil.ntt.co.jp\group\mdg\&#23550;&#22806;&#26696;&#20214;&#65288;&#27161;&#28310;&#21270;&#31561;&#65289;\JWAC\&#37096;&#20250;&#27963;&#21205;\&#21697;&#36074;&#32173;&#25345;&#21521;&#19978;&#37096;&#20250;\2013\2013&#26481;&#20140;&#37117;\&#12450;&#12463;&#12475;&#12471;&#12499;&#12522;&#12486;&#12451;&#26041;&#37341;&#12481;&#12455;&#12483;&#12463;&#12471;&#12540;&#12488;&#38598;&#35336;20131119.xls" TargetMode="External"/><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oleObject" Target="file:///\\som-fileserver.hil.ntt.co.jp\group\mdg\&#23550;&#22806;&#26696;&#20214;&#65288;&#27161;&#28310;&#21270;&#31561;&#65289;\JWAC\&#37096;&#20250;&#27963;&#21205;\&#21697;&#36074;&#32173;&#25345;&#21521;&#19978;&#37096;&#20250;\2013\201301&#33258;&#27835;&#20307;\&#12450;&#12463;&#12475;&#12471;&#12499;&#12522;&#12486;&#12451;&#26041;&#37341;&#38598;&#35336;&#32080;&#26524;&#12510;&#12540;&#12472;final.xlsx" TargetMode="External"/><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oleObject" Target="file:///C:\Users\yoko\Desktop\20130527\&#12450;&#12463;&#12475;&#12471;&#12499;&#12522;&#12486;&#12451;&#26041;&#37341;&#12481;&#12455;&#12483;&#12463;&#12471;&#12540;&#12488;&#38598;&#35336;&#32080;&#26524;&#65288;&#12464;&#12521;&#12501;&#65289;20130524.xlsx" TargetMode="External"/><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2" Type="http://schemas.openxmlformats.org/officeDocument/2006/relationships/oleObject" Target="file:///\\som-fileserver.hil.ntt.co.jp\group\mdg\&#23550;&#22806;&#26696;&#20214;&#65288;&#27161;&#28310;&#21270;&#31561;&#65289;\JWAC\&#37096;&#20250;&#27963;&#21205;\&#21697;&#36074;&#32173;&#25345;&#21521;&#19978;&#37096;&#20250;\2013\2013&#26481;&#20140;&#37117;\&#12450;&#12463;&#12475;&#12471;&#12499;&#12522;&#12486;&#12451;&#26041;&#37341;&#12481;&#12455;&#12483;&#12463;&#12471;&#12540;&#12488;&#38598;&#35336;20131119.xls" TargetMode="External"/><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9"/>
    </mc:Choice>
    <mc:Fallback>
      <c:style val="9"/>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solidFill>
              <a:schemeClr val="bg1">
                <a:lumMod val="85000"/>
              </a:schemeClr>
            </a:solidFill>
          </c:spPr>
          <c:dPt>
            <c:idx val="1"/>
            <c:bubble3D val="0"/>
            <c:spPr>
              <a:solidFill>
                <a:schemeClr val="bg1">
                  <a:lumMod val="65000"/>
                </a:schemeClr>
              </a:solidFill>
            </c:spPr>
          </c:dPt>
          <c:dLbls>
            <c:txPr>
              <a:bodyPr/>
              <a:lstStyle/>
              <a:p>
                <a:pPr>
                  <a:defRPr sz="1600"/>
                </a:pPr>
                <a:endParaRPr lang="ja-JP"/>
              </a:p>
            </c:txPr>
            <c:showLegendKey val="0"/>
            <c:showVal val="1"/>
            <c:showCatName val="1"/>
            <c:showSerName val="0"/>
            <c:showPercent val="0"/>
            <c:showBubbleSize val="0"/>
            <c:separator> </c:separator>
            <c:showLeaderLines val="1"/>
          </c:dLbls>
          <c:cat>
            <c:strRef>
              <c:f>Sheet1!$A$67:$A$68</c:f>
              <c:strCache>
                <c:ptCount val="2"/>
                <c:pt idx="0">
                  <c:v>○</c:v>
                </c:pt>
                <c:pt idx="1">
                  <c:v>×</c:v>
                </c:pt>
              </c:strCache>
            </c:strRef>
          </c:cat>
          <c:val>
            <c:numRef>
              <c:f>Sheet1!$G$67:$G$68</c:f>
              <c:numCache>
                <c:formatCode>General</c:formatCode>
                <c:ptCount val="2"/>
                <c:pt idx="0">
                  <c:v>43</c:v>
                </c:pt>
                <c:pt idx="1">
                  <c:v>4</c:v>
                </c:pt>
              </c:numCache>
            </c:numRef>
          </c:val>
        </c:ser>
        <c:dLbls>
          <c:showLegendKey val="0"/>
          <c:showVal val="1"/>
          <c:showCatName val="1"/>
          <c:showSerName val="0"/>
          <c:showPercent val="0"/>
          <c:showBubbleSize val="0"/>
          <c:showLeaderLines val="1"/>
        </c:dLbls>
        <c:firstSliceAng val="0"/>
      </c:pieChart>
    </c:plotArea>
    <c:plotVisOnly val="1"/>
    <c:dispBlanksAs val="zero"/>
    <c:showDLblsOverMax val="0"/>
  </c:chart>
  <c:spPr>
    <a:noFill/>
  </c:spPr>
  <c:txPr>
    <a:bodyPr/>
    <a:lstStyle/>
    <a:p>
      <a:pPr>
        <a:defRPr sz="1200"/>
      </a:pPr>
      <a:endParaRPr lang="ja-JP"/>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9"/>
    </mc:Choice>
    <mc:Fallback>
      <c:style val="9"/>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solidFill>
              <a:schemeClr val="bg1">
                <a:lumMod val="85000"/>
              </a:schemeClr>
            </a:solidFill>
          </c:spPr>
          <c:dPt>
            <c:idx val="1"/>
            <c:bubble3D val="0"/>
            <c:spPr>
              <a:solidFill>
                <a:schemeClr val="bg1">
                  <a:lumMod val="65000"/>
                </a:schemeClr>
              </a:solidFill>
            </c:spPr>
          </c:dPt>
          <c:dLbls>
            <c:txPr>
              <a:bodyPr/>
              <a:lstStyle/>
              <a:p>
                <a:pPr>
                  <a:defRPr sz="1600"/>
                </a:pPr>
                <a:endParaRPr lang="ja-JP"/>
              </a:p>
            </c:txPr>
            <c:showLegendKey val="0"/>
            <c:showVal val="1"/>
            <c:showCatName val="1"/>
            <c:showSerName val="0"/>
            <c:showPercent val="0"/>
            <c:showBubbleSize val="0"/>
            <c:separator> </c:separator>
            <c:showLeaderLines val="1"/>
          </c:dLbls>
          <c:cat>
            <c:strRef>
              <c:f>[アクセシビリティ方針チェックシート集計20131119.xls]Sheet1!$A$61:$A$62</c:f>
              <c:strCache>
                <c:ptCount val="2"/>
                <c:pt idx="0">
                  <c:v>○</c:v>
                </c:pt>
                <c:pt idx="1">
                  <c:v>×</c:v>
                </c:pt>
              </c:strCache>
            </c:strRef>
          </c:cat>
          <c:val>
            <c:numRef>
              <c:f>[アクセシビリティ方針チェックシート集計20131119.xls]Sheet1!$K$61:$K$62</c:f>
              <c:numCache>
                <c:formatCode>General</c:formatCode>
                <c:ptCount val="2"/>
                <c:pt idx="0">
                  <c:v>10</c:v>
                </c:pt>
                <c:pt idx="1">
                  <c:v>20</c:v>
                </c:pt>
              </c:numCache>
            </c:numRef>
          </c:val>
        </c:ser>
        <c:dLbls>
          <c:showLegendKey val="0"/>
          <c:showVal val="1"/>
          <c:showCatName val="1"/>
          <c:showSerName val="0"/>
          <c:showPercent val="0"/>
          <c:showBubbleSize val="0"/>
          <c:showLeaderLines val="1"/>
        </c:dLbls>
        <c:firstSliceAng val="0"/>
      </c:pieChart>
    </c:plotArea>
    <c:plotVisOnly val="1"/>
    <c:dispBlanksAs val="zero"/>
    <c:showDLblsOverMax val="0"/>
  </c:chart>
  <c:spPr>
    <a:noFill/>
  </c:spPr>
  <c:txPr>
    <a:bodyPr/>
    <a:lstStyle/>
    <a:p>
      <a:pPr>
        <a:defRPr sz="1200"/>
      </a:pPr>
      <a:endParaRPr lang="ja-JP"/>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9"/>
    </mc:Choice>
    <mc:Fallback>
      <c:style val="9"/>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solidFill>
              <a:schemeClr val="bg1">
                <a:lumMod val="85000"/>
              </a:schemeClr>
            </a:solidFill>
          </c:spPr>
          <c:dPt>
            <c:idx val="1"/>
            <c:bubble3D val="0"/>
            <c:spPr>
              <a:solidFill>
                <a:schemeClr val="bg1">
                  <a:lumMod val="65000"/>
                </a:schemeClr>
              </a:solidFill>
            </c:spPr>
          </c:dPt>
          <c:dLbls>
            <c:txPr>
              <a:bodyPr/>
              <a:lstStyle/>
              <a:p>
                <a:pPr>
                  <a:defRPr sz="1600"/>
                </a:pPr>
                <a:endParaRPr lang="ja-JP"/>
              </a:p>
            </c:txPr>
            <c:showLegendKey val="0"/>
            <c:showVal val="1"/>
            <c:showCatName val="1"/>
            <c:showSerName val="0"/>
            <c:showPercent val="0"/>
            <c:showBubbleSize val="0"/>
            <c:separator> </c:separator>
            <c:showLeaderLines val="1"/>
          </c:dLbls>
          <c:cat>
            <c:strRef>
              <c:f>[アクセシビリティ方針チェックシート集計20131119.xls]Sheet1!$A$61:$A$62</c:f>
              <c:strCache>
                <c:ptCount val="2"/>
                <c:pt idx="0">
                  <c:v>○</c:v>
                </c:pt>
                <c:pt idx="1">
                  <c:v>×</c:v>
                </c:pt>
              </c:strCache>
            </c:strRef>
          </c:cat>
          <c:val>
            <c:numRef>
              <c:f>[アクセシビリティ方針チェックシート集計20131119.xls]Sheet1!$E$61:$E$62</c:f>
              <c:numCache>
                <c:formatCode>General</c:formatCode>
                <c:ptCount val="2"/>
                <c:pt idx="0">
                  <c:v>26</c:v>
                </c:pt>
                <c:pt idx="1">
                  <c:v>4</c:v>
                </c:pt>
              </c:numCache>
            </c:numRef>
          </c:val>
        </c:ser>
        <c:dLbls>
          <c:showLegendKey val="0"/>
          <c:showVal val="1"/>
          <c:showCatName val="1"/>
          <c:showSerName val="0"/>
          <c:showPercent val="0"/>
          <c:showBubbleSize val="0"/>
          <c:showLeaderLines val="1"/>
        </c:dLbls>
        <c:firstSliceAng val="0"/>
      </c:pieChart>
    </c:plotArea>
    <c:plotVisOnly val="1"/>
    <c:dispBlanksAs val="zero"/>
    <c:showDLblsOverMax val="0"/>
  </c:chart>
  <c:spPr>
    <a:noFill/>
  </c:spPr>
  <c:txPr>
    <a:bodyPr/>
    <a:lstStyle/>
    <a:p>
      <a:pPr>
        <a:defRPr sz="1200"/>
      </a:pPr>
      <a:endParaRPr lang="ja-JP"/>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9"/>
    </mc:Choice>
    <mc:Fallback>
      <c:style val="9"/>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solidFill>
              <a:schemeClr val="bg1">
                <a:lumMod val="85000"/>
              </a:schemeClr>
            </a:solidFill>
          </c:spPr>
          <c:dPt>
            <c:idx val="1"/>
            <c:bubble3D val="0"/>
            <c:spPr>
              <a:solidFill>
                <a:schemeClr val="bg1">
                  <a:lumMod val="65000"/>
                </a:schemeClr>
              </a:solidFill>
            </c:spPr>
          </c:dPt>
          <c:dLbls>
            <c:txPr>
              <a:bodyPr/>
              <a:lstStyle/>
              <a:p>
                <a:pPr>
                  <a:defRPr sz="1600"/>
                </a:pPr>
                <a:endParaRPr lang="ja-JP"/>
              </a:p>
            </c:txPr>
            <c:showLegendKey val="0"/>
            <c:showVal val="1"/>
            <c:showCatName val="1"/>
            <c:showSerName val="0"/>
            <c:showPercent val="0"/>
            <c:showBubbleSize val="0"/>
            <c:separator> </c:separator>
            <c:showLeaderLines val="1"/>
          </c:dLbls>
          <c:cat>
            <c:strRef>
              <c:f>Sheet1!$A$65:$A$66</c:f>
              <c:strCache>
                <c:ptCount val="2"/>
                <c:pt idx="0">
                  <c:v>○</c:v>
                </c:pt>
                <c:pt idx="1">
                  <c:v>×</c:v>
                </c:pt>
              </c:strCache>
            </c:strRef>
          </c:cat>
          <c:val>
            <c:numRef>
              <c:f>Sheet1!$G$65:$G$66</c:f>
              <c:numCache>
                <c:formatCode>General</c:formatCode>
                <c:ptCount val="2"/>
                <c:pt idx="0">
                  <c:v>37</c:v>
                </c:pt>
                <c:pt idx="1">
                  <c:v>10</c:v>
                </c:pt>
              </c:numCache>
            </c:numRef>
          </c:val>
        </c:ser>
        <c:dLbls>
          <c:showLegendKey val="0"/>
          <c:showVal val="1"/>
          <c:showCatName val="1"/>
          <c:showSerName val="0"/>
          <c:showPercent val="0"/>
          <c:showBubbleSize val="0"/>
          <c:showLeaderLines val="1"/>
        </c:dLbls>
        <c:firstSliceAng val="0"/>
      </c:pieChart>
    </c:plotArea>
    <c:plotVisOnly val="1"/>
    <c:dispBlanksAs val="zero"/>
    <c:showDLblsOverMax val="0"/>
  </c:chart>
  <c:spPr>
    <a:noFill/>
  </c:spPr>
  <c:txPr>
    <a:bodyPr/>
    <a:lstStyle/>
    <a:p>
      <a:pPr>
        <a:defRPr sz="1200"/>
      </a:pPr>
      <a:endParaRPr lang="ja-JP"/>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9"/>
    </mc:Choice>
    <mc:Fallback>
      <c:style val="9"/>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solidFill>
              <a:schemeClr val="bg1">
                <a:lumMod val="85000"/>
              </a:schemeClr>
            </a:solidFill>
          </c:spPr>
          <c:dPt>
            <c:idx val="1"/>
            <c:bubble3D val="0"/>
            <c:spPr>
              <a:solidFill>
                <a:schemeClr val="bg1">
                  <a:lumMod val="65000"/>
                </a:schemeClr>
              </a:solidFill>
            </c:spPr>
          </c:dPt>
          <c:dLbls>
            <c:txPr>
              <a:bodyPr/>
              <a:lstStyle/>
              <a:p>
                <a:pPr>
                  <a:defRPr sz="1600"/>
                </a:pPr>
                <a:endParaRPr lang="ja-JP"/>
              </a:p>
            </c:txPr>
            <c:showLegendKey val="0"/>
            <c:showVal val="1"/>
            <c:showCatName val="1"/>
            <c:showSerName val="0"/>
            <c:showPercent val="0"/>
            <c:showBubbleSize val="0"/>
            <c:separator> </c:separator>
            <c:showLeaderLines val="1"/>
          </c:dLbls>
          <c:cat>
            <c:strRef>
              <c:f>[アクセシビリティ方針チェックシート集計20131119.xls]Sheet1!$A$61:$A$62</c:f>
              <c:strCache>
                <c:ptCount val="2"/>
                <c:pt idx="0">
                  <c:v>○</c:v>
                </c:pt>
                <c:pt idx="1">
                  <c:v>×</c:v>
                </c:pt>
              </c:strCache>
            </c:strRef>
          </c:cat>
          <c:val>
            <c:numRef>
              <c:f>[アクセシビリティ方針チェックシート集計20131119.xls]Sheet1!$G$61:$G$62</c:f>
              <c:numCache>
                <c:formatCode>General</c:formatCode>
                <c:ptCount val="2"/>
                <c:pt idx="0">
                  <c:v>22</c:v>
                </c:pt>
                <c:pt idx="1">
                  <c:v>8</c:v>
                </c:pt>
              </c:numCache>
            </c:numRef>
          </c:val>
        </c:ser>
        <c:dLbls>
          <c:showLegendKey val="0"/>
          <c:showVal val="1"/>
          <c:showCatName val="1"/>
          <c:showSerName val="0"/>
          <c:showPercent val="0"/>
          <c:showBubbleSize val="0"/>
          <c:showLeaderLines val="1"/>
        </c:dLbls>
        <c:firstSliceAng val="0"/>
      </c:pieChart>
    </c:plotArea>
    <c:plotVisOnly val="1"/>
    <c:dispBlanksAs val="zero"/>
    <c:showDLblsOverMax val="0"/>
  </c:chart>
  <c:spPr>
    <a:noFill/>
  </c:spPr>
  <c:txPr>
    <a:bodyPr/>
    <a:lstStyle/>
    <a:p>
      <a:pPr>
        <a:defRPr sz="1200"/>
      </a:pPr>
      <a:endParaRPr lang="ja-JP"/>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9"/>
    </mc:Choice>
    <mc:Fallback>
      <c:style val="9"/>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solidFill>
              <a:schemeClr val="bg1">
                <a:lumMod val="85000"/>
              </a:schemeClr>
            </a:solidFill>
          </c:spPr>
          <c:dPt>
            <c:idx val="1"/>
            <c:bubble3D val="0"/>
            <c:spPr>
              <a:solidFill>
                <a:schemeClr val="bg1">
                  <a:lumMod val="65000"/>
                </a:schemeClr>
              </a:solidFill>
            </c:spPr>
          </c:dPt>
          <c:dLbls>
            <c:txPr>
              <a:bodyPr/>
              <a:lstStyle/>
              <a:p>
                <a:pPr>
                  <a:defRPr sz="1600"/>
                </a:pPr>
                <a:endParaRPr lang="ja-JP"/>
              </a:p>
            </c:txPr>
            <c:showLegendKey val="0"/>
            <c:showVal val="1"/>
            <c:showCatName val="1"/>
            <c:showSerName val="0"/>
            <c:showPercent val="0"/>
            <c:showBubbleSize val="0"/>
            <c:separator> </c:separator>
            <c:showLeaderLines val="1"/>
          </c:dLbls>
          <c:cat>
            <c:strRef>
              <c:f>Sheet1!$A$67:$A$68</c:f>
              <c:strCache>
                <c:ptCount val="2"/>
                <c:pt idx="0">
                  <c:v>○</c:v>
                </c:pt>
                <c:pt idx="1">
                  <c:v>×</c:v>
                </c:pt>
              </c:strCache>
            </c:strRef>
          </c:cat>
          <c:val>
            <c:numRef>
              <c:f>Sheet1!$F$67:$F$68</c:f>
              <c:numCache>
                <c:formatCode>General</c:formatCode>
                <c:ptCount val="2"/>
                <c:pt idx="0">
                  <c:v>37</c:v>
                </c:pt>
                <c:pt idx="1">
                  <c:v>10</c:v>
                </c:pt>
              </c:numCache>
            </c:numRef>
          </c:val>
        </c:ser>
        <c:dLbls>
          <c:showLegendKey val="0"/>
          <c:showVal val="1"/>
          <c:showCatName val="1"/>
          <c:showSerName val="0"/>
          <c:showPercent val="0"/>
          <c:showBubbleSize val="0"/>
          <c:showLeaderLines val="1"/>
        </c:dLbls>
        <c:firstSliceAng val="0"/>
      </c:pieChart>
    </c:plotArea>
    <c:plotVisOnly val="1"/>
    <c:dispBlanksAs val="zero"/>
    <c:showDLblsOverMax val="0"/>
  </c:chart>
  <c:spPr>
    <a:noFill/>
  </c:spPr>
  <c:txPr>
    <a:bodyPr/>
    <a:lstStyle/>
    <a:p>
      <a:pPr>
        <a:defRPr sz="1200"/>
      </a:pPr>
      <a:endParaRPr lang="ja-JP"/>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9"/>
    </mc:Choice>
    <mc:Fallback>
      <c:style val="9"/>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solidFill>
              <a:schemeClr val="bg1">
                <a:lumMod val="85000"/>
              </a:schemeClr>
            </a:solidFill>
          </c:spPr>
          <c:dPt>
            <c:idx val="1"/>
            <c:bubble3D val="0"/>
            <c:spPr>
              <a:solidFill>
                <a:schemeClr val="bg1">
                  <a:lumMod val="65000"/>
                </a:schemeClr>
              </a:solidFill>
            </c:spPr>
          </c:dPt>
          <c:dLbls>
            <c:txPr>
              <a:bodyPr/>
              <a:lstStyle/>
              <a:p>
                <a:pPr>
                  <a:defRPr sz="1600"/>
                </a:pPr>
                <a:endParaRPr lang="ja-JP"/>
              </a:p>
            </c:txPr>
            <c:showLegendKey val="0"/>
            <c:showVal val="1"/>
            <c:showCatName val="1"/>
            <c:showSerName val="0"/>
            <c:showPercent val="0"/>
            <c:showBubbleSize val="0"/>
            <c:separator> </c:separator>
            <c:showLeaderLines val="1"/>
          </c:dLbls>
          <c:cat>
            <c:strRef>
              <c:f>[アクセシビリティ方針チェックシート集計20131119.xls]Sheet1!$A$61:$A$62</c:f>
              <c:strCache>
                <c:ptCount val="2"/>
                <c:pt idx="0">
                  <c:v>○</c:v>
                </c:pt>
                <c:pt idx="1">
                  <c:v>×</c:v>
                </c:pt>
              </c:strCache>
            </c:strRef>
          </c:cat>
          <c:val>
            <c:numRef>
              <c:f>[アクセシビリティ方針チェックシート集計20131119.xls]Sheet1!$F$61:$F$62</c:f>
              <c:numCache>
                <c:formatCode>General</c:formatCode>
                <c:ptCount val="2"/>
                <c:pt idx="0">
                  <c:v>18</c:v>
                </c:pt>
                <c:pt idx="1">
                  <c:v>12</c:v>
                </c:pt>
              </c:numCache>
            </c:numRef>
          </c:val>
        </c:ser>
        <c:dLbls>
          <c:showLegendKey val="0"/>
          <c:showVal val="1"/>
          <c:showCatName val="1"/>
          <c:showSerName val="0"/>
          <c:showPercent val="0"/>
          <c:showBubbleSize val="0"/>
          <c:showLeaderLines val="1"/>
        </c:dLbls>
        <c:firstSliceAng val="0"/>
      </c:pieChart>
    </c:plotArea>
    <c:plotVisOnly val="1"/>
    <c:dispBlanksAs val="zero"/>
    <c:showDLblsOverMax val="0"/>
  </c:chart>
  <c:spPr>
    <a:noFill/>
  </c:spPr>
  <c:txPr>
    <a:bodyPr/>
    <a:lstStyle/>
    <a:p>
      <a:pPr>
        <a:defRPr sz="1200"/>
      </a:pPr>
      <a:endParaRPr lang="ja-JP"/>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9"/>
    </mc:Choice>
    <mc:Fallback>
      <c:style val="9"/>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solidFill>
              <a:schemeClr val="bg1">
                <a:lumMod val="85000"/>
              </a:schemeClr>
            </a:solidFill>
          </c:spPr>
          <c:dPt>
            <c:idx val="1"/>
            <c:bubble3D val="0"/>
            <c:spPr>
              <a:solidFill>
                <a:schemeClr val="bg1">
                  <a:lumMod val="65000"/>
                </a:schemeClr>
              </a:solidFill>
            </c:spPr>
          </c:dPt>
          <c:dLbls>
            <c:txPr>
              <a:bodyPr/>
              <a:lstStyle/>
              <a:p>
                <a:pPr>
                  <a:defRPr sz="1600"/>
                </a:pPr>
                <a:endParaRPr lang="ja-JP"/>
              </a:p>
            </c:txPr>
            <c:showLegendKey val="0"/>
            <c:showVal val="1"/>
            <c:showCatName val="1"/>
            <c:showSerName val="0"/>
            <c:showPercent val="0"/>
            <c:showBubbleSize val="0"/>
            <c:separator> </c:separator>
            <c:showLeaderLines val="1"/>
          </c:dLbls>
          <c:cat>
            <c:strRef>
              <c:f>Sheet1!$A$67:$A$68</c:f>
              <c:strCache>
                <c:ptCount val="2"/>
                <c:pt idx="0">
                  <c:v>○</c:v>
                </c:pt>
                <c:pt idx="1">
                  <c:v>×</c:v>
                </c:pt>
              </c:strCache>
            </c:strRef>
          </c:cat>
          <c:val>
            <c:numRef>
              <c:f>Sheet1!$I$67:$I$68</c:f>
              <c:numCache>
                <c:formatCode>General</c:formatCode>
                <c:ptCount val="2"/>
                <c:pt idx="0">
                  <c:v>15</c:v>
                </c:pt>
                <c:pt idx="1">
                  <c:v>32</c:v>
                </c:pt>
              </c:numCache>
            </c:numRef>
          </c:val>
        </c:ser>
        <c:dLbls>
          <c:showLegendKey val="0"/>
          <c:showVal val="1"/>
          <c:showCatName val="1"/>
          <c:showSerName val="0"/>
          <c:showPercent val="0"/>
          <c:showBubbleSize val="0"/>
          <c:showLeaderLines val="1"/>
        </c:dLbls>
        <c:firstSliceAng val="0"/>
      </c:pieChart>
    </c:plotArea>
    <c:plotVisOnly val="1"/>
    <c:dispBlanksAs val="zero"/>
    <c:showDLblsOverMax val="0"/>
  </c:chart>
  <c:spPr>
    <a:noFill/>
  </c:spPr>
  <c:txPr>
    <a:bodyPr/>
    <a:lstStyle/>
    <a:p>
      <a:pPr>
        <a:defRPr sz="1200"/>
      </a:pPr>
      <a:endParaRPr lang="ja-JP"/>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9"/>
    </mc:Choice>
    <mc:Fallback>
      <c:style val="9"/>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solidFill>
              <a:schemeClr val="bg1">
                <a:lumMod val="85000"/>
              </a:schemeClr>
            </a:solidFill>
          </c:spPr>
          <c:dPt>
            <c:idx val="1"/>
            <c:bubble3D val="0"/>
            <c:spPr>
              <a:solidFill>
                <a:schemeClr val="bg1">
                  <a:lumMod val="65000"/>
                </a:schemeClr>
              </a:solidFill>
            </c:spPr>
          </c:dPt>
          <c:dLbls>
            <c:dLbl>
              <c:idx val="0"/>
              <c:layout/>
              <c:dLblPos val="inEnd"/>
              <c:showLegendKey val="0"/>
              <c:showVal val="1"/>
              <c:showCatName val="1"/>
              <c:showSerName val="0"/>
              <c:showPercent val="0"/>
              <c:showBubbleSize val="0"/>
              <c:separator> </c:separator>
            </c:dLbl>
            <c:dLbl>
              <c:idx val="1"/>
              <c:layout/>
              <c:dLblPos val="inEnd"/>
              <c:showLegendKey val="0"/>
              <c:showVal val="1"/>
              <c:showCatName val="1"/>
              <c:showSerName val="0"/>
              <c:showPercent val="0"/>
              <c:showBubbleSize val="0"/>
              <c:separator> </c:separator>
            </c:dLbl>
            <c:txPr>
              <a:bodyPr/>
              <a:lstStyle/>
              <a:p>
                <a:pPr>
                  <a:defRPr sz="1400"/>
                </a:pPr>
                <a:endParaRPr lang="ja-JP"/>
              </a:p>
            </c:txPr>
            <c:showLegendKey val="0"/>
            <c:showVal val="1"/>
            <c:showCatName val="1"/>
            <c:showSerName val="0"/>
            <c:showPercent val="0"/>
            <c:showBubbleSize val="0"/>
            <c:separator> </c:separator>
            <c:showLeaderLines val="1"/>
          </c:dLbls>
          <c:cat>
            <c:strRef>
              <c:f>Sheet1!$A$65:$A$66</c:f>
              <c:strCache>
                <c:ptCount val="2"/>
                <c:pt idx="0">
                  <c:v>○</c:v>
                </c:pt>
                <c:pt idx="1">
                  <c:v>×</c:v>
                </c:pt>
              </c:strCache>
            </c:strRef>
          </c:cat>
          <c:val>
            <c:numRef>
              <c:f>Sheet1!$G$65:$G$66</c:f>
              <c:numCache>
                <c:formatCode>General</c:formatCode>
                <c:ptCount val="2"/>
                <c:pt idx="0">
                  <c:v>37</c:v>
                </c:pt>
                <c:pt idx="1">
                  <c:v>10</c:v>
                </c:pt>
              </c:numCache>
            </c:numRef>
          </c:val>
        </c:ser>
        <c:dLbls>
          <c:showLegendKey val="0"/>
          <c:showVal val="1"/>
          <c:showCatName val="1"/>
          <c:showSerName val="0"/>
          <c:showPercent val="0"/>
          <c:showBubbleSize val="0"/>
          <c:showLeaderLines val="1"/>
        </c:dLbls>
        <c:firstSliceAng val="0"/>
      </c:pieChart>
    </c:plotArea>
    <c:plotVisOnly val="1"/>
    <c:dispBlanksAs val="zero"/>
    <c:showDLblsOverMax val="0"/>
  </c:chart>
  <c:spPr>
    <a:noFill/>
  </c:spPr>
  <c:txPr>
    <a:bodyPr/>
    <a:lstStyle/>
    <a:p>
      <a:pPr>
        <a:defRPr sz="1200"/>
      </a:pPr>
      <a:endParaRPr lang="ja-JP"/>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9"/>
    </mc:Choice>
    <mc:Fallback>
      <c:style val="9"/>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solidFill>
              <a:schemeClr val="bg1">
                <a:lumMod val="85000"/>
              </a:schemeClr>
            </a:solidFill>
          </c:spPr>
          <c:dPt>
            <c:idx val="1"/>
            <c:bubble3D val="0"/>
            <c:spPr>
              <a:solidFill>
                <a:schemeClr val="bg1">
                  <a:lumMod val="65000"/>
                </a:schemeClr>
              </a:solidFill>
            </c:spPr>
          </c:dPt>
          <c:dLbls>
            <c:txPr>
              <a:bodyPr/>
              <a:lstStyle/>
              <a:p>
                <a:pPr>
                  <a:defRPr sz="1600"/>
                </a:pPr>
                <a:endParaRPr lang="ja-JP"/>
              </a:p>
            </c:txPr>
            <c:showLegendKey val="0"/>
            <c:showVal val="1"/>
            <c:showCatName val="1"/>
            <c:showSerName val="0"/>
            <c:showPercent val="0"/>
            <c:showBubbleSize val="0"/>
            <c:separator> </c:separator>
            <c:showLeaderLines val="1"/>
          </c:dLbls>
          <c:cat>
            <c:strRef>
              <c:f>[アクセシビリティ方針チェックシート集計20131119.xls]Sheet1!$A$61:$A$62</c:f>
              <c:strCache>
                <c:ptCount val="2"/>
                <c:pt idx="0">
                  <c:v>○</c:v>
                </c:pt>
                <c:pt idx="1">
                  <c:v>×</c:v>
                </c:pt>
              </c:strCache>
            </c:strRef>
          </c:cat>
          <c:val>
            <c:numRef>
              <c:f>[アクセシビリティ方針チェックシート集計20131119.xls]Sheet1!$G$61:$G$62</c:f>
              <c:numCache>
                <c:formatCode>General</c:formatCode>
                <c:ptCount val="2"/>
                <c:pt idx="0">
                  <c:v>22</c:v>
                </c:pt>
                <c:pt idx="1">
                  <c:v>8</c:v>
                </c:pt>
              </c:numCache>
            </c:numRef>
          </c:val>
        </c:ser>
        <c:dLbls>
          <c:showLegendKey val="0"/>
          <c:showVal val="1"/>
          <c:showCatName val="1"/>
          <c:showSerName val="0"/>
          <c:showPercent val="0"/>
          <c:showBubbleSize val="0"/>
          <c:showLeaderLines val="1"/>
        </c:dLbls>
        <c:firstSliceAng val="0"/>
      </c:pieChart>
    </c:plotArea>
    <c:plotVisOnly val="1"/>
    <c:dispBlanksAs val="zero"/>
    <c:showDLblsOverMax val="0"/>
  </c:chart>
  <c:spPr>
    <a:noFill/>
  </c:spPr>
  <c:txPr>
    <a:bodyPr/>
    <a:lstStyle/>
    <a:p>
      <a:pPr>
        <a:defRPr sz="1200"/>
      </a:pPr>
      <a:endParaRPr lang="ja-JP"/>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9858" name="Rectangle 2"/>
          <p:cNvSpPr>
            <a:spLocks noGrp="1" noChangeArrowheads="1"/>
          </p:cNvSpPr>
          <p:nvPr>
            <p:ph type="hdr" sz="quarter"/>
          </p:nvPr>
        </p:nvSpPr>
        <p:spPr bwMode="auto">
          <a:xfrm>
            <a:off x="1" y="2"/>
            <a:ext cx="4437593" cy="354579"/>
          </a:xfrm>
          <a:prstGeom prst="rect">
            <a:avLst/>
          </a:prstGeom>
          <a:noFill/>
          <a:ln w="9525">
            <a:noFill/>
            <a:miter lim="800000"/>
            <a:headEnd/>
            <a:tailEnd/>
          </a:ln>
          <a:effectLst/>
        </p:spPr>
        <p:txBody>
          <a:bodyPr vert="horz" wrap="square" lIns="94631" tIns="47315" rIns="94631" bIns="47315" numCol="1" anchor="t" anchorCtr="0" compatLnSpc="1">
            <a:prstTxWarp prst="textNoShape">
              <a:avLst/>
            </a:prstTxWarp>
          </a:bodyPr>
          <a:lstStyle>
            <a:lvl1pPr eaLnBrk="1" hangingPunct="1">
              <a:lnSpc>
                <a:spcPct val="100000"/>
              </a:lnSpc>
              <a:spcBef>
                <a:spcPct val="0"/>
              </a:spcBef>
              <a:buClrTx/>
              <a:buSzTx/>
              <a:buFontTx/>
              <a:buNone/>
              <a:defRPr sz="1200">
                <a:latin typeface="Castellar" pitchFamily="18" charset="0"/>
                <a:ea typeface="ＭＳ ゴシック" pitchFamily="49" charset="-128"/>
              </a:defRPr>
            </a:lvl1pPr>
          </a:lstStyle>
          <a:p>
            <a:pPr>
              <a:defRPr/>
            </a:pPr>
            <a:endParaRPr lang="en-US" altLang="ja-JP"/>
          </a:p>
        </p:txBody>
      </p:sp>
      <p:sp>
        <p:nvSpPr>
          <p:cNvPr id="249859" name="Rectangle 3"/>
          <p:cNvSpPr>
            <a:spLocks noGrp="1" noChangeArrowheads="1"/>
          </p:cNvSpPr>
          <p:nvPr>
            <p:ph type="dt" sz="quarter" idx="1"/>
          </p:nvPr>
        </p:nvSpPr>
        <p:spPr bwMode="auto">
          <a:xfrm>
            <a:off x="5797022" y="2"/>
            <a:ext cx="4435304" cy="354579"/>
          </a:xfrm>
          <a:prstGeom prst="rect">
            <a:avLst/>
          </a:prstGeom>
          <a:noFill/>
          <a:ln w="9525">
            <a:noFill/>
            <a:miter lim="800000"/>
            <a:headEnd/>
            <a:tailEnd/>
          </a:ln>
          <a:effectLst/>
        </p:spPr>
        <p:txBody>
          <a:bodyPr vert="horz" wrap="square" lIns="94631" tIns="47315" rIns="94631" bIns="47315" numCol="1" anchor="t" anchorCtr="0" compatLnSpc="1">
            <a:prstTxWarp prst="textNoShape">
              <a:avLst/>
            </a:prstTxWarp>
          </a:bodyPr>
          <a:lstStyle>
            <a:lvl1pPr algn="r" eaLnBrk="1" hangingPunct="1">
              <a:lnSpc>
                <a:spcPct val="100000"/>
              </a:lnSpc>
              <a:spcBef>
                <a:spcPct val="0"/>
              </a:spcBef>
              <a:buClrTx/>
              <a:buSzTx/>
              <a:buFontTx/>
              <a:buNone/>
              <a:defRPr sz="1200">
                <a:latin typeface="Castellar" pitchFamily="18" charset="0"/>
                <a:ea typeface="ＭＳ ゴシック" pitchFamily="49" charset="-128"/>
              </a:defRPr>
            </a:lvl1pPr>
          </a:lstStyle>
          <a:p>
            <a:pPr>
              <a:defRPr/>
            </a:pPr>
            <a:endParaRPr lang="en-US" altLang="ja-JP"/>
          </a:p>
        </p:txBody>
      </p:sp>
      <p:sp>
        <p:nvSpPr>
          <p:cNvPr id="249860" name="Rectangle 4"/>
          <p:cNvSpPr>
            <a:spLocks noGrp="1" noChangeArrowheads="1"/>
          </p:cNvSpPr>
          <p:nvPr>
            <p:ph type="ftr" sz="quarter" idx="2"/>
          </p:nvPr>
        </p:nvSpPr>
        <p:spPr bwMode="auto">
          <a:xfrm>
            <a:off x="1" y="6743619"/>
            <a:ext cx="4437593" cy="353479"/>
          </a:xfrm>
          <a:prstGeom prst="rect">
            <a:avLst/>
          </a:prstGeom>
          <a:noFill/>
          <a:ln w="9525">
            <a:noFill/>
            <a:miter lim="800000"/>
            <a:headEnd/>
            <a:tailEnd/>
          </a:ln>
          <a:effectLst/>
        </p:spPr>
        <p:txBody>
          <a:bodyPr vert="horz" wrap="square" lIns="94631" tIns="47315" rIns="94631" bIns="47315" numCol="1" anchor="b" anchorCtr="0" compatLnSpc="1">
            <a:prstTxWarp prst="textNoShape">
              <a:avLst/>
            </a:prstTxWarp>
          </a:bodyPr>
          <a:lstStyle>
            <a:lvl1pPr eaLnBrk="1" hangingPunct="1">
              <a:lnSpc>
                <a:spcPct val="100000"/>
              </a:lnSpc>
              <a:spcBef>
                <a:spcPct val="0"/>
              </a:spcBef>
              <a:buClrTx/>
              <a:buSzTx/>
              <a:buFontTx/>
              <a:buNone/>
              <a:defRPr sz="1200">
                <a:latin typeface="Castellar" pitchFamily="18" charset="0"/>
                <a:ea typeface="ＭＳ ゴシック" pitchFamily="49" charset="-128"/>
              </a:defRPr>
            </a:lvl1pPr>
          </a:lstStyle>
          <a:p>
            <a:pPr>
              <a:defRPr/>
            </a:pPr>
            <a:endParaRPr lang="en-US" altLang="ja-JP"/>
          </a:p>
        </p:txBody>
      </p:sp>
      <p:sp>
        <p:nvSpPr>
          <p:cNvPr id="249861" name="Rectangle 5"/>
          <p:cNvSpPr>
            <a:spLocks noGrp="1" noChangeArrowheads="1"/>
          </p:cNvSpPr>
          <p:nvPr>
            <p:ph type="sldNum" sz="quarter" idx="3"/>
          </p:nvPr>
        </p:nvSpPr>
        <p:spPr bwMode="auto">
          <a:xfrm>
            <a:off x="5797022" y="6743619"/>
            <a:ext cx="4435304" cy="353479"/>
          </a:xfrm>
          <a:prstGeom prst="rect">
            <a:avLst/>
          </a:prstGeom>
          <a:noFill/>
          <a:ln w="9525">
            <a:noFill/>
            <a:miter lim="800000"/>
            <a:headEnd/>
            <a:tailEnd/>
          </a:ln>
          <a:effectLst/>
        </p:spPr>
        <p:txBody>
          <a:bodyPr vert="horz" wrap="square" lIns="94631" tIns="47315" rIns="94631" bIns="47315" numCol="1" anchor="b" anchorCtr="0" compatLnSpc="1">
            <a:prstTxWarp prst="textNoShape">
              <a:avLst/>
            </a:prstTxWarp>
          </a:bodyPr>
          <a:lstStyle>
            <a:lvl1pPr algn="r" eaLnBrk="1" hangingPunct="1">
              <a:lnSpc>
                <a:spcPct val="100000"/>
              </a:lnSpc>
              <a:spcBef>
                <a:spcPct val="0"/>
              </a:spcBef>
              <a:buClrTx/>
              <a:buSzTx/>
              <a:buFontTx/>
              <a:buNone/>
              <a:defRPr sz="1200">
                <a:latin typeface="Castellar" pitchFamily="18" charset="0"/>
                <a:ea typeface="ＭＳ ゴシック" pitchFamily="49" charset="-128"/>
              </a:defRPr>
            </a:lvl1pPr>
          </a:lstStyle>
          <a:p>
            <a:pPr>
              <a:defRPr/>
            </a:pPr>
            <a:fld id="{31AAD0C7-227B-4D1F-B600-940EE5E12AFD}" type="slidenum">
              <a:rPr lang="en-US" altLang="ja-JP"/>
              <a:pPr>
                <a:defRPr/>
              </a:pPr>
              <a:t>‹#›</a:t>
            </a:fld>
            <a:endParaRPr lang="en-US" altLang="ja-JP"/>
          </a:p>
        </p:txBody>
      </p:sp>
    </p:spTree>
    <p:extLst>
      <p:ext uri="{BB962C8B-B14F-4D97-AF65-F5344CB8AC3E}">
        <p14:creationId xmlns:p14="http://schemas.microsoft.com/office/powerpoint/2010/main" val="3759452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5346" name="Rectangle 2"/>
          <p:cNvSpPr>
            <a:spLocks noGrp="1" noChangeArrowheads="1"/>
          </p:cNvSpPr>
          <p:nvPr>
            <p:ph type="hdr" sz="quarter"/>
          </p:nvPr>
        </p:nvSpPr>
        <p:spPr bwMode="auto">
          <a:xfrm>
            <a:off x="1" y="2"/>
            <a:ext cx="4437593" cy="354579"/>
          </a:xfrm>
          <a:prstGeom prst="rect">
            <a:avLst/>
          </a:prstGeom>
          <a:noFill/>
          <a:ln w="9525">
            <a:noFill/>
            <a:miter lim="800000"/>
            <a:headEnd/>
            <a:tailEnd/>
          </a:ln>
          <a:effectLst/>
        </p:spPr>
        <p:txBody>
          <a:bodyPr vert="horz" wrap="square" lIns="94631" tIns="47315" rIns="94631" bIns="47315" numCol="1" anchor="t" anchorCtr="0" compatLnSpc="1">
            <a:prstTxWarp prst="textNoShape">
              <a:avLst/>
            </a:prstTxWarp>
          </a:bodyPr>
          <a:lstStyle>
            <a:lvl1pPr eaLnBrk="1" hangingPunct="1">
              <a:lnSpc>
                <a:spcPct val="100000"/>
              </a:lnSpc>
              <a:spcBef>
                <a:spcPct val="0"/>
              </a:spcBef>
              <a:buClrTx/>
              <a:buSzTx/>
              <a:buFontTx/>
              <a:buNone/>
              <a:defRPr sz="1200">
                <a:latin typeface="Castellar" pitchFamily="18" charset="0"/>
                <a:ea typeface="ＭＳ ゴシック" pitchFamily="49" charset="-128"/>
              </a:defRPr>
            </a:lvl1pPr>
          </a:lstStyle>
          <a:p>
            <a:pPr>
              <a:defRPr/>
            </a:pPr>
            <a:endParaRPr lang="en-US" altLang="ja-JP"/>
          </a:p>
        </p:txBody>
      </p:sp>
      <p:sp>
        <p:nvSpPr>
          <p:cNvPr id="185347" name="Rectangle 3"/>
          <p:cNvSpPr>
            <a:spLocks noGrp="1" noChangeArrowheads="1"/>
          </p:cNvSpPr>
          <p:nvPr>
            <p:ph type="dt" idx="1"/>
          </p:nvPr>
        </p:nvSpPr>
        <p:spPr bwMode="auto">
          <a:xfrm>
            <a:off x="5797022" y="2"/>
            <a:ext cx="4435304" cy="354579"/>
          </a:xfrm>
          <a:prstGeom prst="rect">
            <a:avLst/>
          </a:prstGeom>
          <a:noFill/>
          <a:ln w="9525">
            <a:noFill/>
            <a:miter lim="800000"/>
            <a:headEnd/>
            <a:tailEnd/>
          </a:ln>
          <a:effectLst/>
        </p:spPr>
        <p:txBody>
          <a:bodyPr vert="horz" wrap="square" lIns="94631" tIns="47315" rIns="94631" bIns="47315" numCol="1" anchor="t" anchorCtr="0" compatLnSpc="1">
            <a:prstTxWarp prst="textNoShape">
              <a:avLst/>
            </a:prstTxWarp>
          </a:bodyPr>
          <a:lstStyle>
            <a:lvl1pPr algn="r" eaLnBrk="1" hangingPunct="1">
              <a:lnSpc>
                <a:spcPct val="100000"/>
              </a:lnSpc>
              <a:spcBef>
                <a:spcPct val="0"/>
              </a:spcBef>
              <a:buClrTx/>
              <a:buSzTx/>
              <a:buFontTx/>
              <a:buNone/>
              <a:defRPr sz="1200">
                <a:latin typeface="Castellar" pitchFamily="18" charset="0"/>
                <a:ea typeface="ＭＳ ゴシック" pitchFamily="49" charset="-128"/>
              </a:defRPr>
            </a:lvl1pPr>
          </a:lstStyle>
          <a:p>
            <a:pPr>
              <a:defRPr/>
            </a:pPr>
            <a:endParaRPr lang="en-US" altLang="ja-JP"/>
          </a:p>
        </p:txBody>
      </p:sp>
      <p:sp>
        <p:nvSpPr>
          <p:cNvPr id="83972" name="Rectangle 4"/>
          <p:cNvSpPr>
            <a:spLocks noGrp="1" noRot="1" noChangeAspect="1" noChangeArrowheads="1" noTextEdit="1"/>
          </p:cNvSpPr>
          <p:nvPr>
            <p:ph type="sldImg" idx="2"/>
          </p:nvPr>
        </p:nvSpPr>
        <p:spPr bwMode="auto">
          <a:xfrm>
            <a:off x="3344863" y="533400"/>
            <a:ext cx="3546475" cy="2660650"/>
          </a:xfrm>
          <a:prstGeom prst="rect">
            <a:avLst/>
          </a:prstGeom>
          <a:noFill/>
          <a:ln w="9525">
            <a:solidFill>
              <a:srgbClr val="000000"/>
            </a:solidFill>
            <a:miter lim="800000"/>
            <a:headEnd/>
            <a:tailEnd/>
          </a:ln>
        </p:spPr>
      </p:sp>
      <p:sp>
        <p:nvSpPr>
          <p:cNvPr id="185349" name="Rectangle 5"/>
          <p:cNvSpPr>
            <a:spLocks noGrp="1" noChangeArrowheads="1"/>
          </p:cNvSpPr>
          <p:nvPr>
            <p:ph type="body" sz="quarter" idx="3"/>
          </p:nvPr>
        </p:nvSpPr>
        <p:spPr bwMode="auto">
          <a:xfrm>
            <a:off x="1025294" y="3370709"/>
            <a:ext cx="8184028" cy="3195621"/>
          </a:xfrm>
          <a:prstGeom prst="rect">
            <a:avLst/>
          </a:prstGeom>
          <a:noFill/>
          <a:ln w="9525">
            <a:noFill/>
            <a:miter lim="800000"/>
            <a:headEnd/>
            <a:tailEnd/>
          </a:ln>
          <a:effectLst/>
        </p:spPr>
        <p:txBody>
          <a:bodyPr vert="horz" wrap="square" lIns="94631" tIns="47315" rIns="94631" bIns="47315"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85350" name="Rectangle 6"/>
          <p:cNvSpPr>
            <a:spLocks noGrp="1" noChangeArrowheads="1"/>
          </p:cNvSpPr>
          <p:nvPr>
            <p:ph type="ftr" sz="quarter" idx="4"/>
          </p:nvPr>
        </p:nvSpPr>
        <p:spPr bwMode="auto">
          <a:xfrm>
            <a:off x="1" y="6743619"/>
            <a:ext cx="4437593" cy="353479"/>
          </a:xfrm>
          <a:prstGeom prst="rect">
            <a:avLst/>
          </a:prstGeom>
          <a:noFill/>
          <a:ln w="9525">
            <a:noFill/>
            <a:miter lim="800000"/>
            <a:headEnd/>
            <a:tailEnd/>
          </a:ln>
          <a:effectLst/>
        </p:spPr>
        <p:txBody>
          <a:bodyPr vert="horz" wrap="square" lIns="94631" tIns="47315" rIns="94631" bIns="47315" numCol="1" anchor="b" anchorCtr="0" compatLnSpc="1">
            <a:prstTxWarp prst="textNoShape">
              <a:avLst/>
            </a:prstTxWarp>
          </a:bodyPr>
          <a:lstStyle>
            <a:lvl1pPr eaLnBrk="1" hangingPunct="1">
              <a:lnSpc>
                <a:spcPct val="100000"/>
              </a:lnSpc>
              <a:spcBef>
                <a:spcPct val="0"/>
              </a:spcBef>
              <a:buClrTx/>
              <a:buSzTx/>
              <a:buFontTx/>
              <a:buNone/>
              <a:defRPr sz="1200">
                <a:latin typeface="Castellar" pitchFamily="18" charset="0"/>
                <a:ea typeface="ＭＳ ゴシック" pitchFamily="49" charset="-128"/>
              </a:defRPr>
            </a:lvl1pPr>
          </a:lstStyle>
          <a:p>
            <a:pPr>
              <a:defRPr/>
            </a:pPr>
            <a:endParaRPr lang="en-US" altLang="ja-JP"/>
          </a:p>
        </p:txBody>
      </p:sp>
      <p:sp>
        <p:nvSpPr>
          <p:cNvPr id="185351" name="Rectangle 7"/>
          <p:cNvSpPr>
            <a:spLocks noGrp="1" noChangeArrowheads="1"/>
          </p:cNvSpPr>
          <p:nvPr>
            <p:ph type="sldNum" sz="quarter" idx="5"/>
          </p:nvPr>
        </p:nvSpPr>
        <p:spPr bwMode="auto">
          <a:xfrm>
            <a:off x="5797022" y="6743619"/>
            <a:ext cx="4435304" cy="353479"/>
          </a:xfrm>
          <a:prstGeom prst="rect">
            <a:avLst/>
          </a:prstGeom>
          <a:noFill/>
          <a:ln w="9525">
            <a:noFill/>
            <a:miter lim="800000"/>
            <a:headEnd/>
            <a:tailEnd/>
          </a:ln>
          <a:effectLst/>
        </p:spPr>
        <p:txBody>
          <a:bodyPr vert="horz" wrap="square" lIns="94631" tIns="47315" rIns="94631" bIns="47315" numCol="1" anchor="b" anchorCtr="0" compatLnSpc="1">
            <a:prstTxWarp prst="textNoShape">
              <a:avLst/>
            </a:prstTxWarp>
          </a:bodyPr>
          <a:lstStyle>
            <a:lvl1pPr algn="r" eaLnBrk="1" hangingPunct="1">
              <a:lnSpc>
                <a:spcPct val="100000"/>
              </a:lnSpc>
              <a:spcBef>
                <a:spcPct val="0"/>
              </a:spcBef>
              <a:buClrTx/>
              <a:buSzTx/>
              <a:buFontTx/>
              <a:buNone/>
              <a:defRPr sz="1200">
                <a:latin typeface="Castellar" pitchFamily="18" charset="0"/>
                <a:ea typeface="ＭＳ ゴシック" pitchFamily="49" charset="-128"/>
              </a:defRPr>
            </a:lvl1pPr>
          </a:lstStyle>
          <a:p>
            <a:pPr>
              <a:defRPr/>
            </a:pPr>
            <a:fld id="{825866FC-C5FC-461B-9707-E68D72B7E29B}" type="slidenum">
              <a:rPr lang="en-US" altLang="ja-JP"/>
              <a:pPr>
                <a:defRPr/>
              </a:pPr>
              <a:t>‹#›</a:t>
            </a:fld>
            <a:endParaRPr lang="en-US" altLang="ja-JP"/>
          </a:p>
        </p:txBody>
      </p:sp>
    </p:spTree>
    <p:extLst>
      <p:ext uri="{BB962C8B-B14F-4D97-AF65-F5344CB8AC3E}">
        <p14:creationId xmlns:p14="http://schemas.microsoft.com/office/powerpoint/2010/main" val="2869391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Castellar" pitchFamily="18"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Castellar" pitchFamily="18"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Castellar" pitchFamily="18"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Castellar" pitchFamily="18"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Castellar" pitchFamily="18"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89ED7BB0-B253-42B7-A84C-B8569BCF4F59}" type="slidenum">
              <a:rPr lang="en-US" altLang="ja-JP" smtClean="0"/>
              <a:pPr/>
              <a:t>1</a:t>
            </a:fld>
            <a:endParaRPr lang="en-US" altLang="ja-JP" smtClean="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endParaRPr lang="ja-JP" altLang="ja-JP" smtClean="0">
              <a:ea typeface="ＭＳ Ｐ明朝" pitchFamily="18"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9</a:t>
            </a:r>
            <a:r>
              <a:rPr kumimoji="1" lang="ja-JP" altLang="en-US" dirty="0" smtClean="0"/>
              <a:t>割強</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25866FC-C5FC-461B-9707-E68D72B7E29B}" type="slidenum">
              <a:rPr lang="en-US" altLang="ja-JP" smtClean="0"/>
              <a:pPr>
                <a:defRPr/>
              </a:pPr>
              <a:t>13</a:t>
            </a:fld>
            <a:endParaRPr lang="en-US" altLang="ja-JP"/>
          </a:p>
        </p:txBody>
      </p:sp>
    </p:spTree>
    <p:extLst>
      <p:ext uri="{BB962C8B-B14F-4D97-AF65-F5344CB8AC3E}">
        <p14:creationId xmlns:p14="http://schemas.microsoft.com/office/powerpoint/2010/main" val="5306683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21.2%</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25866FC-C5FC-461B-9707-E68D72B7E29B}" type="slidenum">
              <a:rPr lang="en-US" altLang="ja-JP" smtClean="0"/>
              <a:pPr>
                <a:defRPr/>
              </a:pPr>
              <a:t>14</a:t>
            </a:fld>
            <a:endParaRPr lang="en-US" altLang="ja-JP"/>
          </a:p>
        </p:txBody>
      </p:sp>
    </p:spTree>
    <p:extLst>
      <p:ext uri="{BB962C8B-B14F-4D97-AF65-F5344CB8AC3E}">
        <p14:creationId xmlns:p14="http://schemas.microsoft.com/office/powerpoint/2010/main" val="2130328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78.7%</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25866FC-C5FC-461B-9707-E68D72B7E29B}" type="slidenum">
              <a:rPr lang="en-US" altLang="ja-JP" smtClean="0"/>
              <a:pPr>
                <a:defRPr/>
              </a:pPr>
              <a:t>15</a:t>
            </a:fld>
            <a:endParaRPr lang="en-US" altLang="ja-JP"/>
          </a:p>
        </p:txBody>
      </p:sp>
    </p:spTree>
    <p:extLst>
      <p:ext uri="{BB962C8B-B14F-4D97-AF65-F5344CB8AC3E}">
        <p14:creationId xmlns:p14="http://schemas.microsoft.com/office/powerpoint/2010/main" val="6736298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3</a:t>
            </a:r>
            <a:r>
              <a:rPr kumimoji="1" lang="ja-JP" altLang="en-US" dirty="0" smtClean="0"/>
              <a:t>割強</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25866FC-C5FC-461B-9707-E68D72B7E29B}" type="slidenum">
              <a:rPr lang="en-US" altLang="ja-JP" smtClean="0"/>
              <a:pPr>
                <a:defRPr/>
              </a:pPr>
              <a:t>16</a:t>
            </a:fld>
            <a:endParaRPr lang="en-US" altLang="ja-JP"/>
          </a:p>
        </p:txBody>
      </p:sp>
    </p:spTree>
    <p:extLst>
      <p:ext uri="{BB962C8B-B14F-4D97-AF65-F5344CB8AC3E}">
        <p14:creationId xmlns:p14="http://schemas.microsoft.com/office/powerpoint/2010/main" val="31650255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25866FC-C5FC-461B-9707-E68D72B7E29B}" type="slidenum">
              <a:rPr lang="en-US" altLang="ja-JP" smtClean="0"/>
              <a:pPr>
                <a:defRPr/>
              </a:pPr>
              <a:t>18</a:t>
            </a:fld>
            <a:endParaRPr lang="en-US" altLang="ja-JP"/>
          </a:p>
        </p:txBody>
      </p:sp>
    </p:spTree>
    <p:extLst>
      <p:ext uri="{BB962C8B-B14F-4D97-AF65-F5344CB8AC3E}">
        <p14:creationId xmlns:p14="http://schemas.microsoft.com/office/powerpoint/2010/main" val="14034897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25866FC-C5FC-461B-9707-E68D72B7E29B}" type="slidenum">
              <a:rPr lang="en-US" altLang="ja-JP" smtClean="0"/>
              <a:pPr>
                <a:defRPr/>
              </a:pPr>
              <a:t>19</a:t>
            </a:fld>
            <a:endParaRPr lang="en-US" altLang="ja-JP"/>
          </a:p>
        </p:txBody>
      </p:sp>
    </p:spTree>
    <p:extLst>
      <p:ext uri="{BB962C8B-B14F-4D97-AF65-F5344CB8AC3E}">
        <p14:creationId xmlns:p14="http://schemas.microsoft.com/office/powerpoint/2010/main" val="14034897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lnSpc>
                  <a:spcPct val="100000"/>
                </a:lnSpc>
                <a:spcBef>
                  <a:spcPct val="0"/>
                </a:spcBef>
                <a:buClrTx/>
                <a:buSzTx/>
                <a:buFontTx/>
                <a:buNone/>
                <a:defRPr/>
              </a:pPr>
              <a:endParaRPr kumimoji="0" lang="ja-JP" altLang="ja-JP" sz="240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eaLnBrk="1" hangingPunct="1">
                <a:lnSpc>
                  <a:spcPct val="100000"/>
                </a:lnSpc>
                <a:spcBef>
                  <a:spcPct val="0"/>
                </a:spcBef>
                <a:buClrTx/>
                <a:buSzTx/>
                <a:buFontTx/>
                <a:buNone/>
                <a:defRPr/>
              </a:pPr>
              <a:endParaRPr kumimoji="0" lang="ja-JP" altLang="ja-JP" sz="240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eaLnBrk="1" hangingPunct="1">
                  <a:lnSpc>
                    <a:spcPct val="100000"/>
                  </a:lnSpc>
                  <a:spcBef>
                    <a:spcPct val="0"/>
                  </a:spcBef>
                  <a:buClrTx/>
                  <a:buSzTx/>
                  <a:buFontTx/>
                  <a:buNone/>
                  <a:defRPr/>
                </a:pPr>
                <a:endParaRPr kumimoji="0" lang="ja-JP" altLang="ja-JP" sz="240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eaLnBrk="1" hangingPunct="1">
                  <a:lnSpc>
                    <a:spcPct val="100000"/>
                  </a:lnSpc>
                  <a:spcBef>
                    <a:spcPct val="0"/>
                  </a:spcBef>
                  <a:buClrTx/>
                  <a:buSzTx/>
                  <a:buFontTx/>
                  <a:buNone/>
                  <a:defRPr/>
                </a:pPr>
                <a:endParaRPr kumimoji="0" lang="ja-JP" altLang="ja-JP" sz="240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eaLnBrk="1" hangingPunct="1">
                  <a:lnSpc>
                    <a:spcPct val="100000"/>
                  </a:lnSpc>
                  <a:spcBef>
                    <a:spcPct val="0"/>
                  </a:spcBef>
                  <a:buClrTx/>
                  <a:buSzTx/>
                  <a:buFontTx/>
                  <a:buNone/>
                  <a:defRPr/>
                </a:pPr>
                <a:endParaRPr kumimoji="0" lang="ja-JP" altLang="ja-JP" sz="240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eaLnBrk="1" hangingPunct="1">
                  <a:lnSpc>
                    <a:spcPct val="100000"/>
                  </a:lnSpc>
                  <a:spcBef>
                    <a:spcPct val="0"/>
                  </a:spcBef>
                  <a:buClrTx/>
                  <a:buSzTx/>
                  <a:buFontTx/>
                  <a:buNone/>
                  <a:defRPr/>
                </a:pPr>
                <a:endParaRPr kumimoji="0" lang="ja-JP" altLang="ja-JP" sz="240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eaLnBrk="1" hangingPunct="1">
                  <a:lnSpc>
                    <a:spcPct val="100000"/>
                  </a:lnSpc>
                  <a:spcBef>
                    <a:spcPct val="0"/>
                  </a:spcBef>
                  <a:buClrTx/>
                  <a:buSzTx/>
                  <a:buFontTx/>
                  <a:buNone/>
                  <a:defRPr/>
                </a:pPr>
                <a:endParaRPr kumimoji="0" lang="ja-JP" altLang="ja-JP" sz="240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eaLnBrk="1" hangingPunct="1">
                  <a:lnSpc>
                    <a:spcPct val="100000"/>
                  </a:lnSpc>
                  <a:spcBef>
                    <a:spcPct val="0"/>
                  </a:spcBef>
                  <a:buClrTx/>
                  <a:buSzTx/>
                  <a:buFontTx/>
                  <a:buNone/>
                  <a:defRPr/>
                </a:pPr>
                <a:endParaRPr kumimoji="0" lang="ja-JP" altLang="ja-JP" sz="240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eaLnBrk="1" hangingPunct="1">
                  <a:lnSpc>
                    <a:spcPct val="100000"/>
                  </a:lnSpc>
                  <a:spcBef>
                    <a:spcPct val="0"/>
                  </a:spcBef>
                  <a:buClrTx/>
                  <a:buSzTx/>
                  <a:buFontTx/>
                  <a:buNone/>
                  <a:defRPr/>
                </a:pPr>
                <a:endParaRPr kumimoji="0" lang="ja-JP" altLang="ja-JP" sz="240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eaLnBrk="1" hangingPunct="1">
                  <a:lnSpc>
                    <a:spcPct val="100000"/>
                  </a:lnSpc>
                  <a:spcBef>
                    <a:spcPct val="0"/>
                  </a:spcBef>
                  <a:buClrTx/>
                  <a:buSzTx/>
                  <a:buFontTx/>
                  <a:buNone/>
                  <a:defRPr/>
                </a:pPr>
                <a:endParaRPr kumimoji="0" lang="ja-JP" altLang="ja-JP" sz="240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eaLnBrk="1" hangingPunct="1">
                  <a:lnSpc>
                    <a:spcPct val="100000"/>
                  </a:lnSpc>
                  <a:spcBef>
                    <a:spcPct val="0"/>
                  </a:spcBef>
                  <a:buClrTx/>
                  <a:buSzTx/>
                  <a:buFontTx/>
                  <a:buNone/>
                  <a:defRPr/>
                </a:pPr>
                <a:endParaRPr kumimoji="0" lang="ja-JP" altLang="ja-JP" sz="240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eaLnBrk="1" hangingPunct="1">
                  <a:lnSpc>
                    <a:spcPct val="100000"/>
                  </a:lnSpc>
                  <a:spcBef>
                    <a:spcPct val="0"/>
                  </a:spcBef>
                  <a:buClrTx/>
                  <a:buSzTx/>
                  <a:buFontTx/>
                  <a:buNone/>
                  <a:defRPr/>
                </a:pPr>
                <a:endParaRPr kumimoji="0" lang="ja-JP" altLang="ja-JP" sz="2400">
                  <a:latin typeface="Times New Roman" pitchFamily="18" charset="0"/>
                </a:endParaRPr>
              </a:p>
            </p:txBody>
          </p:sp>
        </p:grpSp>
      </p:grpSp>
      <p:sp>
        <p:nvSpPr>
          <p:cNvPr id="18" name="Rectangle 21"/>
          <p:cNvSpPr>
            <a:spLocks noChangeArrowheads="1"/>
          </p:cNvSpPr>
          <p:nvPr userDrawn="1"/>
        </p:nvSpPr>
        <p:spPr bwMode="auto">
          <a:xfrm>
            <a:off x="31750" y="6629400"/>
            <a:ext cx="3692525" cy="219075"/>
          </a:xfrm>
          <a:prstGeom prst="rect">
            <a:avLst/>
          </a:prstGeom>
          <a:noFill/>
          <a:ln w="9525">
            <a:noFill/>
            <a:miter lim="800000"/>
            <a:headEnd/>
            <a:tailEnd/>
          </a:ln>
          <a:effectLst/>
        </p:spPr>
        <p:txBody>
          <a:bodyPr lIns="80962" tIns="39688" rIns="80962" bIns="39688">
            <a:spAutoFit/>
          </a:bodyPr>
          <a:lstStyle/>
          <a:p>
            <a:pPr defTabSz="584200">
              <a:lnSpc>
                <a:spcPct val="100000"/>
              </a:lnSpc>
              <a:spcBef>
                <a:spcPct val="0"/>
              </a:spcBef>
              <a:buClrTx/>
              <a:buSzTx/>
              <a:buFontTx/>
              <a:buNone/>
              <a:defRPr/>
            </a:pPr>
            <a:r>
              <a:rPr lang="en-US" altLang="ja-JP" sz="900" i="1" dirty="0">
                <a:solidFill>
                  <a:srgbClr val="000066"/>
                </a:solidFill>
                <a:latin typeface="Arial" pitchFamily="34" charset="0"/>
                <a:ea typeface="ＭＳ Ｐゴシック" pitchFamily="50" charset="-128"/>
                <a:cs typeface="Arial" pitchFamily="34" charset="0"/>
              </a:rPr>
              <a:t>Copyright </a:t>
            </a:r>
            <a:r>
              <a:rPr lang="en-US" altLang="ja-JP" sz="900" i="1" dirty="0" smtClean="0">
                <a:solidFill>
                  <a:srgbClr val="000066"/>
                </a:solidFill>
                <a:latin typeface="Arial" pitchFamily="34" charset="0"/>
                <a:ea typeface="ＭＳ Ｐゴシック" pitchFamily="50" charset="-128"/>
                <a:cs typeface="Arial" pitchFamily="34" charset="0"/>
              </a:rPr>
              <a:t>2013, </a:t>
            </a:r>
            <a:r>
              <a:rPr lang="en-US" altLang="ja-JP" sz="900" i="1" dirty="0">
                <a:solidFill>
                  <a:srgbClr val="000066"/>
                </a:solidFill>
                <a:latin typeface="Arial" pitchFamily="34" charset="0"/>
                <a:ea typeface="ＭＳ Ｐゴシック" pitchFamily="50" charset="-128"/>
                <a:cs typeface="Arial" pitchFamily="34" charset="0"/>
              </a:rPr>
              <a:t>Nippon Telegraph and Telephone Corporation</a:t>
            </a:r>
          </a:p>
        </p:txBody>
      </p:sp>
      <p:pic>
        <p:nvPicPr>
          <p:cNvPr id="19" name="Picture 2" descr="ウェブアクセシビリティ推進協会"/>
          <p:cNvPicPr>
            <a:picLocks noChangeAspect="1" noChangeArrowheads="1"/>
          </p:cNvPicPr>
          <p:nvPr userDrawn="1"/>
        </p:nvPicPr>
        <p:blipFill>
          <a:blip r:embed="rId2" cstate="print"/>
          <a:srcRect/>
          <a:stretch>
            <a:fillRect/>
          </a:stretch>
        </p:blipFill>
        <p:spPr bwMode="auto">
          <a:xfrm>
            <a:off x="79375" y="60325"/>
            <a:ext cx="3452813" cy="450850"/>
          </a:xfrm>
          <a:prstGeom prst="rect">
            <a:avLst/>
          </a:prstGeom>
          <a:noFill/>
          <a:ln w="9525">
            <a:noFill/>
            <a:miter lim="800000"/>
            <a:headEnd/>
            <a:tailEnd/>
          </a:ln>
        </p:spPr>
      </p:pic>
      <p:sp>
        <p:nvSpPr>
          <p:cNvPr id="227347" name="Rectangle 19"/>
          <p:cNvSpPr>
            <a:spLocks noGrp="1" noChangeArrowheads="1"/>
          </p:cNvSpPr>
          <p:nvPr>
            <p:ph type="ctrTitle"/>
          </p:nvPr>
        </p:nvSpPr>
        <p:spPr>
          <a:xfrm>
            <a:off x="2971800" y="1828800"/>
            <a:ext cx="6019800" cy="2209800"/>
          </a:xfrm>
        </p:spPr>
        <p:txBody>
          <a:bodyPr/>
          <a:lstStyle>
            <a:lvl1pPr>
              <a:defRPr sz="4000">
                <a:solidFill>
                  <a:srgbClr val="FFFFFF"/>
                </a:solidFill>
              </a:defRPr>
            </a:lvl1pPr>
          </a:lstStyle>
          <a:p>
            <a:r>
              <a:rPr lang="ja-JP" altLang="en-US" dirty="0"/>
              <a:t>マスタ タイトルの書式設定</a:t>
            </a:r>
          </a:p>
        </p:txBody>
      </p:sp>
      <p:sp>
        <p:nvSpPr>
          <p:cNvPr id="227348"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ja-JP" altLang="en-US"/>
              <a:t>マスタ サブタイトルの書式設定</a:t>
            </a:r>
          </a:p>
        </p:txBody>
      </p:sp>
      <p:sp>
        <p:nvSpPr>
          <p:cNvPr id="20" name="Rectangle 16"/>
          <p:cNvSpPr>
            <a:spLocks noGrp="1" noChangeArrowheads="1"/>
          </p:cNvSpPr>
          <p:nvPr>
            <p:ph type="dt" sz="half" idx="10"/>
          </p:nvPr>
        </p:nvSpPr>
        <p:spPr>
          <a:xfrm>
            <a:off x="457200" y="6248400"/>
            <a:ext cx="2133600" cy="457200"/>
          </a:xfrm>
        </p:spPr>
        <p:txBody>
          <a:bodyPr/>
          <a:lstStyle>
            <a:lvl1pPr>
              <a:defRPr/>
            </a:lvl1pPr>
          </a:lstStyle>
          <a:p>
            <a:pPr>
              <a:defRPr/>
            </a:pPr>
            <a:endParaRPr lang="en-US" altLang="ja-JP"/>
          </a:p>
        </p:txBody>
      </p:sp>
      <p:sp>
        <p:nvSpPr>
          <p:cNvPr id="21" name="Rectangle 17"/>
          <p:cNvSpPr>
            <a:spLocks noGrp="1" noChangeArrowheads="1"/>
          </p:cNvSpPr>
          <p:nvPr>
            <p:ph type="ftr" sz="quarter" idx="11"/>
          </p:nvPr>
        </p:nvSpPr>
        <p:spPr/>
        <p:txBody>
          <a:bodyPr/>
          <a:lstStyle>
            <a:lvl1pPr>
              <a:defRPr/>
            </a:lvl1pPr>
          </a:lstStyle>
          <a:p>
            <a:pPr>
              <a:defRPr/>
            </a:pPr>
            <a:endParaRPr lang="en-US" altLang="ja-JP"/>
          </a:p>
        </p:txBody>
      </p:sp>
      <p:sp>
        <p:nvSpPr>
          <p:cNvPr id="22" name="Rectangle 18"/>
          <p:cNvSpPr>
            <a:spLocks noGrp="1" noChangeArrowheads="1"/>
          </p:cNvSpPr>
          <p:nvPr>
            <p:ph type="sldNum" sz="quarter" idx="12"/>
          </p:nvPr>
        </p:nvSpPr>
        <p:spPr/>
        <p:txBody>
          <a:bodyPr/>
          <a:lstStyle>
            <a:lvl1pPr>
              <a:defRPr/>
            </a:lvl1pPr>
          </a:lstStyle>
          <a:p>
            <a:pPr>
              <a:defRPr/>
            </a:pPr>
            <a:fld id="{7443C418-215E-4480-A337-75AEA56037EA}"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3"/>
          <p:cNvSpPr>
            <a:spLocks noGrp="1" noChangeArrowheads="1"/>
          </p:cNvSpPr>
          <p:nvPr>
            <p:ph type="sldNum" sz="quarter" idx="11"/>
          </p:nvPr>
        </p:nvSpPr>
        <p:spPr>
          <a:ln/>
        </p:spPr>
        <p:txBody>
          <a:bodyPr/>
          <a:lstStyle>
            <a:lvl1pPr>
              <a:defRPr/>
            </a:lvl1pPr>
          </a:lstStyle>
          <a:p>
            <a:pPr>
              <a:defRPr/>
            </a:pPr>
            <a:fld id="{E0F6C17E-B3BB-4A8C-BA92-3C5EC7B958AD}" type="slidenum">
              <a:rPr lang="en-US" altLang="ja-JP"/>
              <a:pPr>
                <a:defRPr/>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419100"/>
            <a:ext cx="2057400" cy="54483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419100"/>
            <a:ext cx="6019800" cy="54483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3"/>
          <p:cNvSpPr>
            <a:spLocks noGrp="1" noChangeArrowheads="1"/>
          </p:cNvSpPr>
          <p:nvPr>
            <p:ph type="sldNum" sz="quarter" idx="11"/>
          </p:nvPr>
        </p:nvSpPr>
        <p:spPr>
          <a:ln/>
        </p:spPr>
        <p:txBody>
          <a:bodyPr/>
          <a:lstStyle>
            <a:lvl1pPr>
              <a:defRPr/>
            </a:lvl1pPr>
          </a:lstStyle>
          <a:p>
            <a:pPr>
              <a:defRPr/>
            </a:pPr>
            <a:fld id="{B147EB3B-9F39-4E59-8015-549134E79204}" type="slidenum">
              <a:rPr lang="en-US" altLang="ja-JP"/>
              <a:pPr>
                <a:defRPr/>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19100"/>
            <a:ext cx="8161338" cy="9525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57200" y="1658938"/>
            <a:ext cx="8229600" cy="4208462"/>
          </a:xfrm>
        </p:spPr>
        <p:txBody>
          <a:bodyPr/>
          <a:lstStyle/>
          <a:p>
            <a:pPr lvl="0"/>
            <a:endParaRPr lang="ja-JP" altLang="en-US" noProof="0" smtClean="0"/>
          </a:p>
        </p:txBody>
      </p:sp>
      <p:sp>
        <p:nvSpPr>
          <p:cNvPr id="4"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3"/>
          <p:cNvSpPr>
            <a:spLocks noGrp="1" noChangeArrowheads="1"/>
          </p:cNvSpPr>
          <p:nvPr>
            <p:ph type="sldNum" sz="quarter" idx="11"/>
          </p:nvPr>
        </p:nvSpPr>
        <p:spPr>
          <a:ln/>
        </p:spPr>
        <p:txBody>
          <a:bodyPr/>
          <a:lstStyle>
            <a:lvl1pPr>
              <a:defRPr/>
            </a:lvl1pPr>
          </a:lstStyle>
          <a:p>
            <a:pPr>
              <a:defRPr/>
            </a:pPr>
            <a:fld id="{2345E3C1-0377-4EBF-821A-595FEF43FC07}" type="slidenum">
              <a:rPr lang="en-US" altLang="ja-JP"/>
              <a:pPr>
                <a:defRPr/>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3"/>
          <p:cNvSpPr>
            <a:spLocks noGrp="1" noChangeArrowheads="1"/>
          </p:cNvSpPr>
          <p:nvPr>
            <p:ph type="sldNum" sz="quarter" idx="11"/>
          </p:nvPr>
        </p:nvSpPr>
        <p:spPr>
          <a:ln/>
        </p:spPr>
        <p:txBody>
          <a:bodyPr/>
          <a:lstStyle>
            <a:lvl1pPr>
              <a:defRPr/>
            </a:lvl1pPr>
          </a:lstStyle>
          <a:p>
            <a:pPr>
              <a:defRPr/>
            </a:pPr>
            <a:fld id="{23D6FD14-9438-4897-824D-7914E578BC21}" type="slidenum">
              <a:rPr lang="en-US" altLang="ja-JP"/>
              <a:pPr>
                <a:defRPr/>
              </a:pPr>
              <a:t>‹#›</a:t>
            </a:fld>
            <a:endParaRPr lang="en-US" altLang="ja-JP" dirty="0"/>
          </a:p>
        </p:txBody>
      </p:sp>
      <p:sp>
        <p:nvSpPr>
          <p:cNvPr id="6" name="Rectangle 16"/>
          <p:cNvSpPr>
            <a:spLocks noGrp="1" noChangeArrowheads="1"/>
          </p:cNvSpPr>
          <p:nvPr>
            <p:ph type="dt" sz="half" idx="12"/>
          </p:nvPr>
        </p:nvSpPr>
        <p:spPr>
          <a:ln/>
        </p:spPr>
        <p:txBody>
          <a:bodyPr/>
          <a:lstStyle>
            <a:lvl1pPr>
              <a:defRPr/>
            </a:lvl1pPr>
          </a:lstStyle>
          <a:p>
            <a:pPr>
              <a:defRPr/>
            </a:pPr>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3"/>
          <p:cNvSpPr>
            <a:spLocks noGrp="1" noChangeArrowheads="1"/>
          </p:cNvSpPr>
          <p:nvPr>
            <p:ph type="sldNum" sz="quarter" idx="11"/>
          </p:nvPr>
        </p:nvSpPr>
        <p:spPr>
          <a:ln/>
        </p:spPr>
        <p:txBody>
          <a:bodyPr/>
          <a:lstStyle>
            <a:lvl1pPr>
              <a:defRPr/>
            </a:lvl1pPr>
          </a:lstStyle>
          <a:p>
            <a:pPr>
              <a:defRPr/>
            </a:pPr>
            <a:fld id="{DC4A43FC-CE0C-431E-8088-9945F5CD67D5}" type="slidenum">
              <a:rPr lang="en-US" altLang="ja-JP"/>
              <a:pPr>
                <a:defRPr/>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58938"/>
            <a:ext cx="4038600" cy="4208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58938"/>
            <a:ext cx="4038600" cy="4208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3"/>
          <p:cNvSpPr>
            <a:spLocks noGrp="1" noChangeArrowheads="1"/>
          </p:cNvSpPr>
          <p:nvPr>
            <p:ph type="sldNum" sz="quarter" idx="11"/>
          </p:nvPr>
        </p:nvSpPr>
        <p:spPr>
          <a:ln/>
        </p:spPr>
        <p:txBody>
          <a:bodyPr/>
          <a:lstStyle>
            <a:lvl1pPr>
              <a:defRPr/>
            </a:lvl1pPr>
          </a:lstStyle>
          <a:p>
            <a:pPr>
              <a:defRPr/>
            </a:pPr>
            <a:fld id="{0A61A8B9-61DD-43F4-BDF9-C1CA626C7FD4}" type="slidenum">
              <a:rPr lang="en-US" altLang="ja-JP"/>
              <a:pPr>
                <a:defRPr/>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8" name="Rectangle 3"/>
          <p:cNvSpPr>
            <a:spLocks noGrp="1" noChangeArrowheads="1"/>
          </p:cNvSpPr>
          <p:nvPr>
            <p:ph type="sldNum" sz="quarter" idx="11"/>
          </p:nvPr>
        </p:nvSpPr>
        <p:spPr>
          <a:ln/>
        </p:spPr>
        <p:txBody>
          <a:bodyPr/>
          <a:lstStyle>
            <a:lvl1pPr>
              <a:defRPr/>
            </a:lvl1pPr>
          </a:lstStyle>
          <a:p>
            <a:pPr>
              <a:defRPr/>
            </a:pPr>
            <a:fld id="{3D98B011-D5B8-4FF8-81B3-F9EA41F18EE5}" type="slidenum">
              <a:rPr lang="en-US" altLang="ja-JP"/>
              <a:pPr>
                <a:defRPr/>
              </a:pPr>
              <a:t>‹#›</a:t>
            </a:fld>
            <a:endParaRPr lang="en-US" altLang="ja-JP"/>
          </a:p>
        </p:txBody>
      </p:sp>
      <p:sp>
        <p:nvSpPr>
          <p:cNvPr id="9" name="Rectangle 16"/>
          <p:cNvSpPr>
            <a:spLocks noGrp="1" noChangeArrowheads="1"/>
          </p:cNvSpPr>
          <p:nvPr>
            <p:ph type="dt" sz="half" idx="12"/>
          </p:nvPr>
        </p:nvSpPr>
        <p:spPr>
          <a:ln/>
        </p:spPr>
        <p:txBody>
          <a:bodyPr/>
          <a:lstStyle>
            <a:lvl1pPr>
              <a:defRPr/>
            </a:lvl1pPr>
          </a:lstStyle>
          <a:p>
            <a:pPr>
              <a:defRPr/>
            </a:pPr>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4" name="Rectangle 3"/>
          <p:cNvSpPr>
            <a:spLocks noGrp="1" noChangeArrowheads="1"/>
          </p:cNvSpPr>
          <p:nvPr>
            <p:ph type="sldNum" sz="quarter" idx="11"/>
          </p:nvPr>
        </p:nvSpPr>
        <p:spPr>
          <a:ln/>
        </p:spPr>
        <p:txBody>
          <a:bodyPr/>
          <a:lstStyle>
            <a:lvl1pPr>
              <a:defRPr/>
            </a:lvl1pPr>
          </a:lstStyle>
          <a:p>
            <a:pPr>
              <a:defRPr/>
            </a:pPr>
            <a:fld id="{7663CD8F-2428-459E-B5AF-4248A0B6B6D4}" type="slidenum">
              <a:rPr lang="en-US" altLang="ja-JP"/>
              <a:pPr>
                <a:defRPr/>
              </a:pPr>
              <a:t>‹#›</a:t>
            </a:fld>
            <a:endParaRPr lang="en-US" altLang="ja-JP"/>
          </a:p>
        </p:txBody>
      </p:sp>
      <p:sp>
        <p:nvSpPr>
          <p:cNvPr id="5" name="Rectangle 16"/>
          <p:cNvSpPr>
            <a:spLocks noGrp="1" noChangeArrowheads="1"/>
          </p:cNvSpPr>
          <p:nvPr>
            <p:ph type="dt" sz="half" idx="12"/>
          </p:nvPr>
        </p:nvSpPr>
        <p:spPr>
          <a:ln/>
        </p:spPr>
        <p:txBody>
          <a:bodyPr/>
          <a:lstStyle>
            <a:lvl1pPr>
              <a:defRPr/>
            </a:lvl1pPr>
          </a:lstStyle>
          <a:p>
            <a:pPr>
              <a:defRPr/>
            </a:pPr>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3" name="Rectangle 3"/>
          <p:cNvSpPr>
            <a:spLocks noGrp="1" noChangeArrowheads="1"/>
          </p:cNvSpPr>
          <p:nvPr>
            <p:ph type="sldNum" sz="quarter" idx="11"/>
          </p:nvPr>
        </p:nvSpPr>
        <p:spPr>
          <a:ln/>
        </p:spPr>
        <p:txBody>
          <a:bodyPr/>
          <a:lstStyle>
            <a:lvl1pPr>
              <a:defRPr/>
            </a:lvl1pPr>
          </a:lstStyle>
          <a:p>
            <a:pPr>
              <a:defRPr/>
            </a:pPr>
            <a:fld id="{A3267AB0-8CB2-4E71-A4E2-EF0348A35B7E}" type="slidenum">
              <a:rPr lang="en-US" altLang="ja-JP"/>
              <a:pPr>
                <a:defRPr/>
              </a:pPr>
              <a:t>‹#›</a:t>
            </a:fld>
            <a:endParaRPr lang="en-US" altLang="ja-JP"/>
          </a:p>
        </p:txBody>
      </p:sp>
      <p:sp>
        <p:nvSpPr>
          <p:cNvPr id="4" name="Rectangle 16"/>
          <p:cNvSpPr>
            <a:spLocks noGrp="1" noChangeArrowheads="1"/>
          </p:cNvSpPr>
          <p:nvPr>
            <p:ph type="dt" sz="half" idx="12"/>
          </p:nvPr>
        </p:nvSpPr>
        <p:spPr>
          <a:ln/>
        </p:spPr>
        <p:txBody>
          <a:bodyPr/>
          <a:lstStyle>
            <a:lvl1pPr>
              <a:defRPr/>
            </a:lvl1pPr>
          </a:lstStyle>
          <a:p>
            <a:pPr>
              <a:defRPr/>
            </a:pPr>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3"/>
          <p:cNvSpPr>
            <a:spLocks noGrp="1" noChangeArrowheads="1"/>
          </p:cNvSpPr>
          <p:nvPr>
            <p:ph type="sldNum" sz="quarter" idx="11"/>
          </p:nvPr>
        </p:nvSpPr>
        <p:spPr>
          <a:ln/>
        </p:spPr>
        <p:txBody>
          <a:bodyPr/>
          <a:lstStyle>
            <a:lvl1pPr>
              <a:defRPr/>
            </a:lvl1pPr>
          </a:lstStyle>
          <a:p>
            <a:pPr>
              <a:defRPr/>
            </a:pPr>
            <a:fld id="{511E46AE-29B5-4967-BAAA-DF7A9FEC6DE9}" type="slidenum">
              <a:rPr lang="en-US" altLang="ja-JP"/>
              <a:pPr>
                <a:defRPr/>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3"/>
          <p:cNvSpPr>
            <a:spLocks noGrp="1" noChangeArrowheads="1"/>
          </p:cNvSpPr>
          <p:nvPr>
            <p:ph type="sldNum" sz="quarter" idx="11"/>
          </p:nvPr>
        </p:nvSpPr>
        <p:spPr>
          <a:ln/>
        </p:spPr>
        <p:txBody>
          <a:bodyPr/>
          <a:lstStyle>
            <a:lvl1pPr>
              <a:defRPr/>
            </a:lvl1pPr>
          </a:lstStyle>
          <a:p>
            <a:pPr>
              <a:defRPr/>
            </a:pPr>
            <a:fld id="{03B673DC-DE88-4578-9AEC-4C90A3EF7173}" type="slidenum">
              <a:rPr lang="en-US" altLang="ja-JP"/>
              <a:pPr>
                <a:defRPr/>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6306"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lnSpc>
                <a:spcPct val="100000"/>
              </a:lnSpc>
              <a:spcBef>
                <a:spcPct val="0"/>
              </a:spcBef>
              <a:buClrTx/>
              <a:buSzTx/>
              <a:buFontTx/>
              <a:buNone/>
              <a:defRPr kumimoji="0" sz="1200">
                <a:latin typeface="Arial" charset="0"/>
                <a:ea typeface="ＭＳ Ｐゴシック" charset="-128"/>
              </a:defRPr>
            </a:lvl1pPr>
          </a:lstStyle>
          <a:p>
            <a:pPr>
              <a:defRPr/>
            </a:pPr>
            <a:endParaRPr lang="en-US" altLang="ja-JP"/>
          </a:p>
        </p:txBody>
      </p:sp>
      <p:sp>
        <p:nvSpPr>
          <p:cNvPr id="226307" name="Rectangle 3"/>
          <p:cNvSpPr>
            <a:spLocks noGrp="1" noChangeArrowheads="1"/>
          </p:cNvSpPr>
          <p:nvPr>
            <p:ph type="sldNum" sz="quarter" idx="4"/>
          </p:nvPr>
        </p:nvSpPr>
        <p:spPr bwMode="auto">
          <a:xfrm>
            <a:off x="7010400" y="64008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lnSpc>
                <a:spcPct val="100000"/>
              </a:lnSpc>
              <a:spcBef>
                <a:spcPct val="0"/>
              </a:spcBef>
              <a:buClrTx/>
              <a:buSzTx/>
              <a:buFontTx/>
              <a:buNone/>
              <a:defRPr kumimoji="0" sz="1800">
                <a:latin typeface="Arial Black" pitchFamily="34" charset="0"/>
                <a:ea typeface="ＭＳ Ｐゴシック" charset="-128"/>
              </a:defRPr>
            </a:lvl1pPr>
          </a:lstStyle>
          <a:p>
            <a:pPr>
              <a:defRPr/>
            </a:pPr>
            <a:fld id="{242E4F24-A6B6-4944-9FDB-26056CA8787A}" type="slidenum">
              <a:rPr lang="en-US" altLang="ja-JP"/>
              <a:pPr>
                <a:defRPr/>
              </a:pPr>
              <a:t>‹#›</a:t>
            </a:fld>
            <a:endParaRPr lang="en-US" altLang="ja-JP"/>
          </a:p>
        </p:txBody>
      </p:sp>
      <p:grpSp>
        <p:nvGrpSpPr>
          <p:cNvPr id="1028" name="Group 4"/>
          <p:cNvGrpSpPr>
            <a:grpSpLocks/>
          </p:cNvGrpSpPr>
          <p:nvPr/>
        </p:nvGrpSpPr>
        <p:grpSpPr bwMode="auto">
          <a:xfrm>
            <a:off x="0" y="0"/>
            <a:ext cx="9144000" cy="546100"/>
            <a:chOff x="0" y="0"/>
            <a:chExt cx="5760" cy="344"/>
          </a:xfrm>
        </p:grpSpPr>
        <p:sp>
          <p:nvSpPr>
            <p:cNvPr id="226309"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lnSpc>
                  <a:spcPct val="100000"/>
                </a:lnSpc>
                <a:spcBef>
                  <a:spcPct val="0"/>
                </a:spcBef>
                <a:buClrTx/>
                <a:buSzTx/>
                <a:buFontTx/>
                <a:buNone/>
                <a:defRPr/>
              </a:pPr>
              <a:endParaRPr kumimoji="0" lang="ja-JP" altLang="ja-JP" sz="2400">
                <a:latin typeface="Times New Roman" pitchFamily="18" charset="0"/>
              </a:endParaRPr>
            </a:p>
          </p:txBody>
        </p:sp>
        <p:sp>
          <p:nvSpPr>
            <p:cNvPr id="226310"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eaLnBrk="1" hangingPunct="1">
                <a:lnSpc>
                  <a:spcPct val="100000"/>
                </a:lnSpc>
                <a:spcBef>
                  <a:spcPct val="0"/>
                </a:spcBef>
                <a:buClrTx/>
                <a:buSzTx/>
                <a:buFontTx/>
                <a:buNone/>
                <a:defRPr/>
              </a:pPr>
              <a:endParaRPr kumimoji="0" lang="ja-JP" altLang="ja-JP" sz="2400">
                <a:latin typeface="Times New Roman" pitchFamily="18" charset="0"/>
              </a:endParaRPr>
            </a:p>
          </p:txBody>
        </p:sp>
        <p:sp>
          <p:nvSpPr>
            <p:cNvPr id="226311"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eaLnBrk="1" hangingPunct="1">
                <a:lnSpc>
                  <a:spcPct val="100000"/>
                </a:lnSpc>
                <a:spcBef>
                  <a:spcPct val="0"/>
                </a:spcBef>
                <a:buClrTx/>
                <a:buSzTx/>
                <a:buFontTx/>
                <a:buNone/>
                <a:defRPr/>
              </a:pPr>
              <a:endParaRPr kumimoji="0" lang="ja-JP" altLang="ja-JP" sz="1800">
                <a:solidFill>
                  <a:schemeClr val="hlink"/>
                </a:solidFill>
              </a:endParaRPr>
            </a:p>
          </p:txBody>
        </p:sp>
        <p:sp>
          <p:nvSpPr>
            <p:cNvPr id="226312"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eaLnBrk="1" hangingPunct="1">
                <a:lnSpc>
                  <a:spcPct val="100000"/>
                </a:lnSpc>
                <a:spcBef>
                  <a:spcPct val="0"/>
                </a:spcBef>
                <a:buClrTx/>
                <a:buSzTx/>
                <a:buFontTx/>
                <a:buNone/>
                <a:defRPr/>
              </a:pPr>
              <a:endParaRPr kumimoji="0" lang="ja-JP" altLang="ja-JP" sz="1800">
                <a:solidFill>
                  <a:schemeClr val="hlink"/>
                </a:solidFill>
              </a:endParaRPr>
            </a:p>
          </p:txBody>
        </p:sp>
        <p:sp>
          <p:nvSpPr>
            <p:cNvPr id="226313"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eaLnBrk="1" hangingPunct="1">
                <a:lnSpc>
                  <a:spcPct val="100000"/>
                </a:lnSpc>
                <a:spcBef>
                  <a:spcPct val="0"/>
                </a:spcBef>
                <a:buClrTx/>
                <a:buSzTx/>
                <a:buFontTx/>
                <a:buNone/>
                <a:defRPr/>
              </a:pPr>
              <a:endParaRPr kumimoji="0" lang="ja-JP" altLang="ja-JP" sz="1800">
                <a:solidFill>
                  <a:schemeClr val="accent2"/>
                </a:solidFill>
              </a:endParaRPr>
            </a:p>
          </p:txBody>
        </p:sp>
        <p:sp>
          <p:nvSpPr>
            <p:cNvPr id="226314"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eaLnBrk="1" hangingPunct="1">
                <a:lnSpc>
                  <a:spcPct val="100000"/>
                </a:lnSpc>
                <a:spcBef>
                  <a:spcPct val="0"/>
                </a:spcBef>
                <a:buClrTx/>
                <a:buSzTx/>
                <a:buFontTx/>
                <a:buNone/>
                <a:defRPr/>
              </a:pPr>
              <a:endParaRPr kumimoji="0" lang="ja-JP" altLang="ja-JP" sz="1800">
                <a:solidFill>
                  <a:schemeClr val="hlink"/>
                </a:solidFill>
              </a:endParaRPr>
            </a:p>
          </p:txBody>
        </p:sp>
        <p:sp>
          <p:nvSpPr>
            <p:cNvPr id="226315"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eaLnBrk="1" hangingPunct="1">
                <a:lnSpc>
                  <a:spcPct val="100000"/>
                </a:lnSpc>
                <a:spcBef>
                  <a:spcPct val="0"/>
                </a:spcBef>
                <a:buClrTx/>
                <a:buSzTx/>
                <a:buFontTx/>
                <a:buNone/>
                <a:defRPr/>
              </a:pPr>
              <a:endParaRPr kumimoji="0" lang="ja-JP" altLang="ja-JP" sz="2400">
                <a:latin typeface="Times New Roman" pitchFamily="18" charset="0"/>
              </a:endParaRPr>
            </a:p>
          </p:txBody>
        </p:sp>
        <p:sp>
          <p:nvSpPr>
            <p:cNvPr id="226316"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eaLnBrk="1" hangingPunct="1">
                <a:lnSpc>
                  <a:spcPct val="100000"/>
                </a:lnSpc>
                <a:spcBef>
                  <a:spcPct val="0"/>
                </a:spcBef>
                <a:buClrTx/>
                <a:buSzTx/>
                <a:buFontTx/>
                <a:buNone/>
                <a:defRPr/>
              </a:pPr>
              <a:endParaRPr kumimoji="0" lang="ja-JP" altLang="ja-JP" sz="1800">
                <a:solidFill>
                  <a:schemeClr val="accent2"/>
                </a:solidFill>
              </a:endParaRPr>
            </a:p>
          </p:txBody>
        </p:sp>
        <p:sp>
          <p:nvSpPr>
            <p:cNvPr id="226317"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eaLnBrk="1" hangingPunct="1">
                <a:lnSpc>
                  <a:spcPct val="100000"/>
                </a:lnSpc>
                <a:spcBef>
                  <a:spcPct val="0"/>
                </a:spcBef>
                <a:buClrTx/>
                <a:buSzTx/>
                <a:buFontTx/>
                <a:buNone/>
                <a:defRPr/>
              </a:pPr>
              <a:endParaRPr kumimoji="0" lang="ja-JP" altLang="ja-JP" sz="1800">
                <a:solidFill>
                  <a:schemeClr val="accent2"/>
                </a:solidFill>
              </a:endParaRPr>
            </a:p>
          </p:txBody>
        </p:sp>
      </p:grpSp>
      <p:sp>
        <p:nvSpPr>
          <p:cNvPr id="1029" name="Rectangle 14"/>
          <p:cNvSpPr>
            <a:spLocks noGrp="1" noChangeArrowheads="1"/>
          </p:cNvSpPr>
          <p:nvPr>
            <p:ph type="title"/>
          </p:nvPr>
        </p:nvSpPr>
        <p:spPr bwMode="auto">
          <a:xfrm>
            <a:off x="452673" y="419100"/>
            <a:ext cx="8165865" cy="66731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dirty="0" smtClean="0"/>
              <a:t>マスタ タイトルの書式設定</a:t>
            </a:r>
          </a:p>
        </p:txBody>
      </p:sp>
      <p:sp>
        <p:nvSpPr>
          <p:cNvPr id="1030" name="Rectangle 15"/>
          <p:cNvSpPr>
            <a:spLocks noGrp="1" noChangeArrowheads="1"/>
          </p:cNvSpPr>
          <p:nvPr>
            <p:ph type="body" idx="1"/>
          </p:nvPr>
        </p:nvSpPr>
        <p:spPr bwMode="auto">
          <a:xfrm>
            <a:off x="461727" y="1167897"/>
            <a:ext cx="8225073" cy="569010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226320"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ClrTx/>
              <a:buSzTx/>
              <a:buFontTx/>
              <a:buNone/>
              <a:defRPr kumimoji="0" sz="1200">
                <a:latin typeface="Arial" charset="0"/>
                <a:ea typeface="ＭＳ Ｐゴシック" charset="-128"/>
              </a:defRPr>
            </a:lvl1pPr>
          </a:lstStyle>
          <a:p>
            <a:pPr>
              <a:defRPr/>
            </a:pPr>
            <a:endParaRPr lang="en-US" altLang="ja-JP"/>
          </a:p>
        </p:txBody>
      </p:sp>
      <p:sp>
        <p:nvSpPr>
          <p:cNvPr id="34" name="Rectangle 21"/>
          <p:cNvSpPr>
            <a:spLocks noChangeArrowheads="1"/>
          </p:cNvSpPr>
          <p:nvPr userDrawn="1"/>
        </p:nvSpPr>
        <p:spPr bwMode="auto">
          <a:xfrm>
            <a:off x="31750" y="6629400"/>
            <a:ext cx="3692525" cy="219075"/>
          </a:xfrm>
          <a:prstGeom prst="rect">
            <a:avLst/>
          </a:prstGeom>
          <a:noFill/>
          <a:ln w="9525">
            <a:noFill/>
            <a:miter lim="800000"/>
            <a:headEnd/>
            <a:tailEnd/>
          </a:ln>
          <a:effectLst/>
        </p:spPr>
        <p:txBody>
          <a:bodyPr lIns="80962" tIns="39688" rIns="80962" bIns="39688">
            <a:spAutoFit/>
          </a:bodyPr>
          <a:lstStyle/>
          <a:p>
            <a:pPr defTabSz="584200">
              <a:lnSpc>
                <a:spcPct val="100000"/>
              </a:lnSpc>
              <a:spcBef>
                <a:spcPct val="0"/>
              </a:spcBef>
              <a:buClrTx/>
              <a:buSzTx/>
              <a:buFontTx/>
              <a:buNone/>
              <a:defRPr/>
            </a:pPr>
            <a:r>
              <a:rPr lang="en-US" altLang="ja-JP" sz="900" i="1" dirty="0">
                <a:solidFill>
                  <a:srgbClr val="000066"/>
                </a:solidFill>
                <a:latin typeface="Arial" pitchFamily="34" charset="0"/>
                <a:ea typeface="ＭＳ Ｐゴシック" pitchFamily="50" charset="-128"/>
                <a:cs typeface="Arial" pitchFamily="34" charset="0"/>
              </a:rPr>
              <a:t>Copyright </a:t>
            </a:r>
            <a:r>
              <a:rPr lang="en-US" altLang="ja-JP" sz="900" i="1" dirty="0" smtClean="0">
                <a:solidFill>
                  <a:srgbClr val="000066"/>
                </a:solidFill>
                <a:latin typeface="Arial" pitchFamily="34" charset="0"/>
                <a:ea typeface="ＭＳ Ｐゴシック" pitchFamily="50" charset="-128"/>
                <a:cs typeface="Arial" pitchFamily="34" charset="0"/>
              </a:rPr>
              <a:t>2013, </a:t>
            </a:r>
            <a:r>
              <a:rPr lang="en-US" altLang="ja-JP" sz="900" i="1" dirty="0">
                <a:solidFill>
                  <a:srgbClr val="000066"/>
                </a:solidFill>
                <a:latin typeface="Arial" pitchFamily="34" charset="0"/>
                <a:ea typeface="ＭＳ Ｐゴシック" pitchFamily="50" charset="-128"/>
                <a:cs typeface="Arial" pitchFamily="34" charset="0"/>
              </a:rPr>
              <a:t>Nippon Telegraph and Telephone Corporation</a:t>
            </a:r>
          </a:p>
        </p:txBody>
      </p:sp>
      <p:pic>
        <p:nvPicPr>
          <p:cNvPr id="1033" name="Picture 2" descr="ウェブアクセシビリティ推進協会"/>
          <p:cNvPicPr>
            <a:picLocks noChangeAspect="1" noChangeArrowheads="1"/>
          </p:cNvPicPr>
          <p:nvPr userDrawn="1"/>
        </p:nvPicPr>
        <p:blipFill>
          <a:blip r:embed="rId14" cstate="print"/>
          <a:srcRect r="65462" b="-7887"/>
          <a:stretch>
            <a:fillRect/>
          </a:stretch>
        </p:blipFill>
        <p:spPr bwMode="auto">
          <a:xfrm>
            <a:off x="7810500" y="74613"/>
            <a:ext cx="1303338" cy="5302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51" r:id="rId1"/>
    <p:sldLayoutId id="2147483840"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 id="2147483849" r:id="rId11"/>
    <p:sldLayoutId id="2147483850" r:id="rId12"/>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36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charset="0"/>
          <a:ea typeface="ＭＳ Ｐゴシック" charset="-128"/>
        </a:defRPr>
      </a:lvl2pPr>
      <a:lvl3pPr algn="l" rtl="0" eaLnBrk="0" fontAlgn="base" hangingPunct="0">
        <a:spcBef>
          <a:spcPct val="0"/>
        </a:spcBef>
        <a:spcAft>
          <a:spcPct val="0"/>
        </a:spcAft>
        <a:defRPr kumimoji="1" sz="4400">
          <a:solidFill>
            <a:schemeClr val="tx1"/>
          </a:solidFill>
          <a:latin typeface="Arial" charset="0"/>
          <a:ea typeface="ＭＳ Ｐゴシック" charset="-128"/>
        </a:defRPr>
      </a:lvl3pPr>
      <a:lvl4pPr algn="l" rtl="0" eaLnBrk="0" fontAlgn="base" hangingPunct="0">
        <a:spcBef>
          <a:spcPct val="0"/>
        </a:spcBef>
        <a:spcAft>
          <a:spcPct val="0"/>
        </a:spcAft>
        <a:defRPr kumimoji="1" sz="4400">
          <a:solidFill>
            <a:schemeClr val="tx1"/>
          </a:solidFill>
          <a:latin typeface="Arial" charset="0"/>
          <a:ea typeface="ＭＳ Ｐゴシック" charset="-128"/>
        </a:defRPr>
      </a:lvl4pPr>
      <a:lvl5pPr algn="l" rtl="0" eaLnBrk="0" fontAlgn="base" hangingPunct="0">
        <a:spcBef>
          <a:spcPct val="0"/>
        </a:spcBef>
        <a:spcAft>
          <a:spcPct val="0"/>
        </a:spcAft>
        <a:defRPr kumimoji="1" sz="4400">
          <a:solidFill>
            <a:schemeClr val="tx1"/>
          </a:solidFill>
          <a:latin typeface="Arial" charset="0"/>
          <a:ea typeface="ＭＳ Ｐゴシック" charset="-128"/>
        </a:defRPr>
      </a:lvl5pPr>
      <a:lvl6pPr marL="457200" algn="l" rtl="0" fontAlgn="base">
        <a:spcBef>
          <a:spcPct val="0"/>
        </a:spcBef>
        <a:spcAft>
          <a:spcPct val="0"/>
        </a:spcAft>
        <a:defRPr kumimoji="1" sz="4400">
          <a:solidFill>
            <a:schemeClr val="tx1"/>
          </a:solidFill>
          <a:latin typeface="Arial" charset="0"/>
          <a:ea typeface="ＭＳ Ｐゴシック" charset="-128"/>
        </a:defRPr>
      </a:lvl6pPr>
      <a:lvl7pPr marL="914400" algn="l" rtl="0" fontAlgn="base">
        <a:spcBef>
          <a:spcPct val="0"/>
        </a:spcBef>
        <a:spcAft>
          <a:spcPct val="0"/>
        </a:spcAft>
        <a:defRPr kumimoji="1" sz="4400">
          <a:solidFill>
            <a:schemeClr val="tx1"/>
          </a:solidFill>
          <a:latin typeface="Arial" charset="0"/>
          <a:ea typeface="ＭＳ Ｐゴシック" charset="-128"/>
        </a:defRPr>
      </a:lvl7pPr>
      <a:lvl8pPr marL="1371600" algn="l" rtl="0" fontAlgn="base">
        <a:spcBef>
          <a:spcPct val="0"/>
        </a:spcBef>
        <a:spcAft>
          <a:spcPct val="0"/>
        </a:spcAft>
        <a:defRPr kumimoji="1" sz="4400">
          <a:solidFill>
            <a:schemeClr val="tx1"/>
          </a:solidFill>
          <a:latin typeface="Arial" charset="0"/>
          <a:ea typeface="ＭＳ Ｐゴシック" charset="-128"/>
        </a:defRPr>
      </a:lvl8pPr>
      <a:lvl9pPr marL="1828800" algn="l" rtl="0" fontAlgn="base">
        <a:spcBef>
          <a:spcPct val="0"/>
        </a:spcBef>
        <a:spcAft>
          <a:spcPct val="0"/>
        </a:spcAft>
        <a:defRPr kumimoji="1" sz="4400">
          <a:solidFill>
            <a:schemeClr val="tx1"/>
          </a:solidFill>
          <a:latin typeface="Arial" charset="0"/>
          <a:ea typeface="ＭＳ Ｐゴシック" charset="-128"/>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kumimoji="1" sz="2400">
          <a:solidFill>
            <a:schemeClr val="tx1"/>
          </a:solidFill>
          <a:latin typeface="+mn-lt"/>
          <a:ea typeface="+mn-ea"/>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kumimoji="1" sz="20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kumimoji="1" sz="1800">
          <a:solidFill>
            <a:schemeClr val="tx1"/>
          </a:solidFill>
          <a:latin typeface="+mn-lt"/>
          <a:ea typeface="+mn-ea"/>
        </a:defRPr>
      </a:lvl4pPr>
      <a:lvl5pPr marL="2057400" indent="-228600" algn="l" rtl="0" eaLnBrk="0" fontAlgn="base" hangingPunct="0">
        <a:spcBef>
          <a:spcPct val="20000"/>
        </a:spcBef>
        <a:spcAft>
          <a:spcPct val="0"/>
        </a:spcAft>
        <a:buClr>
          <a:schemeClr val="bg2"/>
        </a:buClr>
        <a:buFont typeface="Wingdings" pitchFamily="2" charset="2"/>
        <a:buChar char="§"/>
        <a:defRPr kumimoji="1" sz="1800">
          <a:solidFill>
            <a:schemeClr val="tx1"/>
          </a:solidFill>
          <a:latin typeface="+mn-lt"/>
          <a:ea typeface="+mn-ea"/>
        </a:defRPr>
      </a:lvl5pPr>
      <a:lvl6pPr marL="25146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6pPr>
      <a:lvl7pPr marL="29718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7pPr>
      <a:lvl8pPr marL="34290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8pPr>
      <a:lvl9pPr marL="38862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1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chart" Target="../charts/chart10.xml"/><Relationship Id="rId5" Type="http://schemas.openxmlformats.org/officeDocument/2006/relationships/chart" Target="../charts/chart9.xml"/><Relationship Id="rId4" Type="http://schemas.openxmlformats.org/officeDocument/2006/relationships/chart" Target="../charts/char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8"/>
          <p:cNvSpPr>
            <a:spLocks noGrp="1" noChangeArrowheads="1"/>
          </p:cNvSpPr>
          <p:nvPr>
            <p:ph type="ctrTitle"/>
          </p:nvPr>
        </p:nvSpPr>
        <p:spPr/>
        <p:txBody>
          <a:bodyPr/>
          <a:lstStyle/>
          <a:p>
            <a:r>
              <a:rPr lang="ja-JP" altLang="en-US" sz="3200" dirty="0"/>
              <a:t>東京都３０自治体サイト</a:t>
            </a:r>
            <a:r>
              <a:rPr lang="ja-JP" altLang="en-US" sz="3200" dirty="0" smtClean="0"/>
              <a:t>に</a:t>
            </a:r>
            <a:r>
              <a:rPr lang="en-US" altLang="ja-JP" sz="3200" dirty="0" smtClean="0"/>
              <a:t/>
            </a:r>
            <a:br>
              <a:rPr lang="en-US" altLang="ja-JP" sz="3200" dirty="0" smtClean="0"/>
            </a:br>
            <a:r>
              <a:rPr lang="ja-JP" altLang="en-US" sz="3200" dirty="0" smtClean="0"/>
              <a:t>おける</a:t>
            </a:r>
            <a:r>
              <a:rPr lang="ja-JP" altLang="en-US" sz="3200" dirty="0"/>
              <a:t>アクセシビリティ調査</a:t>
            </a:r>
            <a:r>
              <a:rPr lang="ja-JP" altLang="en-US" sz="3200" dirty="0" smtClean="0"/>
              <a:t>結果</a:t>
            </a:r>
          </a:p>
        </p:txBody>
      </p:sp>
      <p:sp>
        <p:nvSpPr>
          <p:cNvPr id="3075" name="Rectangle 22"/>
          <p:cNvSpPr>
            <a:spLocks noGrp="1" noChangeArrowheads="1"/>
          </p:cNvSpPr>
          <p:nvPr>
            <p:ph type="subTitle" idx="1"/>
          </p:nvPr>
        </p:nvSpPr>
        <p:spPr>
          <a:xfrm>
            <a:off x="2057400" y="4326575"/>
            <a:ext cx="6019800" cy="1752600"/>
          </a:xfrm>
        </p:spPr>
        <p:txBody>
          <a:bodyPr/>
          <a:lstStyle/>
          <a:p>
            <a:pPr algn="ctr" eaLnBrk="1" hangingPunct="1">
              <a:lnSpc>
                <a:spcPct val="105000"/>
              </a:lnSpc>
              <a:spcBef>
                <a:spcPct val="15000"/>
              </a:spcBef>
              <a:spcAft>
                <a:spcPct val="40000"/>
              </a:spcAft>
            </a:pPr>
            <a:r>
              <a:rPr lang="en-US" altLang="ja-JP" sz="2800" dirty="0" smtClean="0"/>
              <a:t>2013</a:t>
            </a:r>
            <a:r>
              <a:rPr lang="ja-JP" altLang="en-US" sz="2800" dirty="0" smtClean="0"/>
              <a:t>年</a:t>
            </a:r>
            <a:r>
              <a:rPr lang="en-US" altLang="ja-JP" sz="2800" dirty="0" smtClean="0"/>
              <a:t>11</a:t>
            </a:r>
            <a:r>
              <a:rPr lang="ja-JP" altLang="en-US" sz="2800" dirty="0" smtClean="0"/>
              <a:t>月</a:t>
            </a:r>
            <a:r>
              <a:rPr lang="en-US" altLang="ja-JP" sz="2800" dirty="0" smtClean="0"/>
              <a:t>21</a:t>
            </a:r>
            <a:r>
              <a:rPr lang="ja-JP" altLang="en-US" sz="2800" dirty="0" smtClean="0"/>
              <a:t>日</a:t>
            </a:r>
          </a:p>
          <a:p>
            <a:pPr algn="ctr" eaLnBrk="1" hangingPunct="1">
              <a:lnSpc>
                <a:spcPct val="105000"/>
              </a:lnSpc>
              <a:spcBef>
                <a:spcPct val="10000"/>
              </a:spcBef>
            </a:pPr>
            <a:r>
              <a:rPr lang="ja-JP" altLang="en-US" sz="2800" dirty="0" smtClean="0"/>
              <a:t>浅野　陽子（</a:t>
            </a:r>
            <a:r>
              <a:rPr lang="en-US" altLang="ja-JP" sz="2800" dirty="0" smtClean="0"/>
              <a:t>NTT</a:t>
            </a:r>
            <a:r>
              <a:rPr lang="ja-JP" altLang="en-US" sz="2800" dirty="0" smtClean="0"/>
              <a:t>）</a:t>
            </a:r>
          </a:p>
          <a:p>
            <a:pPr algn="ctr" eaLnBrk="1" hangingPunct="1">
              <a:lnSpc>
                <a:spcPct val="105000"/>
              </a:lnSpc>
              <a:spcBef>
                <a:spcPct val="10000"/>
              </a:spcBef>
            </a:pPr>
            <a:r>
              <a:rPr lang="ja-JP" altLang="en-US" sz="2800" dirty="0" smtClean="0"/>
              <a:t>ウェブアクセシビリティ推進協会</a:t>
            </a:r>
            <a:endParaRPr lang="en-US" altLang="ja-JP" sz="2800" dirty="0" smtClean="0"/>
          </a:p>
          <a:p>
            <a:pPr algn="ctr" eaLnBrk="1" hangingPunct="1">
              <a:lnSpc>
                <a:spcPct val="105000"/>
              </a:lnSpc>
              <a:spcBef>
                <a:spcPct val="10000"/>
              </a:spcBef>
            </a:pPr>
            <a:r>
              <a:rPr lang="ja-JP" altLang="en-US" sz="2800" dirty="0" smtClean="0"/>
              <a:t>品質維持向上部会</a:t>
            </a:r>
            <a:endParaRPr lang="en-US" altLang="ja-JP" sz="2800" dirty="0" smtClean="0"/>
          </a:p>
        </p:txBody>
      </p:sp>
      <p:sp>
        <p:nvSpPr>
          <p:cNvPr id="4" name="正方形/長方形 3"/>
          <p:cNvSpPr/>
          <p:nvPr/>
        </p:nvSpPr>
        <p:spPr>
          <a:xfrm>
            <a:off x="95000" y="585214"/>
            <a:ext cx="9001125" cy="300403"/>
          </a:xfrm>
          <a:prstGeom prst="rect">
            <a:avLst/>
          </a:prstGeom>
        </p:spPr>
        <p:txBody>
          <a:bodyPr>
            <a:spAutoFit/>
          </a:bodyPr>
          <a:lstStyle/>
          <a:p>
            <a:pPr eaLnBrk="1" hangingPunct="1">
              <a:lnSpc>
                <a:spcPct val="110000"/>
              </a:lnSpc>
              <a:buNone/>
              <a:defRPr/>
            </a:pPr>
            <a:r>
              <a:rPr lang="ja-JP" altLang="en-US" sz="1400" b="1" dirty="0"/>
              <a:t>ウェブアクセシビリティ推進協会主催セミナー</a:t>
            </a:r>
            <a:endParaRPr lang="en-US" altLang="ja-JP" sz="1400" dirty="0">
              <a:latin typeface="HGP創英角ｺﾞｼｯｸUB" pitchFamily="50" charset="-128"/>
              <a:ea typeface="HGP創英角ｺﾞｼｯｸUB" pitchFamily="50"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詳細調査項目</a:t>
            </a:r>
            <a:r>
              <a:rPr kumimoji="1" lang="en-US" altLang="ja-JP" dirty="0" smtClean="0"/>
              <a:t>1/2</a:t>
            </a:r>
            <a:endParaRPr kumimoji="1" lang="ja-JP" altLang="en-US" dirty="0"/>
          </a:p>
        </p:txBody>
      </p:sp>
      <p:sp>
        <p:nvSpPr>
          <p:cNvPr id="3" name="コンテンツ プレースホルダ 2"/>
          <p:cNvSpPr>
            <a:spLocks noGrp="1"/>
          </p:cNvSpPr>
          <p:nvPr>
            <p:ph idx="1"/>
          </p:nvPr>
        </p:nvSpPr>
        <p:spPr>
          <a:xfrm>
            <a:off x="461728" y="1185333"/>
            <a:ext cx="8490361" cy="5672667"/>
          </a:xfrm>
        </p:spPr>
        <p:txBody>
          <a:bodyPr/>
          <a:lstStyle/>
          <a:p>
            <a:pPr marL="514350" lvl="0" indent="-514350">
              <a:buClrTx/>
              <a:buSzPct val="100000"/>
              <a:buFont typeface="+mj-lt"/>
              <a:buAutoNum type="arabicPeriod"/>
            </a:pPr>
            <a:r>
              <a:rPr lang="ja-JP" altLang="ja-JP" dirty="0"/>
              <a:t>アクセシビリティ方針の公開</a:t>
            </a:r>
          </a:p>
          <a:p>
            <a:pPr marL="914400" lvl="1" indent="-514350">
              <a:buClrTx/>
              <a:buFont typeface="+mj-lt"/>
              <a:buAutoNum type="arabicPeriod"/>
            </a:pPr>
            <a:r>
              <a:rPr lang="ja-JP" altLang="ja-JP" dirty="0" smtClean="0"/>
              <a:t>サイト</a:t>
            </a:r>
            <a:r>
              <a:rPr lang="ja-JP" altLang="ja-JP" dirty="0"/>
              <a:t>についてのアクセシビリティ配慮</a:t>
            </a:r>
          </a:p>
          <a:p>
            <a:pPr marL="914400" lvl="1" indent="-514350">
              <a:buClrTx/>
              <a:buFont typeface="+mj-lt"/>
              <a:buAutoNum type="arabicPeriod"/>
            </a:pPr>
            <a:r>
              <a:rPr lang="ja-JP" altLang="ja-JP" dirty="0"/>
              <a:t>アクセシビリティ</a:t>
            </a:r>
            <a:r>
              <a:rPr lang="ja-JP" altLang="ja-JP" dirty="0" smtClean="0"/>
              <a:t>方針</a:t>
            </a:r>
            <a:r>
              <a:rPr lang="ja-JP" altLang="en-US" dirty="0" smtClean="0"/>
              <a:t>の</a:t>
            </a:r>
            <a:r>
              <a:rPr lang="ja-JP" altLang="ja-JP" dirty="0" smtClean="0"/>
              <a:t>掲載</a:t>
            </a:r>
            <a:endParaRPr lang="ja-JP" altLang="ja-JP" dirty="0"/>
          </a:p>
          <a:p>
            <a:pPr marL="914400" lvl="1" indent="-514350">
              <a:buClrTx/>
              <a:buFont typeface="+mj-lt"/>
              <a:buAutoNum type="arabicPeriod"/>
            </a:pPr>
            <a:r>
              <a:rPr lang="en-US" altLang="ja-JP" dirty="0"/>
              <a:t>JIS X 8341-3</a:t>
            </a:r>
            <a:r>
              <a:rPr lang="ja-JP" altLang="ja-JP" dirty="0"/>
              <a:t>に関する意識</a:t>
            </a:r>
          </a:p>
          <a:p>
            <a:pPr marL="914400" lvl="1" indent="-514350">
              <a:buClrTx/>
              <a:buFont typeface="+mj-lt"/>
              <a:buAutoNum type="arabicPeriod"/>
            </a:pPr>
            <a:r>
              <a:rPr lang="ja-JP" altLang="ja-JP" dirty="0" smtClean="0"/>
              <a:t>「</a:t>
            </a:r>
            <a:r>
              <a:rPr lang="ja-JP" altLang="ja-JP" dirty="0"/>
              <a:t>みんなの公共サイト運用モデル改訂版（</a:t>
            </a:r>
            <a:r>
              <a:rPr lang="en-US" altLang="ja-JP" dirty="0"/>
              <a:t>2010</a:t>
            </a:r>
            <a:r>
              <a:rPr lang="ja-JP" altLang="ja-JP" dirty="0"/>
              <a:t>年度）」に則ったアクセシビリティ方針</a:t>
            </a:r>
          </a:p>
          <a:p>
            <a:pPr marL="914400" lvl="1" indent="-514350">
              <a:buClrTx/>
              <a:buFont typeface="+mj-lt"/>
              <a:buAutoNum type="arabicPeriod"/>
            </a:pPr>
            <a:r>
              <a:rPr lang="ja-JP" altLang="ja-JP" dirty="0"/>
              <a:t>目標達成設定内容</a:t>
            </a:r>
          </a:p>
        </p:txBody>
      </p:sp>
      <p:sp>
        <p:nvSpPr>
          <p:cNvPr id="4" name="スライド番号プレースホルダ 3"/>
          <p:cNvSpPr>
            <a:spLocks noGrp="1"/>
          </p:cNvSpPr>
          <p:nvPr>
            <p:ph type="sldNum" sz="quarter" idx="11"/>
          </p:nvPr>
        </p:nvSpPr>
        <p:spPr/>
        <p:txBody>
          <a:bodyPr/>
          <a:lstStyle/>
          <a:p>
            <a:pPr>
              <a:defRPr/>
            </a:pPr>
            <a:fld id="{23D6FD14-9438-4897-824D-7914E578BC21}" type="slidenum">
              <a:rPr lang="en-US" altLang="ja-JP" smtClean="0"/>
              <a:pPr>
                <a:defRPr/>
              </a:pPr>
              <a:t>10</a:t>
            </a:fld>
            <a:endParaRPr lang="en-US" altLang="ja-JP"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詳細調査項目</a:t>
            </a:r>
            <a:r>
              <a:rPr kumimoji="1" lang="en-US" altLang="ja-JP" dirty="0" smtClean="0"/>
              <a:t>2/2</a:t>
            </a:r>
            <a:endParaRPr kumimoji="1" lang="ja-JP" altLang="en-US" dirty="0"/>
          </a:p>
        </p:txBody>
      </p:sp>
      <p:sp>
        <p:nvSpPr>
          <p:cNvPr id="3" name="コンテンツ プレースホルダ 2"/>
          <p:cNvSpPr>
            <a:spLocks noGrp="1"/>
          </p:cNvSpPr>
          <p:nvPr>
            <p:ph idx="1"/>
          </p:nvPr>
        </p:nvSpPr>
        <p:spPr>
          <a:xfrm>
            <a:off x="461727" y="1167897"/>
            <a:ext cx="8682273" cy="5690103"/>
          </a:xfrm>
        </p:spPr>
        <p:txBody>
          <a:bodyPr/>
          <a:lstStyle/>
          <a:p>
            <a:pPr marL="514350" lvl="0" indent="-514350">
              <a:spcBef>
                <a:spcPts val="100"/>
              </a:spcBef>
              <a:buClrTx/>
              <a:buSzPct val="100000"/>
              <a:buFont typeface="+mj-lt"/>
              <a:buAutoNum type="arabicPeriod" startAt="2"/>
            </a:pPr>
            <a:r>
              <a:rPr lang="ja-JP" altLang="ja-JP" dirty="0"/>
              <a:t>サイトのアクセシビリティ対応</a:t>
            </a:r>
          </a:p>
          <a:p>
            <a:pPr marL="0" indent="0">
              <a:spcBef>
                <a:spcPts val="100"/>
              </a:spcBef>
              <a:buNone/>
            </a:pPr>
            <a:r>
              <a:rPr lang="ja-JP" altLang="en-US" sz="2400" dirty="0" smtClean="0"/>
              <a:t>　</a:t>
            </a:r>
            <a:r>
              <a:rPr lang="ja-JP" altLang="ja-JP" sz="2400" dirty="0" smtClean="0"/>
              <a:t>トップページ</a:t>
            </a:r>
            <a:r>
              <a:rPr lang="ja-JP" altLang="ja-JP" sz="2400" dirty="0"/>
              <a:t>について</a:t>
            </a:r>
          </a:p>
          <a:p>
            <a:pPr marL="914400" lvl="1" indent="-514350">
              <a:spcBef>
                <a:spcPts val="100"/>
              </a:spcBef>
              <a:buClrTx/>
              <a:buFont typeface="+mj-lt"/>
              <a:buAutoNum type="arabicPeriod"/>
            </a:pPr>
            <a:r>
              <a:rPr lang="ja-JP" altLang="ja-JP" dirty="0"/>
              <a:t>メニューを読み飛ばすページ内リンクが</a:t>
            </a:r>
            <a:r>
              <a:rPr lang="ja-JP" altLang="ja-JP" dirty="0" smtClean="0"/>
              <a:t>ある</a:t>
            </a:r>
            <a:r>
              <a:rPr lang="ja-JP" altLang="en-US" dirty="0" smtClean="0"/>
              <a:t>か</a:t>
            </a:r>
            <a:endParaRPr lang="ja-JP" altLang="ja-JP" dirty="0"/>
          </a:p>
          <a:p>
            <a:pPr marL="914400" lvl="1" indent="-514350">
              <a:spcBef>
                <a:spcPts val="100"/>
              </a:spcBef>
              <a:buClrTx/>
              <a:buFont typeface="+mj-lt"/>
              <a:buAutoNum type="arabicPeriod"/>
            </a:pPr>
            <a:r>
              <a:rPr lang="ja-JP" altLang="ja-JP" dirty="0"/>
              <a:t>全てキーボード操作可能で</a:t>
            </a:r>
            <a:r>
              <a:rPr lang="ja-JP" altLang="ja-JP" dirty="0" smtClean="0"/>
              <a:t>ある</a:t>
            </a:r>
            <a:r>
              <a:rPr lang="ja-JP" altLang="en-US" dirty="0" smtClean="0"/>
              <a:t>か</a:t>
            </a:r>
            <a:endParaRPr lang="ja-JP" altLang="ja-JP" dirty="0"/>
          </a:p>
          <a:p>
            <a:pPr marL="914400" lvl="1" indent="-514350">
              <a:spcBef>
                <a:spcPts val="100"/>
              </a:spcBef>
              <a:buClrTx/>
              <a:buFont typeface="+mj-lt"/>
              <a:buAutoNum type="arabicPeriod"/>
            </a:pPr>
            <a:r>
              <a:rPr lang="en-US" altLang="ja-JP" dirty="0"/>
              <a:t>200%</a:t>
            </a:r>
            <a:r>
              <a:rPr lang="ja-JP" altLang="ja-JP" dirty="0"/>
              <a:t>に拡大してもテキストの表示に問題</a:t>
            </a:r>
            <a:r>
              <a:rPr lang="ja-JP" altLang="ja-JP" dirty="0" smtClean="0"/>
              <a:t>ない</a:t>
            </a:r>
            <a:r>
              <a:rPr lang="ja-JP" altLang="en-US" dirty="0" smtClean="0"/>
              <a:t>か</a:t>
            </a:r>
            <a:endParaRPr lang="ja-JP" altLang="ja-JP" dirty="0"/>
          </a:p>
          <a:p>
            <a:pPr marL="914400" lvl="1" indent="-514350">
              <a:spcBef>
                <a:spcPts val="100"/>
              </a:spcBef>
              <a:buClrTx/>
              <a:buFont typeface="+mj-lt"/>
              <a:buAutoNum type="arabicPeriod"/>
            </a:pPr>
            <a:r>
              <a:rPr lang="ja-JP" altLang="ja-JP" dirty="0"/>
              <a:t>見出し要素が適切に使われて</a:t>
            </a:r>
            <a:r>
              <a:rPr lang="ja-JP" altLang="ja-JP" dirty="0" smtClean="0"/>
              <a:t>いる</a:t>
            </a:r>
            <a:r>
              <a:rPr lang="ja-JP" altLang="en-US" dirty="0" smtClean="0"/>
              <a:t>か</a:t>
            </a:r>
            <a:endParaRPr lang="ja-JP" altLang="ja-JP" dirty="0"/>
          </a:p>
          <a:p>
            <a:pPr marL="914400" lvl="1" indent="-514350">
              <a:spcBef>
                <a:spcPts val="100"/>
              </a:spcBef>
              <a:buClrTx/>
              <a:buFont typeface="+mj-lt"/>
              <a:buAutoNum type="arabicPeriod"/>
            </a:pPr>
            <a:r>
              <a:rPr lang="ja-JP" altLang="ja-JP" dirty="0"/>
              <a:t>画像が点滅</a:t>
            </a:r>
            <a:r>
              <a:rPr lang="ja-JP" altLang="ja-JP" dirty="0" smtClean="0"/>
              <a:t>しない</a:t>
            </a:r>
            <a:r>
              <a:rPr lang="ja-JP" altLang="en-US" dirty="0" smtClean="0"/>
              <a:t>か</a:t>
            </a:r>
            <a:endParaRPr lang="ja-JP" altLang="ja-JP" dirty="0"/>
          </a:p>
          <a:p>
            <a:pPr marL="914400" lvl="1" indent="-514350">
              <a:spcBef>
                <a:spcPts val="100"/>
              </a:spcBef>
              <a:buClrTx/>
              <a:buFont typeface="+mj-lt"/>
              <a:buAutoNum type="arabicPeriod"/>
            </a:pPr>
            <a:r>
              <a:rPr lang="ja-JP" altLang="ja-JP" dirty="0"/>
              <a:t>ページを開いても自動で音声が再生</a:t>
            </a:r>
            <a:r>
              <a:rPr lang="ja-JP" altLang="ja-JP" dirty="0" smtClean="0"/>
              <a:t>されない</a:t>
            </a:r>
            <a:r>
              <a:rPr lang="ja-JP" altLang="en-US" dirty="0" smtClean="0"/>
              <a:t>か</a:t>
            </a:r>
            <a:endParaRPr lang="ja-JP" altLang="ja-JP" dirty="0"/>
          </a:p>
          <a:p>
            <a:pPr marL="914400" lvl="1" indent="-514350">
              <a:spcBef>
                <a:spcPts val="100"/>
              </a:spcBef>
              <a:buClrTx/>
              <a:buFont typeface="+mj-lt"/>
              <a:buAutoNum type="arabicPeriod"/>
            </a:pPr>
            <a:r>
              <a:rPr lang="ja-JP" altLang="ja-JP" dirty="0"/>
              <a:t>画像に</a:t>
            </a:r>
            <a:r>
              <a:rPr lang="en-US" altLang="ja-JP" dirty="0"/>
              <a:t>alt</a:t>
            </a:r>
            <a:r>
              <a:rPr lang="ja-JP" altLang="ja-JP" dirty="0"/>
              <a:t>属性が</a:t>
            </a:r>
            <a:r>
              <a:rPr lang="ja-JP" altLang="ja-JP" dirty="0" smtClean="0"/>
              <a:t>ある</a:t>
            </a:r>
            <a:r>
              <a:rPr lang="ja-JP" altLang="en-US" dirty="0" smtClean="0"/>
              <a:t>か</a:t>
            </a:r>
            <a:endParaRPr lang="ja-JP" altLang="ja-JP" dirty="0"/>
          </a:p>
          <a:p>
            <a:pPr marL="0" indent="0">
              <a:spcBef>
                <a:spcPts val="100"/>
              </a:spcBef>
              <a:buNone/>
            </a:pPr>
            <a:r>
              <a:rPr lang="ja-JP" altLang="en-US" sz="2400" dirty="0" smtClean="0"/>
              <a:t>　</a:t>
            </a:r>
            <a:r>
              <a:rPr lang="ja-JP" altLang="ja-JP" sz="2400" dirty="0" smtClean="0"/>
              <a:t>サイト</a:t>
            </a:r>
            <a:r>
              <a:rPr lang="ja-JP" altLang="ja-JP" sz="2400" dirty="0"/>
              <a:t>全体について</a:t>
            </a:r>
          </a:p>
          <a:p>
            <a:pPr marL="914400" lvl="1" indent="-514350">
              <a:spcBef>
                <a:spcPts val="100"/>
              </a:spcBef>
              <a:buClrTx/>
              <a:buFont typeface="+mj-lt"/>
              <a:buAutoNum type="arabicPeriod" startAt="8"/>
            </a:pPr>
            <a:r>
              <a:rPr lang="ja-JP" altLang="ja-JP" dirty="0"/>
              <a:t>パンくずリストが</a:t>
            </a:r>
            <a:r>
              <a:rPr lang="ja-JP" altLang="ja-JP" dirty="0" smtClean="0"/>
              <a:t>ある</a:t>
            </a:r>
            <a:r>
              <a:rPr lang="ja-JP" altLang="en-US" dirty="0" smtClean="0"/>
              <a:t>か</a:t>
            </a:r>
            <a:endParaRPr lang="ja-JP" altLang="ja-JP" dirty="0"/>
          </a:p>
          <a:p>
            <a:pPr marL="914400" lvl="1" indent="-514350">
              <a:spcBef>
                <a:spcPts val="100"/>
              </a:spcBef>
              <a:buClrTx/>
              <a:buFont typeface="+mj-lt"/>
              <a:buAutoNum type="arabicPeriod" startAt="8"/>
            </a:pPr>
            <a:r>
              <a:rPr lang="ja-JP" altLang="ja-JP" dirty="0"/>
              <a:t>各ページの構造が共通になって</a:t>
            </a:r>
            <a:r>
              <a:rPr lang="ja-JP" altLang="ja-JP" dirty="0" smtClean="0"/>
              <a:t>いる</a:t>
            </a:r>
            <a:r>
              <a:rPr lang="ja-JP" altLang="en-US" dirty="0" smtClean="0"/>
              <a:t>か</a:t>
            </a:r>
            <a:endParaRPr lang="ja-JP" altLang="ja-JP" dirty="0"/>
          </a:p>
          <a:p>
            <a:pPr marL="914400" lvl="1" indent="-514350">
              <a:spcBef>
                <a:spcPts val="100"/>
              </a:spcBef>
              <a:buClrTx/>
              <a:buFont typeface="+mj-lt"/>
              <a:buAutoNum type="arabicPeriod" startAt="8"/>
            </a:pPr>
            <a:r>
              <a:rPr lang="ja-JP" altLang="en-US" dirty="0" smtClean="0"/>
              <a:t>指針内に</a:t>
            </a:r>
            <a:r>
              <a:rPr lang="en-US" altLang="ja-JP" dirty="0" smtClean="0"/>
              <a:t>JIS X 8341-3:2010</a:t>
            </a:r>
            <a:r>
              <a:rPr lang="ja-JP" altLang="ja-JP" dirty="0" smtClean="0"/>
              <a:t>に</a:t>
            </a:r>
            <a:r>
              <a:rPr lang="ja-JP" altLang="ja-JP" dirty="0"/>
              <a:t>関する記述が</a:t>
            </a:r>
            <a:r>
              <a:rPr lang="ja-JP" altLang="ja-JP" dirty="0" smtClean="0"/>
              <a:t>ある</a:t>
            </a:r>
            <a:r>
              <a:rPr lang="ja-JP" altLang="en-US" dirty="0" smtClean="0"/>
              <a:t>か</a:t>
            </a:r>
            <a:endParaRPr lang="en-US" altLang="ja-JP" dirty="0"/>
          </a:p>
          <a:p>
            <a:pPr marL="857250" lvl="1" indent="-457200">
              <a:spcBef>
                <a:spcPts val="100"/>
              </a:spcBef>
              <a:buClrTx/>
              <a:buFont typeface="+mj-lt"/>
              <a:buAutoNum type="arabicPeriod" startAt="8"/>
            </a:pPr>
            <a:r>
              <a:rPr lang="ja-JP" altLang="ja-JP" dirty="0" smtClean="0"/>
              <a:t>アクセシブル</a:t>
            </a:r>
            <a:r>
              <a:rPr lang="ja-JP" altLang="ja-JP" dirty="0"/>
              <a:t>な複数の問い合わせ手段が</a:t>
            </a:r>
            <a:r>
              <a:rPr lang="ja-JP" altLang="ja-JP" dirty="0" smtClean="0"/>
              <a:t>ある</a:t>
            </a:r>
            <a:r>
              <a:rPr lang="ja-JP" altLang="en-US" dirty="0" smtClean="0"/>
              <a:t>か</a:t>
            </a:r>
            <a:endParaRPr lang="ja-JP" altLang="ja-JP" dirty="0"/>
          </a:p>
        </p:txBody>
      </p:sp>
      <p:sp>
        <p:nvSpPr>
          <p:cNvPr id="4" name="スライド番号プレースホルダ 3"/>
          <p:cNvSpPr>
            <a:spLocks noGrp="1"/>
          </p:cNvSpPr>
          <p:nvPr>
            <p:ph type="sldNum" sz="quarter" idx="11"/>
          </p:nvPr>
        </p:nvSpPr>
        <p:spPr/>
        <p:txBody>
          <a:bodyPr/>
          <a:lstStyle/>
          <a:p>
            <a:pPr>
              <a:defRPr/>
            </a:pPr>
            <a:fld id="{23D6FD14-9438-4897-824D-7914E578BC21}" type="slidenum">
              <a:rPr lang="en-US" altLang="ja-JP" smtClean="0"/>
              <a:pPr>
                <a:defRPr/>
              </a:pPr>
              <a:t>11</a:t>
            </a:fld>
            <a:endParaRPr lang="en-US" altLang="ja-JP" dirty="0"/>
          </a:p>
        </p:txBody>
      </p:sp>
    </p:spTree>
    <p:extLst>
      <p:ext uri="{BB962C8B-B14F-4D97-AF65-F5344CB8AC3E}">
        <p14:creationId xmlns:p14="http://schemas.microsoft.com/office/powerpoint/2010/main" val="16393282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a:xfrm>
            <a:off x="736600" y="2938463"/>
            <a:ext cx="7772400" cy="1362075"/>
          </a:xfrm>
        </p:spPr>
        <p:txBody>
          <a:bodyPr/>
          <a:lstStyle/>
          <a:p>
            <a:pPr>
              <a:defRPr/>
            </a:pPr>
            <a:r>
              <a:rPr lang="en-US" altLang="ja-JP" sz="3600" dirty="0" smtClean="0"/>
              <a:t>3.</a:t>
            </a:r>
            <a:r>
              <a:rPr lang="ja-JP" altLang="en-US" sz="3600" dirty="0" smtClean="0"/>
              <a:t> 調査結果</a:t>
            </a:r>
            <a:endParaRPr lang="ja-JP" altLang="en-US" sz="3600" dirty="0"/>
          </a:p>
        </p:txBody>
      </p:sp>
      <p:sp>
        <p:nvSpPr>
          <p:cNvPr id="6147" name="テキスト プレースホルダ 7"/>
          <p:cNvSpPr>
            <a:spLocks noGrp="1"/>
          </p:cNvSpPr>
          <p:nvPr>
            <p:ph type="body" idx="1"/>
          </p:nvPr>
        </p:nvSpPr>
        <p:spPr>
          <a:xfrm>
            <a:off x="722313" y="4125913"/>
            <a:ext cx="7772400" cy="1500187"/>
          </a:xfrm>
        </p:spPr>
        <p:txBody>
          <a:bodyPr/>
          <a:lstStyle/>
          <a:p>
            <a:endParaRPr lang="ja-JP" altLang="en-US" smtClean="0"/>
          </a:p>
        </p:txBody>
      </p:sp>
      <p:sp>
        <p:nvSpPr>
          <p:cNvPr id="6148" name="スライド番号プレースホルダ 3"/>
          <p:cNvSpPr>
            <a:spLocks noGrp="1"/>
          </p:cNvSpPr>
          <p:nvPr>
            <p:ph type="sldNum" sz="quarter" idx="11"/>
          </p:nvPr>
        </p:nvSpPr>
        <p:spPr>
          <a:noFill/>
        </p:spPr>
        <p:txBody>
          <a:bodyPr/>
          <a:lstStyle/>
          <a:p>
            <a:fld id="{4B2F2663-4653-4CE3-B24F-FFC3F2250D38}" type="slidenum">
              <a:rPr lang="en-US" altLang="ja-JP" smtClean="0"/>
              <a:pPr/>
              <a:t>12</a:t>
            </a:fld>
            <a:endParaRPr lang="en-US" altLang="ja-JP"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pPr lvl="0"/>
            <a:r>
              <a:rPr lang="en-US" altLang="ja-JP" dirty="0" smtClean="0"/>
              <a:t>1-1 </a:t>
            </a:r>
            <a:r>
              <a:rPr lang="ja-JP" altLang="en-US" dirty="0" smtClean="0"/>
              <a:t>サイトに対する</a:t>
            </a:r>
            <a:r>
              <a:rPr lang="ja-JP" altLang="ja-JP" dirty="0" smtClean="0"/>
              <a:t>アクセシビリティ配慮</a:t>
            </a:r>
          </a:p>
        </p:txBody>
      </p:sp>
      <p:sp>
        <p:nvSpPr>
          <p:cNvPr id="6" name="コンテンツ プレースホルダ 5"/>
          <p:cNvSpPr>
            <a:spLocks noGrp="1"/>
          </p:cNvSpPr>
          <p:nvPr>
            <p:ph idx="1"/>
          </p:nvPr>
        </p:nvSpPr>
        <p:spPr/>
        <p:txBody>
          <a:bodyPr/>
          <a:lstStyle/>
          <a:p>
            <a:r>
              <a:rPr lang="ja-JP" altLang="en-US" sz="2400" dirty="0" smtClean="0"/>
              <a:t>ホームページ</a:t>
            </a:r>
            <a:r>
              <a:rPr lang="ja-JP" altLang="ja-JP" sz="2400" dirty="0" smtClean="0"/>
              <a:t>作成にあたって、アクセシビリティや</a:t>
            </a:r>
            <a:r>
              <a:rPr lang="ja-JP" altLang="ja-JP" sz="2400" dirty="0" err="1" smtClean="0"/>
              <a:t>障がい</a:t>
            </a:r>
            <a:r>
              <a:rPr lang="ja-JP" altLang="ja-JP" sz="2400" dirty="0" smtClean="0"/>
              <a:t>者</a:t>
            </a:r>
            <a:r>
              <a:rPr lang="ja-JP" altLang="en-US" sz="2400" dirty="0" smtClean="0"/>
              <a:t>・</a:t>
            </a:r>
            <a:r>
              <a:rPr lang="ja-JP" altLang="ja-JP" sz="2400" dirty="0" smtClean="0"/>
              <a:t>高齢者に対して配慮をしているような表記が</a:t>
            </a:r>
            <a:r>
              <a:rPr lang="ja-JP" altLang="en-US" sz="2400" dirty="0" smtClean="0"/>
              <a:t>あるか？</a:t>
            </a:r>
            <a:endParaRPr kumimoji="1" lang="ja-JP" altLang="en-US" sz="2400" dirty="0"/>
          </a:p>
        </p:txBody>
      </p:sp>
      <p:sp>
        <p:nvSpPr>
          <p:cNvPr id="4" name="スライド番号プレースホルダ 3"/>
          <p:cNvSpPr>
            <a:spLocks noGrp="1"/>
          </p:cNvSpPr>
          <p:nvPr>
            <p:ph type="sldNum" sz="quarter" idx="11"/>
          </p:nvPr>
        </p:nvSpPr>
        <p:spPr/>
        <p:txBody>
          <a:bodyPr/>
          <a:lstStyle/>
          <a:p>
            <a:pPr>
              <a:defRPr/>
            </a:pPr>
            <a:fld id="{DC4A43FC-CE0C-431E-8088-9945F5CD67D5}" type="slidenum">
              <a:rPr lang="en-US" altLang="ja-JP" smtClean="0"/>
              <a:pPr>
                <a:defRPr/>
              </a:pPr>
              <a:t>13</a:t>
            </a:fld>
            <a:endParaRPr lang="en-US" altLang="ja-JP"/>
          </a:p>
        </p:txBody>
      </p:sp>
      <p:sp>
        <p:nvSpPr>
          <p:cNvPr id="9" name="テキスト ボックス 8"/>
          <p:cNvSpPr txBox="1"/>
          <p:nvPr/>
        </p:nvSpPr>
        <p:spPr>
          <a:xfrm>
            <a:off x="5604943" y="5038522"/>
            <a:ext cx="2399389" cy="313932"/>
          </a:xfrm>
          <a:prstGeom prst="rect">
            <a:avLst/>
          </a:prstGeom>
          <a:noFill/>
        </p:spPr>
        <p:txBody>
          <a:bodyPr wrap="square" rtlCol="0">
            <a:spAutoFit/>
          </a:bodyPr>
          <a:lstStyle/>
          <a:p>
            <a:pPr algn="ctr">
              <a:buNone/>
            </a:pPr>
            <a:r>
              <a:rPr kumimoji="1" lang="en-US" altLang="ja-JP" sz="1800" dirty="0" smtClean="0"/>
              <a:t>【</a:t>
            </a:r>
            <a:r>
              <a:rPr kumimoji="1" lang="ja-JP" altLang="en-US" sz="1800" dirty="0" smtClean="0"/>
              <a:t>参考</a:t>
            </a:r>
            <a:r>
              <a:rPr kumimoji="1" lang="en-US" altLang="ja-JP" sz="1800" dirty="0" smtClean="0"/>
              <a:t>】47</a:t>
            </a:r>
            <a:r>
              <a:rPr kumimoji="1" lang="ja-JP" altLang="en-US" sz="1800" dirty="0" smtClean="0"/>
              <a:t>都道府県</a:t>
            </a:r>
            <a:endParaRPr kumimoji="1" lang="ja-JP" altLang="en-US" sz="1800" dirty="0"/>
          </a:p>
        </p:txBody>
      </p:sp>
      <p:sp>
        <p:nvSpPr>
          <p:cNvPr id="11" name="正方形/長方形 10"/>
          <p:cNvSpPr/>
          <p:nvPr/>
        </p:nvSpPr>
        <p:spPr>
          <a:xfrm>
            <a:off x="549324" y="5542384"/>
            <a:ext cx="8167162" cy="954107"/>
          </a:xfrm>
          <a:prstGeom prst="rect">
            <a:avLst/>
          </a:prstGeom>
          <a:solidFill>
            <a:srgbClr val="FFFF00"/>
          </a:solidFill>
        </p:spPr>
        <p:txBody>
          <a:bodyPr wrap="square">
            <a:spAutoFit/>
          </a:bodyPr>
          <a:lstStyle/>
          <a:p>
            <a:pPr>
              <a:lnSpc>
                <a:spcPct val="100000"/>
              </a:lnSpc>
              <a:buNone/>
            </a:pPr>
            <a:r>
              <a:rPr lang="en-US" altLang="ja-JP" dirty="0" smtClean="0"/>
              <a:t>9</a:t>
            </a:r>
            <a:r>
              <a:rPr lang="ja-JP" altLang="en-US" dirty="0" smtClean="0"/>
              <a:t>割弱が、自</a:t>
            </a:r>
            <a:r>
              <a:rPr lang="en-US" altLang="ja-JP" dirty="0" smtClean="0"/>
              <a:t>HP</a:t>
            </a:r>
            <a:r>
              <a:rPr lang="ja-JP" altLang="en-US" dirty="0" smtClean="0"/>
              <a:t>について何らかの</a:t>
            </a:r>
            <a:r>
              <a:rPr lang="ja-JP" altLang="ja-JP" dirty="0" smtClean="0"/>
              <a:t>アクセシビリティ</a:t>
            </a:r>
            <a:r>
              <a:rPr lang="ja-JP" altLang="en-US" dirty="0" smtClean="0"/>
              <a:t>の配慮をしようとしている</a:t>
            </a:r>
            <a:endParaRPr lang="ja-JP" altLang="en-US" dirty="0"/>
          </a:p>
        </p:txBody>
      </p:sp>
      <p:graphicFrame>
        <p:nvGraphicFramePr>
          <p:cNvPr id="13" name="グラフ 12"/>
          <p:cNvGraphicFramePr>
            <a:graphicFrameLocks/>
          </p:cNvGraphicFramePr>
          <p:nvPr>
            <p:extLst>
              <p:ext uri="{D42A27DB-BD31-4B8C-83A1-F6EECF244321}">
                <p14:modId xmlns:p14="http://schemas.microsoft.com/office/powerpoint/2010/main" val="3084368499"/>
              </p:ext>
            </p:extLst>
          </p:nvPr>
        </p:nvGraphicFramePr>
        <p:xfrm>
          <a:off x="5123569" y="2638004"/>
          <a:ext cx="3576680" cy="240051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グラフ 11"/>
          <p:cNvGraphicFramePr>
            <a:graphicFrameLocks/>
          </p:cNvGraphicFramePr>
          <p:nvPr>
            <p:extLst>
              <p:ext uri="{D42A27DB-BD31-4B8C-83A1-F6EECF244321}">
                <p14:modId xmlns:p14="http://schemas.microsoft.com/office/powerpoint/2010/main" val="1993175582"/>
              </p:ext>
            </p:extLst>
          </p:nvPr>
        </p:nvGraphicFramePr>
        <p:xfrm>
          <a:off x="442448" y="2297589"/>
          <a:ext cx="5043952" cy="2897899"/>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pPr lvl="0"/>
            <a:r>
              <a:rPr lang="en-US" altLang="ja-JP" dirty="0" smtClean="0"/>
              <a:t>1-2 </a:t>
            </a:r>
            <a:r>
              <a:rPr lang="ja-JP" altLang="ja-JP" dirty="0" smtClean="0"/>
              <a:t>アクセシビリティ</a:t>
            </a:r>
            <a:r>
              <a:rPr lang="ja-JP" altLang="en-US" dirty="0" smtClean="0"/>
              <a:t>方針の掲載</a:t>
            </a:r>
            <a:endParaRPr lang="ja-JP" altLang="ja-JP" dirty="0" smtClean="0"/>
          </a:p>
        </p:txBody>
      </p:sp>
      <p:sp>
        <p:nvSpPr>
          <p:cNvPr id="6" name="コンテンツ プレースホルダ 5"/>
          <p:cNvSpPr>
            <a:spLocks noGrp="1"/>
          </p:cNvSpPr>
          <p:nvPr>
            <p:ph idx="1"/>
          </p:nvPr>
        </p:nvSpPr>
        <p:spPr/>
        <p:txBody>
          <a:bodyPr/>
          <a:lstStyle/>
          <a:p>
            <a:r>
              <a:rPr lang="ja-JP" altLang="en-US" sz="2400" dirty="0" smtClean="0"/>
              <a:t>サイト内に</a:t>
            </a:r>
            <a:r>
              <a:rPr lang="ja-JP" altLang="ja-JP" sz="2400" dirty="0" smtClean="0"/>
              <a:t>、</a:t>
            </a:r>
            <a:r>
              <a:rPr lang="ja-JP" altLang="en-US" sz="2400" dirty="0" smtClean="0"/>
              <a:t>アクセシビリティ方針、またはサイト作成方針の中にアクセシビリティに関する内容が存在するか？</a:t>
            </a:r>
            <a:endParaRPr kumimoji="1" lang="ja-JP" altLang="en-US" sz="2400" dirty="0"/>
          </a:p>
        </p:txBody>
      </p:sp>
      <p:sp>
        <p:nvSpPr>
          <p:cNvPr id="4" name="スライド番号プレースホルダ 3"/>
          <p:cNvSpPr>
            <a:spLocks noGrp="1"/>
          </p:cNvSpPr>
          <p:nvPr>
            <p:ph type="sldNum" sz="quarter" idx="11"/>
          </p:nvPr>
        </p:nvSpPr>
        <p:spPr/>
        <p:txBody>
          <a:bodyPr/>
          <a:lstStyle/>
          <a:p>
            <a:pPr>
              <a:defRPr/>
            </a:pPr>
            <a:fld id="{DC4A43FC-CE0C-431E-8088-9945F5CD67D5}" type="slidenum">
              <a:rPr lang="en-US" altLang="ja-JP" smtClean="0"/>
              <a:pPr>
                <a:defRPr/>
              </a:pPr>
              <a:t>14</a:t>
            </a:fld>
            <a:endParaRPr lang="en-US" altLang="ja-JP"/>
          </a:p>
        </p:txBody>
      </p:sp>
      <p:sp>
        <p:nvSpPr>
          <p:cNvPr id="9" name="テキスト ボックス 8"/>
          <p:cNvSpPr txBox="1"/>
          <p:nvPr/>
        </p:nvSpPr>
        <p:spPr>
          <a:xfrm>
            <a:off x="5709765" y="5038522"/>
            <a:ext cx="2220693" cy="313932"/>
          </a:xfrm>
          <a:prstGeom prst="rect">
            <a:avLst/>
          </a:prstGeom>
          <a:noFill/>
        </p:spPr>
        <p:txBody>
          <a:bodyPr wrap="square" rtlCol="0">
            <a:spAutoFit/>
          </a:bodyPr>
          <a:lstStyle/>
          <a:p>
            <a:pPr algn="ctr">
              <a:buNone/>
            </a:pPr>
            <a:r>
              <a:rPr kumimoji="1" lang="en-US" altLang="ja-JP" sz="1800" dirty="0" smtClean="0"/>
              <a:t>【</a:t>
            </a:r>
            <a:r>
              <a:rPr kumimoji="1" lang="ja-JP" altLang="en-US" sz="1800" dirty="0" smtClean="0"/>
              <a:t>参考</a:t>
            </a:r>
            <a:r>
              <a:rPr kumimoji="1" lang="en-US" altLang="ja-JP" sz="1800" dirty="0" smtClean="0"/>
              <a:t>】47</a:t>
            </a:r>
            <a:r>
              <a:rPr kumimoji="1" lang="ja-JP" altLang="en-US" sz="1800" dirty="0" smtClean="0"/>
              <a:t>都道府県</a:t>
            </a:r>
            <a:endParaRPr kumimoji="1" lang="ja-JP" altLang="en-US" sz="1800" dirty="0"/>
          </a:p>
        </p:txBody>
      </p:sp>
      <p:sp>
        <p:nvSpPr>
          <p:cNvPr id="11" name="正方形/長方形 10"/>
          <p:cNvSpPr/>
          <p:nvPr/>
        </p:nvSpPr>
        <p:spPr>
          <a:xfrm>
            <a:off x="485187" y="5542384"/>
            <a:ext cx="8210940" cy="523220"/>
          </a:xfrm>
          <a:prstGeom prst="rect">
            <a:avLst/>
          </a:prstGeom>
          <a:solidFill>
            <a:srgbClr val="FFFF00"/>
          </a:solidFill>
        </p:spPr>
        <p:txBody>
          <a:bodyPr wrap="square">
            <a:spAutoFit/>
          </a:bodyPr>
          <a:lstStyle/>
          <a:p>
            <a:pPr>
              <a:lnSpc>
                <a:spcPct val="100000"/>
              </a:lnSpc>
              <a:buNone/>
            </a:pPr>
            <a:r>
              <a:rPr lang="en-US" altLang="ja-JP" dirty="0" smtClean="0"/>
              <a:t>3</a:t>
            </a:r>
            <a:r>
              <a:rPr lang="ja-JP" altLang="en-US" dirty="0" smtClean="0"/>
              <a:t>割弱は、まだ方針が公開されていない</a:t>
            </a:r>
            <a:endParaRPr lang="ja-JP" altLang="en-US" dirty="0"/>
          </a:p>
        </p:txBody>
      </p:sp>
      <p:graphicFrame>
        <p:nvGraphicFramePr>
          <p:cNvPr id="13" name="グラフ 12"/>
          <p:cNvGraphicFramePr/>
          <p:nvPr>
            <p:extLst>
              <p:ext uri="{D42A27DB-BD31-4B8C-83A1-F6EECF244321}">
                <p14:modId xmlns:p14="http://schemas.microsoft.com/office/powerpoint/2010/main" val="3379225860"/>
              </p:ext>
            </p:extLst>
          </p:nvPr>
        </p:nvGraphicFramePr>
        <p:xfrm>
          <a:off x="5084781" y="2751292"/>
          <a:ext cx="3561680" cy="228723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グラフ 14"/>
          <p:cNvGraphicFramePr>
            <a:graphicFrameLocks/>
          </p:cNvGraphicFramePr>
          <p:nvPr>
            <p:extLst>
              <p:ext uri="{D42A27DB-BD31-4B8C-83A1-F6EECF244321}">
                <p14:modId xmlns:p14="http://schemas.microsoft.com/office/powerpoint/2010/main" val="1313525184"/>
              </p:ext>
            </p:extLst>
          </p:nvPr>
        </p:nvGraphicFramePr>
        <p:xfrm>
          <a:off x="485188" y="2151529"/>
          <a:ext cx="4886112" cy="3043959"/>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pPr lvl="0"/>
            <a:r>
              <a:rPr lang="en-US" altLang="ja-JP" dirty="0" smtClean="0"/>
              <a:t>1-3 JIS X 8341-3</a:t>
            </a:r>
            <a:r>
              <a:rPr lang="ja-JP" altLang="ja-JP" dirty="0" smtClean="0"/>
              <a:t>に関する意識</a:t>
            </a:r>
          </a:p>
        </p:txBody>
      </p:sp>
      <p:sp>
        <p:nvSpPr>
          <p:cNvPr id="6" name="コンテンツ プレースホルダ 5"/>
          <p:cNvSpPr>
            <a:spLocks noGrp="1"/>
          </p:cNvSpPr>
          <p:nvPr>
            <p:ph idx="1"/>
          </p:nvPr>
        </p:nvSpPr>
        <p:spPr>
          <a:xfrm>
            <a:off x="244549" y="1148316"/>
            <a:ext cx="8708065" cy="5709685"/>
          </a:xfrm>
        </p:spPr>
        <p:txBody>
          <a:bodyPr/>
          <a:lstStyle/>
          <a:p>
            <a:r>
              <a:rPr lang="en-US" altLang="ja-JP" sz="2400" dirty="0" smtClean="0"/>
              <a:t>”JIS X 8341-3”</a:t>
            </a:r>
            <a:r>
              <a:rPr lang="ja-JP" altLang="ja-JP" sz="2400" dirty="0" err="1" smtClean="0"/>
              <a:t>、</a:t>
            </a:r>
            <a:r>
              <a:rPr lang="en-US" altLang="ja-JP" sz="2400" dirty="0" smtClean="0"/>
              <a:t>”8341”</a:t>
            </a:r>
            <a:r>
              <a:rPr lang="ja-JP" altLang="ja-JP" sz="2400" dirty="0" err="1" smtClean="0"/>
              <a:t>、</a:t>
            </a:r>
            <a:r>
              <a:rPr lang="en-US" altLang="ja-JP" sz="2400" dirty="0" smtClean="0"/>
              <a:t>”</a:t>
            </a:r>
            <a:r>
              <a:rPr lang="ja-JP" altLang="ja-JP" sz="2400" dirty="0" smtClean="0"/>
              <a:t>８３４１</a:t>
            </a:r>
            <a:r>
              <a:rPr lang="en-US" altLang="ja-JP" sz="2400" dirty="0" smtClean="0"/>
              <a:t>”</a:t>
            </a:r>
            <a:r>
              <a:rPr lang="ja-JP" altLang="ja-JP" sz="2400" dirty="0" err="1" smtClean="0"/>
              <a:t>、</a:t>
            </a:r>
            <a:r>
              <a:rPr lang="en-US" altLang="ja-JP" sz="2400" dirty="0" smtClean="0"/>
              <a:t>”</a:t>
            </a:r>
            <a:r>
              <a:rPr lang="ja-JP" altLang="ja-JP" sz="2400" dirty="0" smtClean="0"/>
              <a:t>高齢者障害者等配慮設計指針</a:t>
            </a:r>
            <a:r>
              <a:rPr lang="en-US" altLang="ja-JP" sz="2400" dirty="0" smtClean="0"/>
              <a:t>”</a:t>
            </a:r>
            <a:r>
              <a:rPr lang="ja-JP" altLang="ja-JP" sz="2400" dirty="0" smtClean="0"/>
              <a:t>それぞれでサイト内検索した結果、キーワード検索結果上位</a:t>
            </a:r>
            <a:r>
              <a:rPr lang="en-US" altLang="ja-JP" sz="2400" dirty="0" smtClean="0"/>
              <a:t>10</a:t>
            </a:r>
            <a:r>
              <a:rPr lang="ja-JP" altLang="ja-JP" sz="2400" dirty="0" smtClean="0"/>
              <a:t>件</a:t>
            </a:r>
            <a:r>
              <a:rPr lang="ja-JP" altLang="en-US" sz="2400" dirty="0" smtClean="0"/>
              <a:t>のいずれかに</a:t>
            </a:r>
            <a:r>
              <a:rPr lang="ja-JP" altLang="ja-JP" sz="2400" dirty="0" smtClean="0"/>
              <a:t>、</a:t>
            </a:r>
            <a:r>
              <a:rPr lang="ja-JP" altLang="en-US" sz="2400" dirty="0" smtClean="0"/>
              <a:t>対象とする</a:t>
            </a:r>
            <a:r>
              <a:rPr lang="ja-JP" altLang="ja-JP" sz="2400" dirty="0" smtClean="0"/>
              <a:t>サイト</a:t>
            </a:r>
            <a:r>
              <a:rPr lang="ja-JP" altLang="en-US" sz="2400" dirty="0" smtClean="0"/>
              <a:t>内のページがあるか？</a:t>
            </a:r>
            <a:endParaRPr kumimoji="1" lang="ja-JP" altLang="en-US" sz="2400" dirty="0"/>
          </a:p>
        </p:txBody>
      </p:sp>
      <p:sp>
        <p:nvSpPr>
          <p:cNvPr id="4" name="スライド番号プレースホルダ 3"/>
          <p:cNvSpPr>
            <a:spLocks noGrp="1"/>
          </p:cNvSpPr>
          <p:nvPr>
            <p:ph type="sldNum" sz="quarter" idx="11"/>
          </p:nvPr>
        </p:nvSpPr>
        <p:spPr/>
        <p:txBody>
          <a:bodyPr/>
          <a:lstStyle/>
          <a:p>
            <a:pPr>
              <a:defRPr/>
            </a:pPr>
            <a:fld id="{DC4A43FC-CE0C-431E-8088-9945F5CD67D5}" type="slidenum">
              <a:rPr lang="en-US" altLang="ja-JP" smtClean="0"/>
              <a:pPr>
                <a:defRPr/>
              </a:pPr>
              <a:t>15</a:t>
            </a:fld>
            <a:endParaRPr lang="en-US" altLang="ja-JP"/>
          </a:p>
        </p:txBody>
      </p:sp>
      <p:sp>
        <p:nvSpPr>
          <p:cNvPr id="9" name="テキスト ボックス 8"/>
          <p:cNvSpPr txBox="1"/>
          <p:nvPr/>
        </p:nvSpPr>
        <p:spPr>
          <a:xfrm>
            <a:off x="5700487" y="5019522"/>
            <a:ext cx="2465926" cy="313932"/>
          </a:xfrm>
          <a:prstGeom prst="rect">
            <a:avLst/>
          </a:prstGeom>
          <a:noFill/>
        </p:spPr>
        <p:txBody>
          <a:bodyPr wrap="square" rtlCol="0">
            <a:spAutoFit/>
          </a:bodyPr>
          <a:lstStyle/>
          <a:p>
            <a:pPr algn="ctr">
              <a:buNone/>
            </a:pPr>
            <a:r>
              <a:rPr lang="en-US" altLang="ja-JP" sz="1800" dirty="0" smtClean="0"/>
              <a:t>【</a:t>
            </a:r>
            <a:r>
              <a:rPr lang="ja-JP" altLang="en-US" sz="1800" dirty="0" smtClean="0"/>
              <a:t>参考</a:t>
            </a:r>
            <a:r>
              <a:rPr lang="en-US" altLang="ja-JP" sz="1800" dirty="0" smtClean="0"/>
              <a:t>】</a:t>
            </a:r>
            <a:r>
              <a:rPr kumimoji="1" lang="en-US" altLang="ja-JP" sz="1800" dirty="0" smtClean="0"/>
              <a:t>47</a:t>
            </a:r>
            <a:r>
              <a:rPr kumimoji="1" lang="ja-JP" altLang="en-US" sz="1800" dirty="0" smtClean="0"/>
              <a:t>都道府県</a:t>
            </a:r>
            <a:endParaRPr kumimoji="1" lang="ja-JP" altLang="en-US" sz="1800" dirty="0"/>
          </a:p>
        </p:txBody>
      </p:sp>
      <p:sp>
        <p:nvSpPr>
          <p:cNvPr id="11" name="正方形/長方形 10"/>
          <p:cNvSpPr/>
          <p:nvPr/>
        </p:nvSpPr>
        <p:spPr>
          <a:xfrm>
            <a:off x="351251" y="5473005"/>
            <a:ext cx="8403506" cy="954107"/>
          </a:xfrm>
          <a:prstGeom prst="rect">
            <a:avLst/>
          </a:prstGeom>
          <a:solidFill>
            <a:srgbClr val="FFFF00"/>
          </a:solidFill>
        </p:spPr>
        <p:txBody>
          <a:bodyPr wrap="square">
            <a:spAutoFit/>
          </a:bodyPr>
          <a:lstStyle/>
          <a:p>
            <a:pPr>
              <a:lnSpc>
                <a:spcPct val="100000"/>
              </a:lnSpc>
              <a:buNone/>
            </a:pPr>
            <a:r>
              <a:rPr lang="en-US" altLang="ja-JP" dirty="0" smtClean="0"/>
              <a:t>60%</a:t>
            </a:r>
            <a:r>
              <a:rPr lang="ja-JP" altLang="en-US" dirty="0" smtClean="0"/>
              <a:t>が、ウェブアクセシビリティ標準規格</a:t>
            </a:r>
            <a:r>
              <a:rPr lang="en-US" altLang="ja-JP" dirty="0" smtClean="0"/>
              <a:t>(JIS)</a:t>
            </a:r>
            <a:r>
              <a:rPr lang="ja-JP" altLang="ja-JP" dirty="0" smtClean="0"/>
              <a:t>について何らかの意識</a:t>
            </a:r>
            <a:r>
              <a:rPr lang="ja-JP" altLang="en-US" dirty="0" smtClean="0"/>
              <a:t>を持っている</a:t>
            </a:r>
            <a:r>
              <a:rPr lang="ja-JP" altLang="en-US" dirty="0"/>
              <a:t>が</a:t>
            </a:r>
            <a:r>
              <a:rPr lang="ja-JP" altLang="en-US" dirty="0" smtClean="0"/>
              <a:t>、都道府県に比べ低い。</a:t>
            </a:r>
            <a:endParaRPr lang="ja-JP" altLang="en-US" dirty="0"/>
          </a:p>
        </p:txBody>
      </p:sp>
      <p:graphicFrame>
        <p:nvGraphicFramePr>
          <p:cNvPr id="12" name="グラフ 11"/>
          <p:cNvGraphicFramePr>
            <a:graphicFrameLocks/>
          </p:cNvGraphicFramePr>
          <p:nvPr>
            <p:extLst>
              <p:ext uri="{D42A27DB-BD31-4B8C-83A1-F6EECF244321}">
                <p14:modId xmlns:p14="http://schemas.microsoft.com/office/powerpoint/2010/main" val="919865424"/>
              </p:ext>
            </p:extLst>
          </p:nvPr>
        </p:nvGraphicFramePr>
        <p:xfrm>
          <a:off x="5487949" y="2727016"/>
          <a:ext cx="2889000" cy="229250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グラフ 12"/>
          <p:cNvGraphicFramePr>
            <a:graphicFrameLocks/>
          </p:cNvGraphicFramePr>
          <p:nvPr>
            <p:extLst>
              <p:ext uri="{D42A27DB-BD31-4B8C-83A1-F6EECF244321}">
                <p14:modId xmlns:p14="http://schemas.microsoft.com/office/powerpoint/2010/main" val="2638947348"/>
              </p:ext>
            </p:extLst>
          </p:nvPr>
        </p:nvGraphicFramePr>
        <p:xfrm>
          <a:off x="351252" y="2326341"/>
          <a:ext cx="4851580" cy="3007113"/>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452673" y="429733"/>
            <a:ext cx="8165865" cy="667316"/>
          </a:xfrm>
        </p:spPr>
        <p:txBody>
          <a:bodyPr/>
          <a:lstStyle/>
          <a:p>
            <a:pPr marL="514350" lvl="0" indent="-514350"/>
            <a:r>
              <a:rPr lang="en-US" altLang="ja-JP" sz="3200" dirty="0" smtClean="0"/>
              <a:t>1-4 </a:t>
            </a:r>
            <a:r>
              <a:rPr lang="ja-JP" altLang="ja-JP" sz="3200" dirty="0" smtClean="0"/>
              <a:t>運用モデルに</a:t>
            </a:r>
            <a:r>
              <a:rPr lang="ja-JP" altLang="ja-JP" sz="3200" dirty="0"/>
              <a:t>則ったアクセシビリティ方針</a:t>
            </a:r>
          </a:p>
        </p:txBody>
      </p:sp>
      <p:sp>
        <p:nvSpPr>
          <p:cNvPr id="6" name="コンテンツ プレースホルダ 5"/>
          <p:cNvSpPr>
            <a:spLocks noGrp="1"/>
          </p:cNvSpPr>
          <p:nvPr>
            <p:ph idx="1"/>
          </p:nvPr>
        </p:nvSpPr>
        <p:spPr>
          <a:xfrm>
            <a:off x="461727" y="1093466"/>
            <a:ext cx="8023367" cy="5616616"/>
          </a:xfrm>
        </p:spPr>
        <p:txBody>
          <a:bodyPr/>
          <a:lstStyle/>
          <a:p>
            <a:r>
              <a:rPr lang="ja-JP" altLang="en-US" sz="2400" dirty="0" smtClean="0"/>
              <a:t>アクセシビリティ方針に、</a:t>
            </a:r>
            <a:r>
              <a:rPr lang="ja-JP" altLang="ja-JP" sz="2400" dirty="0" smtClean="0"/>
              <a:t> 「みんなの公共サイト運用モデル改</a:t>
            </a:r>
            <a:r>
              <a:rPr lang="ja-JP" altLang="en-US" sz="2400" dirty="0" smtClean="0"/>
              <a:t>定</a:t>
            </a:r>
            <a:r>
              <a:rPr lang="ja-JP" altLang="ja-JP" sz="2400" dirty="0" smtClean="0"/>
              <a:t>版（</a:t>
            </a:r>
            <a:r>
              <a:rPr lang="en-US" altLang="ja-JP" sz="2400" dirty="0" smtClean="0"/>
              <a:t>2010</a:t>
            </a:r>
            <a:r>
              <a:rPr lang="ja-JP" altLang="ja-JP" sz="2400" dirty="0" smtClean="0"/>
              <a:t>年度）」に</a:t>
            </a:r>
            <a:r>
              <a:rPr lang="ja-JP" altLang="en-US" sz="2400" dirty="0" smtClean="0"/>
              <a:t>記載されている項目が</a:t>
            </a:r>
            <a:r>
              <a:rPr lang="ja-JP" altLang="ja-JP" sz="2400" dirty="0" smtClean="0"/>
              <a:t>記載</a:t>
            </a:r>
            <a:r>
              <a:rPr lang="ja-JP" altLang="en-US" sz="2400" dirty="0" smtClean="0"/>
              <a:t>されているか？</a:t>
            </a:r>
            <a:endParaRPr kumimoji="1" lang="ja-JP" altLang="en-US" sz="2400" dirty="0"/>
          </a:p>
        </p:txBody>
      </p:sp>
      <p:sp>
        <p:nvSpPr>
          <p:cNvPr id="4" name="スライド番号プレースホルダ 3"/>
          <p:cNvSpPr>
            <a:spLocks noGrp="1"/>
          </p:cNvSpPr>
          <p:nvPr>
            <p:ph type="sldNum" sz="quarter" idx="11"/>
          </p:nvPr>
        </p:nvSpPr>
        <p:spPr/>
        <p:txBody>
          <a:bodyPr/>
          <a:lstStyle/>
          <a:p>
            <a:pPr>
              <a:defRPr/>
            </a:pPr>
            <a:fld id="{DC4A43FC-CE0C-431E-8088-9945F5CD67D5}" type="slidenum">
              <a:rPr lang="en-US" altLang="ja-JP" smtClean="0"/>
              <a:pPr>
                <a:defRPr/>
              </a:pPr>
              <a:t>16</a:t>
            </a:fld>
            <a:endParaRPr lang="en-US" altLang="ja-JP"/>
          </a:p>
        </p:txBody>
      </p:sp>
      <p:sp>
        <p:nvSpPr>
          <p:cNvPr id="9" name="テキスト ボックス 8"/>
          <p:cNvSpPr txBox="1"/>
          <p:nvPr/>
        </p:nvSpPr>
        <p:spPr>
          <a:xfrm>
            <a:off x="5939842" y="4901560"/>
            <a:ext cx="2616652" cy="313932"/>
          </a:xfrm>
          <a:prstGeom prst="rect">
            <a:avLst/>
          </a:prstGeom>
          <a:noFill/>
        </p:spPr>
        <p:txBody>
          <a:bodyPr wrap="square" rtlCol="0">
            <a:spAutoFit/>
          </a:bodyPr>
          <a:lstStyle/>
          <a:p>
            <a:pPr algn="ctr">
              <a:buNone/>
            </a:pPr>
            <a:r>
              <a:rPr lang="en-US" altLang="ja-JP" sz="1800" dirty="0" smtClean="0"/>
              <a:t>【</a:t>
            </a:r>
            <a:r>
              <a:rPr lang="ja-JP" altLang="en-US" sz="1800" dirty="0" smtClean="0"/>
              <a:t>参考</a:t>
            </a:r>
            <a:r>
              <a:rPr lang="en-US" altLang="ja-JP" sz="1800" dirty="0" smtClean="0"/>
              <a:t>】4</a:t>
            </a:r>
            <a:r>
              <a:rPr kumimoji="1" lang="en-US" altLang="ja-JP" sz="1800" dirty="0" smtClean="0"/>
              <a:t>7</a:t>
            </a:r>
            <a:r>
              <a:rPr kumimoji="1" lang="ja-JP" altLang="en-US" sz="1800" dirty="0" smtClean="0"/>
              <a:t>都道府県</a:t>
            </a:r>
            <a:endParaRPr kumimoji="1" lang="ja-JP" altLang="en-US" sz="1800" dirty="0"/>
          </a:p>
        </p:txBody>
      </p:sp>
      <p:sp>
        <p:nvSpPr>
          <p:cNvPr id="11" name="正方形/長方形 10"/>
          <p:cNvSpPr/>
          <p:nvPr/>
        </p:nvSpPr>
        <p:spPr>
          <a:xfrm>
            <a:off x="866899" y="5568424"/>
            <a:ext cx="7148945" cy="954107"/>
          </a:xfrm>
          <a:prstGeom prst="rect">
            <a:avLst/>
          </a:prstGeom>
          <a:solidFill>
            <a:srgbClr val="FFFF00"/>
          </a:solidFill>
        </p:spPr>
        <p:txBody>
          <a:bodyPr wrap="square">
            <a:spAutoFit/>
          </a:bodyPr>
          <a:lstStyle/>
          <a:p>
            <a:pPr>
              <a:lnSpc>
                <a:spcPct val="100000"/>
              </a:lnSpc>
              <a:buNone/>
            </a:pPr>
            <a:r>
              <a:rPr lang="en-US" altLang="ja-JP" dirty="0" smtClean="0"/>
              <a:t>3</a:t>
            </a:r>
            <a:r>
              <a:rPr lang="ja-JP" altLang="en-US" dirty="0" smtClean="0"/>
              <a:t>分の</a:t>
            </a:r>
            <a:r>
              <a:rPr lang="en-US" altLang="ja-JP" dirty="0" smtClean="0"/>
              <a:t>1</a:t>
            </a:r>
            <a:r>
              <a:rPr lang="ja-JP" altLang="en-US" dirty="0" smtClean="0"/>
              <a:t>しか、運用モデルに則った方針が作成されていない</a:t>
            </a:r>
            <a:endParaRPr lang="ja-JP" altLang="en-US" dirty="0"/>
          </a:p>
        </p:txBody>
      </p:sp>
      <p:graphicFrame>
        <p:nvGraphicFramePr>
          <p:cNvPr id="14" name="グラフ 13"/>
          <p:cNvGraphicFramePr>
            <a:graphicFrameLocks/>
          </p:cNvGraphicFramePr>
          <p:nvPr>
            <p:extLst>
              <p:ext uri="{D42A27DB-BD31-4B8C-83A1-F6EECF244321}">
                <p14:modId xmlns:p14="http://schemas.microsoft.com/office/powerpoint/2010/main" val="514366736"/>
              </p:ext>
            </p:extLst>
          </p:nvPr>
        </p:nvGraphicFramePr>
        <p:xfrm>
          <a:off x="5740082" y="2806272"/>
          <a:ext cx="3247763" cy="222902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グラフ 18"/>
          <p:cNvGraphicFramePr/>
          <p:nvPr>
            <p:extLst>
              <p:ext uri="{D42A27DB-BD31-4B8C-83A1-F6EECF244321}">
                <p14:modId xmlns:p14="http://schemas.microsoft.com/office/powerpoint/2010/main" val="2223602149"/>
              </p:ext>
            </p:extLst>
          </p:nvPr>
        </p:nvGraphicFramePr>
        <p:xfrm>
          <a:off x="4850635" y="2316832"/>
          <a:ext cx="2178414" cy="1297474"/>
        </p:xfrm>
        <a:graphic>
          <a:graphicData uri="http://schemas.openxmlformats.org/drawingml/2006/chart">
            <c:chart xmlns:c="http://schemas.openxmlformats.org/drawingml/2006/chart" xmlns:r="http://schemas.openxmlformats.org/officeDocument/2006/relationships" r:id="rId4"/>
          </a:graphicData>
        </a:graphic>
      </p:graphicFrame>
      <p:sp>
        <p:nvSpPr>
          <p:cNvPr id="23" name="テキスト ボックス 22"/>
          <p:cNvSpPr txBox="1"/>
          <p:nvPr/>
        </p:nvSpPr>
        <p:spPr>
          <a:xfrm>
            <a:off x="357285" y="3614306"/>
            <a:ext cx="1609065" cy="486287"/>
          </a:xfrm>
          <a:prstGeom prst="rect">
            <a:avLst/>
          </a:prstGeom>
          <a:noFill/>
        </p:spPr>
        <p:txBody>
          <a:bodyPr wrap="square" rtlCol="0">
            <a:spAutoFit/>
          </a:bodyPr>
          <a:lstStyle/>
          <a:p>
            <a:pPr>
              <a:buNone/>
            </a:pPr>
            <a:r>
              <a:rPr kumimoji="1" lang="ja-JP" altLang="en-US" sz="1600" dirty="0" smtClean="0"/>
              <a:t>アクセシビリティ方針の有無</a:t>
            </a:r>
            <a:endParaRPr kumimoji="1" lang="ja-JP" altLang="en-US" sz="1600" dirty="0"/>
          </a:p>
        </p:txBody>
      </p:sp>
      <p:graphicFrame>
        <p:nvGraphicFramePr>
          <p:cNvPr id="15" name="グラフ 14"/>
          <p:cNvGraphicFramePr>
            <a:graphicFrameLocks/>
          </p:cNvGraphicFramePr>
          <p:nvPr>
            <p:extLst>
              <p:ext uri="{D42A27DB-BD31-4B8C-83A1-F6EECF244321}">
                <p14:modId xmlns:p14="http://schemas.microsoft.com/office/powerpoint/2010/main" val="4084546724"/>
              </p:ext>
            </p:extLst>
          </p:nvPr>
        </p:nvGraphicFramePr>
        <p:xfrm>
          <a:off x="-214096" y="2098826"/>
          <a:ext cx="2751826" cy="1624152"/>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6" name="グラフ 15"/>
          <p:cNvGraphicFramePr>
            <a:graphicFrameLocks/>
          </p:cNvGraphicFramePr>
          <p:nvPr>
            <p:extLst>
              <p:ext uri="{D42A27DB-BD31-4B8C-83A1-F6EECF244321}">
                <p14:modId xmlns:p14="http://schemas.microsoft.com/office/powerpoint/2010/main" val="2211034820"/>
              </p:ext>
            </p:extLst>
          </p:nvPr>
        </p:nvGraphicFramePr>
        <p:xfrm>
          <a:off x="816777" y="2353237"/>
          <a:ext cx="4844435" cy="2865565"/>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ウェブアクセシビリティ方針に含める事柄</a:t>
            </a:r>
            <a:endParaRPr kumimoji="1" lang="ja-JP" altLang="en-US" dirty="0"/>
          </a:p>
        </p:txBody>
      </p:sp>
      <p:sp>
        <p:nvSpPr>
          <p:cNvPr id="3" name="コンテンツ プレースホルダ 2"/>
          <p:cNvSpPr>
            <a:spLocks noGrp="1"/>
          </p:cNvSpPr>
          <p:nvPr>
            <p:ph idx="1"/>
          </p:nvPr>
        </p:nvSpPr>
        <p:spPr>
          <a:xfrm>
            <a:off x="461727" y="1194317"/>
            <a:ext cx="8831563" cy="5663683"/>
          </a:xfrm>
        </p:spPr>
        <p:txBody>
          <a:bodyPr/>
          <a:lstStyle/>
          <a:p>
            <a:pPr>
              <a:buNone/>
            </a:pPr>
            <a:r>
              <a:rPr lang="en-US" altLang="ja-JP" sz="2600" dirty="0" smtClean="0"/>
              <a:t>【</a:t>
            </a:r>
            <a:r>
              <a:rPr lang="ja-JP" altLang="en-US" sz="2600" dirty="0" smtClean="0"/>
              <a:t>必ず含める事柄</a:t>
            </a:r>
            <a:r>
              <a:rPr lang="en-US" altLang="ja-JP" sz="2600" dirty="0" smtClean="0"/>
              <a:t>】</a:t>
            </a:r>
          </a:p>
          <a:p>
            <a:pPr>
              <a:buNone/>
            </a:pPr>
            <a:r>
              <a:rPr lang="zh-TW" altLang="en-US" sz="2600" dirty="0" smtClean="0"/>
              <a:t>（１） 対象範囲</a:t>
            </a:r>
          </a:p>
          <a:p>
            <a:pPr>
              <a:buNone/>
            </a:pPr>
            <a:r>
              <a:rPr lang="ja-JP" altLang="en-US" sz="2600" dirty="0" smtClean="0"/>
              <a:t>（２） 目標を達成する期限</a:t>
            </a:r>
          </a:p>
          <a:p>
            <a:pPr>
              <a:buNone/>
            </a:pPr>
            <a:r>
              <a:rPr lang="ja-JP" altLang="en-US" sz="2600" dirty="0" smtClean="0"/>
              <a:t>（３） 目標とする達成等級</a:t>
            </a:r>
          </a:p>
          <a:p>
            <a:pPr>
              <a:buNone/>
            </a:pPr>
            <a:r>
              <a:rPr lang="ja-JP" altLang="en-US" sz="2600" dirty="0" smtClean="0"/>
              <a:t>（４） 例外事項（ある場合）</a:t>
            </a:r>
          </a:p>
          <a:p>
            <a:pPr>
              <a:buNone/>
            </a:pPr>
            <a:r>
              <a:rPr lang="ja-JP" altLang="en-US" sz="2600" dirty="0" smtClean="0"/>
              <a:t>（５） 追加する達成基準</a:t>
            </a:r>
          </a:p>
          <a:p>
            <a:pPr>
              <a:buNone/>
            </a:pPr>
            <a:r>
              <a:rPr lang="en-US" altLang="ja-JP" sz="2600" dirty="0" smtClean="0"/>
              <a:t>【</a:t>
            </a:r>
            <a:r>
              <a:rPr lang="ja-JP" altLang="en-US" sz="2600" dirty="0" smtClean="0"/>
              <a:t>含めることが望ましい事柄</a:t>
            </a:r>
            <a:r>
              <a:rPr lang="en-US" altLang="ja-JP" sz="2600" dirty="0" smtClean="0"/>
              <a:t>】</a:t>
            </a:r>
          </a:p>
          <a:p>
            <a:pPr>
              <a:buNone/>
            </a:pPr>
            <a:r>
              <a:rPr lang="zh-CN" altLang="en-US" sz="2600" dirty="0" smtClean="0"/>
              <a:t>（１） 担当部署名</a:t>
            </a:r>
          </a:p>
          <a:p>
            <a:pPr>
              <a:buNone/>
            </a:pPr>
            <a:r>
              <a:rPr lang="ja-JP" altLang="en-US" sz="2600" dirty="0" smtClean="0"/>
              <a:t>（２） 現時点で把握している問題点</a:t>
            </a:r>
          </a:p>
          <a:p>
            <a:pPr>
              <a:buNone/>
            </a:pPr>
            <a:r>
              <a:rPr lang="ja-JP" altLang="en-US" sz="2600" dirty="0" smtClean="0"/>
              <a:t>（３） 現時点で把握している問題点への対応に関する考え方</a:t>
            </a:r>
            <a:endParaRPr lang="en-US" altLang="ja-JP" sz="2600" dirty="0" smtClean="0"/>
          </a:p>
          <a:p>
            <a:pPr>
              <a:lnSpc>
                <a:spcPct val="150000"/>
              </a:lnSpc>
              <a:buNone/>
            </a:pPr>
            <a:r>
              <a:rPr lang="en-US" altLang="ja-JP" sz="2000" dirty="0" smtClean="0"/>
              <a:t>※</a:t>
            </a:r>
            <a:r>
              <a:rPr lang="ja-JP" altLang="en-US" sz="2000" dirty="0" smtClean="0"/>
              <a:t>（引用元）「ウェブアクセシビリティ方針策定・公開の手順書」</a:t>
            </a:r>
          </a:p>
        </p:txBody>
      </p:sp>
      <p:sp>
        <p:nvSpPr>
          <p:cNvPr id="4" name="スライド番号プレースホルダ 3"/>
          <p:cNvSpPr>
            <a:spLocks noGrp="1"/>
          </p:cNvSpPr>
          <p:nvPr>
            <p:ph type="sldNum" sz="quarter" idx="11"/>
          </p:nvPr>
        </p:nvSpPr>
        <p:spPr/>
        <p:txBody>
          <a:bodyPr/>
          <a:lstStyle/>
          <a:p>
            <a:pPr>
              <a:defRPr/>
            </a:pPr>
            <a:fld id="{23D6FD14-9438-4897-824D-7914E578BC21}" type="slidenum">
              <a:rPr lang="en-US" altLang="ja-JP" smtClean="0"/>
              <a:pPr>
                <a:defRPr/>
              </a:pPr>
              <a:t>17</a:t>
            </a:fld>
            <a:endParaRPr lang="en-US" altLang="ja-JP" dirty="0"/>
          </a:p>
        </p:txBody>
      </p:sp>
    </p:spTree>
    <p:extLst>
      <p:ext uri="{BB962C8B-B14F-4D97-AF65-F5344CB8AC3E}">
        <p14:creationId xmlns:p14="http://schemas.microsoft.com/office/powerpoint/2010/main" val="39382307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en-US" altLang="ja-JP" sz="3200" dirty="0" smtClean="0"/>
              <a:t>1-5 </a:t>
            </a:r>
            <a:r>
              <a:rPr lang="ja-JP" altLang="en-US" sz="3200" dirty="0" smtClean="0"/>
              <a:t>目標達成設定内容</a:t>
            </a:r>
            <a:endParaRPr lang="ja-JP" altLang="ja-JP" sz="3200" b="1" dirty="0" smtClean="0"/>
          </a:p>
        </p:txBody>
      </p:sp>
      <p:sp>
        <p:nvSpPr>
          <p:cNvPr id="6" name="コンテンツ プレースホルダ 5"/>
          <p:cNvSpPr>
            <a:spLocks noGrp="1"/>
          </p:cNvSpPr>
          <p:nvPr>
            <p:ph idx="1"/>
          </p:nvPr>
        </p:nvSpPr>
        <p:spPr>
          <a:xfrm>
            <a:off x="461727" y="1059040"/>
            <a:ext cx="8225073" cy="5690103"/>
          </a:xfrm>
        </p:spPr>
        <p:txBody>
          <a:bodyPr/>
          <a:lstStyle/>
          <a:p>
            <a:r>
              <a:rPr lang="ja-JP" altLang="en-US" sz="2400" dirty="0" smtClean="0"/>
              <a:t>どのような目標達成を設定しているか？運用モデルで目安として記載されている、</a:t>
            </a:r>
            <a:r>
              <a:rPr lang="en-US" altLang="ja-JP" sz="2400" dirty="0" smtClean="0"/>
              <a:t>2013</a:t>
            </a:r>
            <a:r>
              <a:rPr lang="ja-JP" altLang="ja-JP" sz="2400" dirty="0"/>
              <a:t>年度末までに「</a:t>
            </a:r>
            <a:r>
              <a:rPr lang="en-US" altLang="ja-JP" sz="2400" dirty="0"/>
              <a:t>A</a:t>
            </a:r>
            <a:r>
              <a:rPr lang="ja-JP" altLang="ja-JP" sz="2400" dirty="0"/>
              <a:t>に準拠</a:t>
            </a:r>
            <a:r>
              <a:rPr lang="ja-JP" altLang="ja-JP" sz="2400" dirty="0" smtClean="0"/>
              <a:t>」</a:t>
            </a:r>
            <a:r>
              <a:rPr lang="ja-JP" altLang="en-US" sz="2400" dirty="0" smtClean="0"/>
              <a:t>、</a:t>
            </a:r>
            <a:r>
              <a:rPr lang="en-US" altLang="ja-JP" sz="2400" dirty="0"/>
              <a:t> 2014</a:t>
            </a:r>
            <a:r>
              <a:rPr lang="ja-JP" altLang="ja-JP" sz="2400" dirty="0"/>
              <a:t>年度末までに「</a:t>
            </a:r>
            <a:r>
              <a:rPr lang="en-US" altLang="ja-JP" sz="2400" dirty="0"/>
              <a:t>AA</a:t>
            </a:r>
            <a:r>
              <a:rPr lang="ja-JP" altLang="ja-JP" sz="2400" dirty="0"/>
              <a:t>に準拠</a:t>
            </a:r>
            <a:r>
              <a:rPr lang="ja-JP" altLang="ja-JP" sz="2400" dirty="0" smtClean="0"/>
              <a:t>」</a:t>
            </a:r>
            <a:r>
              <a:rPr lang="ja-JP" altLang="en-US" sz="2400" dirty="0" smtClean="0"/>
              <a:t>の目標設定をしているか？</a:t>
            </a:r>
            <a:endParaRPr kumimoji="1" lang="ja-JP" altLang="en-US" sz="2400" dirty="0"/>
          </a:p>
        </p:txBody>
      </p:sp>
      <p:sp>
        <p:nvSpPr>
          <p:cNvPr id="4" name="スライド番号プレースホルダ 3"/>
          <p:cNvSpPr>
            <a:spLocks noGrp="1"/>
          </p:cNvSpPr>
          <p:nvPr>
            <p:ph type="sldNum" sz="quarter" idx="11"/>
          </p:nvPr>
        </p:nvSpPr>
        <p:spPr/>
        <p:txBody>
          <a:bodyPr/>
          <a:lstStyle/>
          <a:p>
            <a:pPr>
              <a:defRPr/>
            </a:pPr>
            <a:fld id="{DC4A43FC-CE0C-431E-8088-9945F5CD67D5}" type="slidenum">
              <a:rPr lang="en-US" altLang="ja-JP" smtClean="0"/>
              <a:pPr>
                <a:defRPr/>
              </a:pPr>
              <a:t>18</a:t>
            </a:fld>
            <a:endParaRPr lang="en-US" altLang="ja-JP"/>
          </a:p>
        </p:txBody>
      </p:sp>
      <p:sp>
        <p:nvSpPr>
          <p:cNvPr id="11" name="正方形/長方形 10"/>
          <p:cNvSpPr/>
          <p:nvPr/>
        </p:nvSpPr>
        <p:spPr>
          <a:xfrm>
            <a:off x="641268" y="5830154"/>
            <a:ext cx="7825838" cy="757130"/>
          </a:xfrm>
          <a:prstGeom prst="rect">
            <a:avLst/>
          </a:prstGeom>
          <a:solidFill>
            <a:srgbClr val="FFFF00"/>
          </a:solidFill>
        </p:spPr>
        <p:txBody>
          <a:bodyPr wrap="square" rIns="36000">
            <a:spAutoFit/>
          </a:bodyPr>
          <a:lstStyle/>
          <a:p>
            <a:pPr>
              <a:buNone/>
            </a:pPr>
            <a:r>
              <a:rPr lang="en-US" altLang="ja-JP" sz="2400" dirty="0"/>
              <a:t>2013</a:t>
            </a:r>
            <a:r>
              <a:rPr lang="ja-JP" altLang="ja-JP" sz="2400" dirty="0"/>
              <a:t>年度末</a:t>
            </a:r>
            <a:r>
              <a:rPr lang="ja-JP" altLang="ja-JP" sz="2400" dirty="0" smtClean="0"/>
              <a:t>まで</a:t>
            </a:r>
            <a:r>
              <a:rPr lang="ja-JP" altLang="en-US" sz="2400" dirty="0" smtClean="0"/>
              <a:t>の目安を</a:t>
            </a:r>
            <a:r>
              <a:rPr lang="ja-JP" altLang="ja-JP" sz="2400" dirty="0" smtClean="0"/>
              <a:t>上回る</a:t>
            </a:r>
            <a:r>
              <a:rPr lang="ja-JP" altLang="ja-JP" sz="2400" dirty="0"/>
              <a:t>目標</a:t>
            </a:r>
            <a:r>
              <a:rPr lang="ja-JP" altLang="ja-JP" sz="2400" dirty="0" smtClean="0"/>
              <a:t>設定は、</a:t>
            </a:r>
            <a:r>
              <a:rPr lang="en-US" altLang="ja-JP" sz="2400" dirty="0" smtClean="0"/>
              <a:t>7</a:t>
            </a:r>
            <a:r>
              <a:rPr lang="ja-JP" altLang="ja-JP" sz="2400" dirty="0" smtClean="0"/>
              <a:t>件</a:t>
            </a:r>
            <a:endParaRPr lang="en-US" altLang="ja-JP" sz="2400" dirty="0" smtClean="0"/>
          </a:p>
          <a:p>
            <a:pPr>
              <a:buNone/>
            </a:pPr>
            <a:r>
              <a:rPr lang="en-US" altLang="ja-JP" sz="2400" dirty="0"/>
              <a:t>2014</a:t>
            </a:r>
            <a:r>
              <a:rPr lang="ja-JP" altLang="ja-JP" sz="2400" dirty="0"/>
              <a:t>年度末</a:t>
            </a:r>
            <a:r>
              <a:rPr lang="ja-JP" altLang="ja-JP" sz="2400" dirty="0" smtClean="0"/>
              <a:t>まで</a:t>
            </a:r>
            <a:r>
              <a:rPr lang="ja-JP" altLang="en-US" sz="2400" dirty="0" smtClean="0"/>
              <a:t>の目安を</a:t>
            </a:r>
            <a:r>
              <a:rPr lang="ja-JP" altLang="ja-JP" sz="2400" dirty="0" smtClean="0"/>
              <a:t>上回る</a:t>
            </a:r>
            <a:r>
              <a:rPr lang="ja-JP" altLang="ja-JP" sz="2400" dirty="0"/>
              <a:t>目標</a:t>
            </a:r>
            <a:r>
              <a:rPr lang="ja-JP" altLang="ja-JP" sz="2400" dirty="0" smtClean="0"/>
              <a:t>設定は、</a:t>
            </a:r>
            <a:r>
              <a:rPr lang="en-US" altLang="ja-JP" sz="2400" dirty="0"/>
              <a:t>8</a:t>
            </a:r>
            <a:r>
              <a:rPr lang="ja-JP" altLang="en-US" sz="2400" dirty="0" smtClean="0"/>
              <a:t>件</a:t>
            </a:r>
            <a:endParaRPr lang="ja-JP" altLang="ja-JP" sz="2400" dirty="0"/>
          </a:p>
        </p:txBody>
      </p:sp>
      <p:graphicFrame>
        <p:nvGraphicFramePr>
          <p:cNvPr id="2" name="表 1"/>
          <p:cNvGraphicFramePr>
            <a:graphicFrameLocks noGrp="1"/>
          </p:cNvGraphicFramePr>
          <p:nvPr>
            <p:extLst>
              <p:ext uri="{D42A27DB-BD31-4B8C-83A1-F6EECF244321}">
                <p14:modId xmlns:p14="http://schemas.microsoft.com/office/powerpoint/2010/main" val="402446094"/>
              </p:ext>
            </p:extLst>
          </p:nvPr>
        </p:nvGraphicFramePr>
        <p:xfrm>
          <a:off x="442848" y="2313270"/>
          <a:ext cx="8249894" cy="3355649"/>
        </p:xfrm>
        <a:graphic>
          <a:graphicData uri="http://schemas.openxmlformats.org/drawingml/2006/table">
            <a:tbl>
              <a:tblPr>
                <a:tableStyleId>{5940675A-B579-460E-94D1-54222C63F5DA}</a:tableStyleId>
              </a:tblPr>
              <a:tblGrid>
                <a:gridCol w="2357721"/>
                <a:gridCol w="2278952"/>
                <a:gridCol w="834864"/>
                <a:gridCol w="2778357"/>
              </a:tblGrid>
              <a:tr h="467681">
                <a:tc>
                  <a:txBody>
                    <a:bodyPr/>
                    <a:lstStyle/>
                    <a:p>
                      <a:pPr algn="ctr" fontAlgn="ctr"/>
                      <a:r>
                        <a:rPr lang="zh-TW" altLang="en-US" sz="2000" b="1" u="none" strike="noStrike" dirty="0">
                          <a:effectLst/>
                        </a:rPr>
                        <a:t>目標達成期限</a:t>
                      </a:r>
                      <a:endParaRPr lang="zh-TW" altLang="en-US" sz="2000" b="1" i="0" u="none" strike="noStrike" dirty="0">
                        <a:solidFill>
                          <a:srgbClr val="000000"/>
                        </a:solidFill>
                        <a:effectLst/>
                        <a:latin typeface="ＭＳ Ｐゴシック"/>
                      </a:endParaRPr>
                    </a:p>
                  </a:txBody>
                  <a:tcPr marL="9525" marR="9525" marT="9525" marB="0" anchor="ctr">
                    <a:solidFill>
                      <a:schemeClr val="bg1">
                        <a:lumMod val="95000"/>
                      </a:schemeClr>
                    </a:solidFill>
                  </a:tcPr>
                </a:tc>
                <a:tc>
                  <a:txBody>
                    <a:bodyPr/>
                    <a:lstStyle/>
                    <a:p>
                      <a:pPr algn="ctr" fontAlgn="ctr"/>
                      <a:r>
                        <a:rPr lang="zh-TW" altLang="en-US" sz="2000" b="1" u="none" strike="noStrike" dirty="0">
                          <a:effectLst/>
                        </a:rPr>
                        <a:t>目標達成等級</a:t>
                      </a:r>
                      <a:endParaRPr lang="zh-TW" altLang="en-US" sz="2000" b="1" i="0" u="none" strike="noStrike" dirty="0">
                        <a:solidFill>
                          <a:srgbClr val="000000"/>
                        </a:solidFill>
                        <a:effectLst/>
                        <a:latin typeface="ＭＳ Ｐゴシック"/>
                      </a:endParaRPr>
                    </a:p>
                  </a:txBody>
                  <a:tcPr marL="9525" marR="9525" marT="9525" marB="0" anchor="ctr">
                    <a:solidFill>
                      <a:schemeClr val="bg1">
                        <a:lumMod val="95000"/>
                      </a:schemeClr>
                    </a:solidFill>
                  </a:tcPr>
                </a:tc>
                <a:tc>
                  <a:txBody>
                    <a:bodyPr/>
                    <a:lstStyle/>
                    <a:p>
                      <a:pPr algn="ctr" fontAlgn="ctr"/>
                      <a:r>
                        <a:rPr lang="ja-JP" altLang="en-US" sz="2000" b="1" u="none" strike="noStrike" dirty="0">
                          <a:effectLst/>
                        </a:rPr>
                        <a:t>件数</a:t>
                      </a:r>
                      <a:endParaRPr lang="ja-JP" altLang="en-US" sz="2000" b="1" i="0" u="none" strike="noStrike" dirty="0">
                        <a:solidFill>
                          <a:srgbClr val="000000"/>
                        </a:solidFill>
                        <a:effectLst/>
                        <a:latin typeface="ＭＳ Ｐゴシック"/>
                      </a:endParaRPr>
                    </a:p>
                  </a:txBody>
                  <a:tcPr marL="9525" marR="9525" marT="9525" marB="0" anchor="ctr">
                    <a:solidFill>
                      <a:schemeClr val="bg1">
                        <a:lumMod val="95000"/>
                      </a:schemeClr>
                    </a:solidFill>
                  </a:tcPr>
                </a:tc>
                <a:tc>
                  <a:txBody>
                    <a:bodyPr/>
                    <a:lstStyle/>
                    <a:p>
                      <a:pPr algn="ctr" fontAlgn="ctr"/>
                      <a:r>
                        <a:rPr lang="ja-JP" altLang="en-US" sz="2000" b="1" u="none" strike="noStrike" dirty="0">
                          <a:effectLst/>
                        </a:rPr>
                        <a:t>団体名</a:t>
                      </a:r>
                      <a:endParaRPr lang="ja-JP" altLang="en-US" sz="2000" b="1" i="0" u="none" strike="noStrike" dirty="0">
                        <a:solidFill>
                          <a:srgbClr val="000000"/>
                        </a:solidFill>
                        <a:effectLst/>
                        <a:latin typeface="ＭＳ Ｐゴシック"/>
                      </a:endParaRPr>
                    </a:p>
                  </a:txBody>
                  <a:tcPr marL="9525" marR="9525" marT="9525" marB="0" anchor="ctr">
                    <a:solidFill>
                      <a:schemeClr val="bg1">
                        <a:lumMod val="95000"/>
                      </a:schemeClr>
                    </a:solidFill>
                  </a:tcPr>
                </a:tc>
              </a:tr>
              <a:tr h="319547">
                <a:tc>
                  <a:txBody>
                    <a:bodyPr/>
                    <a:lstStyle/>
                    <a:p>
                      <a:pPr algn="l" fontAlgn="t"/>
                      <a:r>
                        <a:rPr lang="ja-JP" altLang="en-US" sz="2000" u="none" strike="noStrike">
                          <a:effectLst/>
                        </a:rPr>
                        <a:t>対応済み</a:t>
                      </a:r>
                      <a:endParaRPr lang="ja-JP" altLang="en-US" sz="2000" b="0" i="0" u="none" strike="noStrike">
                        <a:solidFill>
                          <a:srgbClr val="000000"/>
                        </a:solidFill>
                        <a:effectLst/>
                        <a:latin typeface="ＭＳ Ｐゴシック"/>
                      </a:endParaRPr>
                    </a:p>
                  </a:txBody>
                  <a:tcPr marL="9525" marR="9525" marT="9525" marB="0" anchor="ctr"/>
                </a:tc>
                <a:tc>
                  <a:txBody>
                    <a:bodyPr/>
                    <a:lstStyle/>
                    <a:p>
                      <a:pPr algn="l" fontAlgn="t"/>
                      <a:r>
                        <a:rPr lang="en-US" sz="2000" u="none" strike="noStrike">
                          <a:effectLst/>
                        </a:rPr>
                        <a:t>AAA</a:t>
                      </a:r>
                      <a:r>
                        <a:rPr lang="ja-JP" altLang="en-US" sz="2000" u="none" strike="noStrike">
                          <a:effectLst/>
                        </a:rPr>
                        <a:t>に一部準拠</a:t>
                      </a:r>
                      <a:endParaRPr lang="ja-JP" altLang="en-US" sz="20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2000" u="none" strike="noStrike">
                          <a:effectLst/>
                        </a:rPr>
                        <a:t>1</a:t>
                      </a:r>
                      <a:endParaRPr lang="en-US" altLang="ja-JP" sz="2000" b="0" i="0" u="none" strike="noStrike">
                        <a:solidFill>
                          <a:srgbClr val="000000"/>
                        </a:solidFill>
                        <a:effectLst/>
                        <a:latin typeface="ＭＳ Ｐゴシック"/>
                      </a:endParaRPr>
                    </a:p>
                  </a:txBody>
                  <a:tcPr marL="9525" marR="9525" marT="9525" marB="0" anchor="ctr"/>
                </a:tc>
                <a:tc>
                  <a:txBody>
                    <a:bodyPr/>
                    <a:lstStyle/>
                    <a:p>
                      <a:pPr algn="l" fontAlgn="ctr"/>
                      <a:r>
                        <a:rPr lang="ja-JP" altLang="en-US" sz="2000" u="none" strike="noStrike">
                          <a:effectLst/>
                        </a:rPr>
                        <a:t>世田谷区</a:t>
                      </a:r>
                      <a:endParaRPr lang="ja-JP" altLang="en-US" sz="2000" b="0" i="0" u="none" strike="noStrike">
                        <a:solidFill>
                          <a:srgbClr val="000000"/>
                        </a:solidFill>
                        <a:effectLst/>
                        <a:latin typeface="ＭＳ Ｐゴシック"/>
                      </a:endParaRPr>
                    </a:p>
                  </a:txBody>
                  <a:tcPr marL="9525" marR="9525" marT="9525" marB="0" anchor="ctr"/>
                </a:tc>
              </a:tr>
              <a:tr h="319547">
                <a:tc>
                  <a:txBody>
                    <a:bodyPr/>
                    <a:lstStyle/>
                    <a:p>
                      <a:pPr algn="l" fontAlgn="t"/>
                      <a:r>
                        <a:rPr lang="ja-JP" altLang="en-US" sz="2000" u="none" strike="noStrike" dirty="0">
                          <a:effectLst/>
                        </a:rPr>
                        <a:t>対応済み</a:t>
                      </a:r>
                      <a:endParaRPr lang="ja-JP" altLang="en-US" sz="2000" b="0" i="0" u="none" strike="noStrike" dirty="0">
                        <a:solidFill>
                          <a:srgbClr val="000000"/>
                        </a:solidFill>
                        <a:effectLst/>
                        <a:latin typeface="ＭＳ Ｐゴシック"/>
                      </a:endParaRPr>
                    </a:p>
                  </a:txBody>
                  <a:tcPr marL="9525" marR="9525" marT="9525" marB="0" anchor="ctr"/>
                </a:tc>
                <a:tc>
                  <a:txBody>
                    <a:bodyPr/>
                    <a:lstStyle/>
                    <a:p>
                      <a:pPr algn="l" fontAlgn="t"/>
                      <a:r>
                        <a:rPr lang="en-US" sz="2000" u="none" strike="noStrike">
                          <a:effectLst/>
                        </a:rPr>
                        <a:t>AA</a:t>
                      </a:r>
                      <a:r>
                        <a:rPr lang="ja-JP" altLang="en-US" sz="2000" u="none" strike="noStrike">
                          <a:effectLst/>
                        </a:rPr>
                        <a:t>に準拠</a:t>
                      </a:r>
                      <a:endParaRPr lang="ja-JP" altLang="en-US" sz="20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2000" u="none" strike="noStrike">
                          <a:effectLst/>
                        </a:rPr>
                        <a:t>1</a:t>
                      </a:r>
                      <a:endParaRPr lang="en-US" altLang="ja-JP" sz="2000" b="0" i="0" u="none" strike="noStrike">
                        <a:solidFill>
                          <a:srgbClr val="000000"/>
                        </a:solidFill>
                        <a:effectLst/>
                        <a:latin typeface="ＭＳ Ｐゴシック"/>
                      </a:endParaRPr>
                    </a:p>
                  </a:txBody>
                  <a:tcPr marL="9525" marR="9525" marT="9525" marB="0" anchor="ctr"/>
                </a:tc>
                <a:tc>
                  <a:txBody>
                    <a:bodyPr/>
                    <a:lstStyle/>
                    <a:p>
                      <a:pPr algn="l" fontAlgn="ctr"/>
                      <a:r>
                        <a:rPr lang="ja-JP" altLang="en-US" sz="2000" u="none" strike="noStrike">
                          <a:effectLst/>
                        </a:rPr>
                        <a:t>目黒区</a:t>
                      </a:r>
                      <a:endParaRPr lang="ja-JP" altLang="en-US" sz="2000" b="0" i="0" u="none" strike="noStrike">
                        <a:solidFill>
                          <a:srgbClr val="000000"/>
                        </a:solidFill>
                        <a:effectLst/>
                        <a:latin typeface="ＭＳ Ｐゴシック"/>
                      </a:endParaRPr>
                    </a:p>
                  </a:txBody>
                  <a:tcPr marL="9525" marR="9525" marT="9525" marB="0" anchor="ctr"/>
                </a:tc>
              </a:tr>
              <a:tr h="301241">
                <a:tc>
                  <a:txBody>
                    <a:bodyPr/>
                    <a:lstStyle/>
                    <a:p>
                      <a:pPr algn="l" fontAlgn="t"/>
                      <a:r>
                        <a:rPr lang="ja-JP" altLang="en-US" sz="2000" u="none" strike="noStrike">
                          <a:effectLst/>
                        </a:rPr>
                        <a:t>平成</a:t>
                      </a:r>
                      <a:r>
                        <a:rPr lang="en-US" altLang="ja-JP" sz="2000" u="none" strike="noStrike">
                          <a:effectLst/>
                        </a:rPr>
                        <a:t>26</a:t>
                      </a:r>
                      <a:r>
                        <a:rPr lang="ja-JP" altLang="en-US" sz="2000" u="none" strike="noStrike">
                          <a:effectLst/>
                        </a:rPr>
                        <a:t>年</a:t>
                      </a:r>
                      <a:r>
                        <a:rPr lang="en-US" altLang="ja-JP" sz="2000" u="none" strike="noStrike">
                          <a:effectLst/>
                        </a:rPr>
                        <a:t>3</a:t>
                      </a:r>
                      <a:r>
                        <a:rPr lang="ja-JP" altLang="en-US" sz="2000" u="none" strike="noStrike">
                          <a:effectLst/>
                        </a:rPr>
                        <a:t>月</a:t>
                      </a:r>
                      <a:r>
                        <a:rPr lang="en-US" altLang="ja-JP" sz="2000" u="none" strike="noStrike">
                          <a:effectLst/>
                        </a:rPr>
                        <a:t>31</a:t>
                      </a:r>
                      <a:r>
                        <a:rPr lang="ja-JP" altLang="en-US" sz="2000" u="none" strike="noStrike">
                          <a:effectLst/>
                        </a:rPr>
                        <a:t>日</a:t>
                      </a:r>
                      <a:endParaRPr lang="ja-JP" altLang="en-US" sz="2000" b="0" i="0" u="none" strike="noStrike">
                        <a:solidFill>
                          <a:srgbClr val="000000"/>
                        </a:solidFill>
                        <a:effectLst/>
                        <a:latin typeface="ＭＳ Ｐゴシック"/>
                      </a:endParaRPr>
                    </a:p>
                  </a:txBody>
                  <a:tcPr marL="9525" marR="9525" marT="9525" marB="0" anchor="ctr"/>
                </a:tc>
                <a:tc>
                  <a:txBody>
                    <a:bodyPr/>
                    <a:lstStyle/>
                    <a:p>
                      <a:pPr algn="l" fontAlgn="t"/>
                      <a:r>
                        <a:rPr lang="en-US" sz="2000" u="none" strike="noStrike" dirty="0">
                          <a:effectLst/>
                        </a:rPr>
                        <a:t>AA</a:t>
                      </a:r>
                      <a:r>
                        <a:rPr lang="ja-JP" altLang="en-US" sz="2000" u="none" strike="noStrike" dirty="0">
                          <a:effectLst/>
                        </a:rPr>
                        <a:t>に準拠</a:t>
                      </a:r>
                      <a:endParaRPr lang="ja-JP" altLang="en-US" sz="20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2000" b="0" i="0" u="none" strike="noStrike" dirty="0">
                          <a:solidFill>
                            <a:schemeClr val="tx1"/>
                          </a:solidFill>
                          <a:effectLst/>
                          <a:latin typeface="+mn-lt"/>
                        </a:rPr>
                        <a:t>3</a:t>
                      </a:r>
                      <a:endParaRPr lang="en-US" altLang="ja-JP" sz="2000" b="0" i="0" u="none" strike="noStrike" dirty="0">
                        <a:solidFill>
                          <a:srgbClr val="000000"/>
                        </a:solidFill>
                        <a:effectLst/>
                        <a:latin typeface="ＭＳ Ｐゴシック"/>
                      </a:endParaRPr>
                    </a:p>
                  </a:txBody>
                  <a:tcPr marL="9525" marR="9525" marT="9525" marB="0" anchor="ctr"/>
                </a:tc>
                <a:tc>
                  <a:txBody>
                    <a:bodyPr/>
                    <a:lstStyle/>
                    <a:p>
                      <a:pPr algn="l" fontAlgn="ctr"/>
                      <a:r>
                        <a:rPr lang="zh-CN" altLang="en-US" sz="2000" u="none" strike="noStrike" dirty="0">
                          <a:effectLst/>
                        </a:rPr>
                        <a:t>港区、</a:t>
                      </a:r>
                      <a:r>
                        <a:rPr lang="zh-CN" altLang="en-US" sz="2000" u="none" strike="noStrike" dirty="0" smtClean="0">
                          <a:effectLst/>
                        </a:rPr>
                        <a:t>千代田区</a:t>
                      </a:r>
                      <a:r>
                        <a:rPr lang="ja-JP" altLang="en-US" sz="2000" u="none" strike="noStrike" dirty="0" err="1" smtClean="0">
                          <a:effectLst/>
                        </a:rPr>
                        <a:t>、</a:t>
                      </a:r>
                      <a:r>
                        <a:rPr lang="ja-JP" altLang="en-US" sz="2000" u="none" strike="noStrike" dirty="0" smtClean="0">
                          <a:effectLst/>
                        </a:rPr>
                        <a:t>町田市</a:t>
                      </a:r>
                      <a:endParaRPr lang="zh-CN" altLang="en-US" sz="2000" b="0" i="0" u="none" strike="noStrike" dirty="0">
                        <a:solidFill>
                          <a:srgbClr val="000000"/>
                        </a:solidFill>
                        <a:effectLst/>
                        <a:latin typeface="ＭＳ Ｐゴシック"/>
                      </a:endParaRPr>
                    </a:p>
                  </a:txBody>
                  <a:tcPr marL="9525" marR="9525" marT="9525" marB="0" anchor="ctr"/>
                </a:tc>
              </a:tr>
              <a:tr h="472522">
                <a:tc>
                  <a:txBody>
                    <a:bodyPr/>
                    <a:lstStyle/>
                    <a:p>
                      <a:pPr algn="l" fontAlgn="ctr"/>
                      <a:r>
                        <a:rPr lang="ja-JP" altLang="en-US" sz="2000" u="none" strike="noStrike" dirty="0">
                          <a:effectLst/>
                        </a:rPr>
                        <a:t>平成</a:t>
                      </a:r>
                      <a:r>
                        <a:rPr lang="en-US" altLang="ja-JP" sz="2000" u="none" strike="noStrike" dirty="0">
                          <a:effectLst/>
                        </a:rPr>
                        <a:t>26</a:t>
                      </a:r>
                      <a:r>
                        <a:rPr lang="ja-JP" altLang="en-US" sz="2000" u="none" strike="noStrike" dirty="0">
                          <a:effectLst/>
                        </a:rPr>
                        <a:t>年</a:t>
                      </a:r>
                      <a:r>
                        <a:rPr lang="en-US" altLang="ja-JP" sz="2000" u="none" strike="noStrike" dirty="0">
                          <a:effectLst/>
                        </a:rPr>
                        <a:t>3</a:t>
                      </a:r>
                      <a:r>
                        <a:rPr lang="ja-JP" altLang="en-US" sz="2000" u="none" strike="noStrike" dirty="0">
                          <a:effectLst/>
                        </a:rPr>
                        <a:t>月</a:t>
                      </a:r>
                      <a:r>
                        <a:rPr lang="en-US" altLang="ja-JP" sz="2000" u="none" strike="noStrike" dirty="0">
                          <a:effectLst/>
                        </a:rPr>
                        <a:t>31</a:t>
                      </a:r>
                      <a:r>
                        <a:rPr lang="ja-JP" altLang="en-US" sz="2000" u="none" strike="noStrike" dirty="0">
                          <a:effectLst/>
                        </a:rPr>
                        <a:t>日</a:t>
                      </a:r>
                      <a:br>
                        <a:rPr lang="ja-JP" altLang="en-US" sz="2000" u="none" strike="noStrike" dirty="0">
                          <a:effectLst/>
                        </a:rPr>
                      </a:br>
                      <a:r>
                        <a:rPr lang="ja-JP" altLang="en-US" sz="2000" u="none" strike="noStrike" dirty="0">
                          <a:effectLst/>
                        </a:rPr>
                        <a:t>平成</a:t>
                      </a:r>
                      <a:r>
                        <a:rPr lang="en-US" altLang="ja-JP" sz="2000" u="none" strike="noStrike" dirty="0">
                          <a:effectLst/>
                        </a:rPr>
                        <a:t>27</a:t>
                      </a:r>
                      <a:r>
                        <a:rPr lang="ja-JP" altLang="en-US" sz="2000" u="none" strike="noStrike" dirty="0">
                          <a:effectLst/>
                        </a:rPr>
                        <a:t>年</a:t>
                      </a:r>
                      <a:r>
                        <a:rPr lang="en-US" altLang="ja-JP" sz="2000" u="none" strike="noStrike" dirty="0">
                          <a:effectLst/>
                        </a:rPr>
                        <a:t>3</a:t>
                      </a:r>
                      <a:r>
                        <a:rPr lang="ja-JP" altLang="en-US" sz="2000" u="none" strike="noStrike" dirty="0">
                          <a:effectLst/>
                        </a:rPr>
                        <a:t>月</a:t>
                      </a:r>
                      <a:r>
                        <a:rPr lang="en-US" altLang="ja-JP" sz="2000" u="none" strike="noStrike" dirty="0">
                          <a:effectLst/>
                        </a:rPr>
                        <a:t>31</a:t>
                      </a:r>
                      <a:r>
                        <a:rPr lang="ja-JP" altLang="en-US" sz="2000" u="none" strike="noStrike" dirty="0">
                          <a:effectLst/>
                        </a:rPr>
                        <a:t>日</a:t>
                      </a:r>
                      <a:endParaRPr lang="ja-JP" altLang="en-US" sz="2000" b="0" i="0" u="none" strike="noStrike" dirty="0">
                        <a:solidFill>
                          <a:srgbClr val="000000"/>
                        </a:solidFill>
                        <a:effectLst/>
                        <a:latin typeface="ＭＳ Ｐゴシック"/>
                      </a:endParaRPr>
                    </a:p>
                  </a:txBody>
                  <a:tcPr marL="9525" marR="9525" marT="9525" marB="0" anchor="ctr"/>
                </a:tc>
                <a:tc>
                  <a:txBody>
                    <a:bodyPr/>
                    <a:lstStyle/>
                    <a:p>
                      <a:pPr algn="l" fontAlgn="ctr"/>
                      <a:r>
                        <a:rPr lang="en-US" altLang="ja-JP" sz="2000" u="none" strike="noStrike">
                          <a:effectLst/>
                        </a:rPr>
                        <a:t>A</a:t>
                      </a:r>
                      <a:r>
                        <a:rPr lang="ja-JP" altLang="en-US" sz="2000" u="none" strike="noStrike">
                          <a:effectLst/>
                        </a:rPr>
                        <a:t>に準拠</a:t>
                      </a:r>
                      <a:br>
                        <a:rPr lang="ja-JP" altLang="en-US" sz="2000" u="none" strike="noStrike">
                          <a:effectLst/>
                        </a:rPr>
                      </a:br>
                      <a:r>
                        <a:rPr lang="en-US" altLang="ja-JP" sz="2000" u="none" strike="noStrike">
                          <a:effectLst/>
                        </a:rPr>
                        <a:t>AA</a:t>
                      </a:r>
                      <a:r>
                        <a:rPr lang="ja-JP" altLang="en-US" sz="2000" u="none" strike="noStrike">
                          <a:effectLst/>
                        </a:rPr>
                        <a:t>に準拠</a:t>
                      </a:r>
                      <a:endParaRPr lang="ja-JP" altLang="en-US" sz="20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2000" u="none" strike="noStrike">
                          <a:effectLst/>
                        </a:rPr>
                        <a:t>2</a:t>
                      </a:r>
                      <a:endParaRPr lang="en-US" altLang="ja-JP" sz="2000" b="0" i="0" u="none" strike="noStrike">
                        <a:solidFill>
                          <a:srgbClr val="000000"/>
                        </a:solidFill>
                        <a:effectLst/>
                        <a:latin typeface="ＭＳ Ｐゴシック"/>
                      </a:endParaRPr>
                    </a:p>
                  </a:txBody>
                  <a:tcPr marL="9525" marR="9525" marT="9525" marB="0" anchor="ctr"/>
                </a:tc>
                <a:tc>
                  <a:txBody>
                    <a:bodyPr/>
                    <a:lstStyle/>
                    <a:p>
                      <a:pPr algn="l" fontAlgn="ctr"/>
                      <a:r>
                        <a:rPr lang="ja-JP" altLang="en-US" sz="2000" u="none" strike="noStrike" dirty="0">
                          <a:effectLst/>
                        </a:rPr>
                        <a:t>小平市、八王子市</a:t>
                      </a:r>
                      <a:endParaRPr lang="ja-JP" altLang="en-US" sz="2000" b="0" i="0" u="none" strike="noStrike" dirty="0">
                        <a:solidFill>
                          <a:srgbClr val="000000"/>
                        </a:solidFill>
                        <a:effectLst/>
                        <a:latin typeface="ＭＳ Ｐゴシック"/>
                      </a:endParaRPr>
                    </a:p>
                  </a:txBody>
                  <a:tcPr marL="9525" marR="9525" marT="9525" marB="0" anchor="ctr"/>
                </a:tc>
              </a:tr>
              <a:tr h="331959">
                <a:tc>
                  <a:txBody>
                    <a:bodyPr/>
                    <a:lstStyle/>
                    <a:p>
                      <a:pPr algn="l" fontAlgn="t"/>
                      <a:r>
                        <a:rPr lang="ja-JP" altLang="en-US" sz="2000" u="none" strike="noStrike" dirty="0">
                          <a:effectLst/>
                        </a:rPr>
                        <a:t>平成</a:t>
                      </a:r>
                      <a:r>
                        <a:rPr lang="en-US" altLang="ja-JP" sz="2000" u="none" strike="noStrike" dirty="0">
                          <a:effectLst/>
                        </a:rPr>
                        <a:t>26</a:t>
                      </a:r>
                      <a:r>
                        <a:rPr lang="ja-JP" altLang="en-US" sz="2000" u="none" strike="noStrike" dirty="0">
                          <a:effectLst/>
                        </a:rPr>
                        <a:t>年</a:t>
                      </a:r>
                      <a:r>
                        <a:rPr lang="en-US" altLang="ja-JP" sz="2000" u="none" strike="noStrike" dirty="0">
                          <a:effectLst/>
                        </a:rPr>
                        <a:t>10</a:t>
                      </a:r>
                      <a:r>
                        <a:rPr lang="ja-JP" altLang="en-US" sz="2000" u="none" strike="noStrike" dirty="0">
                          <a:effectLst/>
                        </a:rPr>
                        <a:t>月</a:t>
                      </a:r>
                      <a:endParaRPr lang="ja-JP" altLang="en-US" sz="2000" b="0" i="0" u="none" strike="noStrike" dirty="0">
                        <a:solidFill>
                          <a:srgbClr val="000000"/>
                        </a:solidFill>
                        <a:effectLst/>
                        <a:latin typeface="ＭＳ Ｐゴシック"/>
                      </a:endParaRPr>
                    </a:p>
                  </a:txBody>
                  <a:tcPr marL="9525" marR="9525" marT="9525" marB="0" anchor="ctr"/>
                </a:tc>
                <a:tc>
                  <a:txBody>
                    <a:bodyPr/>
                    <a:lstStyle/>
                    <a:p>
                      <a:pPr algn="l" fontAlgn="t"/>
                      <a:r>
                        <a:rPr lang="en-US" sz="2000" u="none" strike="noStrike" dirty="0">
                          <a:effectLst/>
                        </a:rPr>
                        <a:t>AA</a:t>
                      </a:r>
                      <a:r>
                        <a:rPr lang="ja-JP" altLang="en-US" sz="2000" u="none" strike="noStrike" dirty="0">
                          <a:effectLst/>
                        </a:rPr>
                        <a:t>に一部準拠</a:t>
                      </a:r>
                      <a:endParaRPr lang="ja-JP" altLang="en-US" sz="20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2000" u="none" strike="noStrike" dirty="0">
                          <a:effectLst/>
                        </a:rPr>
                        <a:t>1</a:t>
                      </a:r>
                      <a:endParaRPr lang="en-US" altLang="ja-JP" sz="2000" b="0" i="0" u="none" strike="noStrike" dirty="0">
                        <a:solidFill>
                          <a:srgbClr val="000000"/>
                        </a:solidFill>
                        <a:effectLst/>
                        <a:latin typeface="ＭＳ Ｐゴシック"/>
                      </a:endParaRPr>
                    </a:p>
                  </a:txBody>
                  <a:tcPr marL="9525" marR="9525" marT="9525" marB="0" anchor="ctr"/>
                </a:tc>
                <a:tc>
                  <a:txBody>
                    <a:bodyPr/>
                    <a:lstStyle/>
                    <a:p>
                      <a:pPr algn="l" fontAlgn="ctr"/>
                      <a:r>
                        <a:rPr lang="ja-JP" altLang="en-US" sz="2000" u="none" strike="noStrike" dirty="0">
                          <a:effectLst/>
                        </a:rPr>
                        <a:t>新宿区</a:t>
                      </a:r>
                      <a:endParaRPr lang="ja-JP" altLang="en-US" sz="2000" b="0" i="0" u="none" strike="noStrike" dirty="0">
                        <a:solidFill>
                          <a:srgbClr val="000000"/>
                        </a:solidFill>
                        <a:effectLst/>
                        <a:latin typeface="ＭＳ Ｐゴシック"/>
                      </a:endParaRPr>
                    </a:p>
                  </a:txBody>
                  <a:tcPr marL="9525" marR="9525" marT="9525" marB="0" anchor="ctr"/>
                </a:tc>
              </a:tr>
              <a:tr h="331959">
                <a:tc>
                  <a:txBody>
                    <a:bodyPr/>
                    <a:lstStyle/>
                    <a:p>
                      <a:pPr algn="l" fontAlgn="t"/>
                      <a:r>
                        <a:rPr lang="ja-JP" altLang="en-US" sz="2000" u="none" strike="noStrike" dirty="0">
                          <a:effectLst/>
                        </a:rPr>
                        <a:t>平成</a:t>
                      </a:r>
                      <a:r>
                        <a:rPr lang="en-US" altLang="ja-JP" sz="2000" u="none" strike="noStrike" dirty="0">
                          <a:effectLst/>
                        </a:rPr>
                        <a:t>27</a:t>
                      </a:r>
                      <a:r>
                        <a:rPr lang="ja-JP" altLang="en-US" sz="2000" u="none" strike="noStrike" dirty="0">
                          <a:effectLst/>
                        </a:rPr>
                        <a:t>年</a:t>
                      </a:r>
                      <a:r>
                        <a:rPr lang="en-US" altLang="ja-JP" sz="2000" u="none" strike="noStrike" dirty="0">
                          <a:effectLst/>
                        </a:rPr>
                        <a:t>3</a:t>
                      </a:r>
                      <a:r>
                        <a:rPr lang="ja-JP" altLang="en-US" sz="2000" u="none" strike="noStrike" dirty="0">
                          <a:effectLst/>
                        </a:rPr>
                        <a:t>月</a:t>
                      </a:r>
                      <a:r>
                        <a:rPr lang="en-US" altLang="ja-JP" sz="2000" u="none" strike="noStrike" dirty="0">
                          <a:effectLst/>
                        </a:rPr>
                        <a:t>31</a:t>
                      </a:r>
                      <a:r>
                        <a:rPr lang="ja-JP" altLang="en-US" sz="2000" u="none" strike="noStrike" dirty="0">
                          <a:effectLst/>
                        </a:rPr>
                        <a:t>日</a:t>
                      </a:r>
                      <a:endParaRPr lang="ja-JP" altLang="en-US" sz="2000" b="0" i="0" u="none" strike="noStrike" dirty="0">
                        <a:solidFill>
                          <a:srgbClr val="000000"/>
                        </a:solidFill>
                        <a:effectLst/>
                        <a:latin typeface="ＭＳ Ｐゴシック"/>
                      </a:endParaRPr>
                    </a:p>
                  </a:txBody>
                  <a:tcPr marL="9525" marR="9525" marT="9525" marB="0" anchor="ctr"/>
                </a:tc>
                <a:tc>
                  <a:txBody>
                    <a:bodyPr/>
                    <a:lstStyle/>
                    <a:p>
                      <a:pPr algn="l" fontAlgn="t"/>
                      <a:r>
                        <a:rPr lang="en-US" sz="2000" u="none" strike="noStrike" dirty="0">
                          <a:effectLst/>
                        </a:rPr>
                        <a:t>A</a:t>
                      </a:r>
                      <a:r>
                        <a:rPr lang="ja-JP" altLang="en-US" sz="2000" u="none" strike="noStrike" dirty="0">
                          <a:effectLst/>
                        </a:rPr>
                        <a:t>に準拠</a:t>
                      </a:r>
                      <a:endParaRPr lang="ja-JP" altLang="en-US" sz="20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2000" u="none" strike="noStrike">
                          <a:effectLst/>
                        </a:rPr>
                        <a:t>1</a:t>
                      </a:r>
                      <a:endParaRPr lang="en-US" altLang="ja-JP" sz="2000" b="0" i="0" u="none" strike="noStrike">
                        <a:solidFill>
                          <a:srgbClr val="000000"/>
                        </a:solidFill>
                        <a:effectLst/>
                        <a:latin typeface="ＭＳ Ｐゴシック"/>
                      </a:endParaRPr>
                    </a:p>
                  </a:txBody>
                  <a:tcPr marL="9525" marR="9525" marT="9525" marB="0" anchor="ctr"/>
                </a:tc>
                <a:tc>
                  <a:txBody>
                    <a:bodyPr/>
                    <a:lstStyle/>
                    <a:p>
                      <a:pPr algn="l" fontAlgn="ctr"/>
                      <a:r>
                        <a:rPr lang="ja-JP" altLang="en-US" sz="2000" u="none" strike="noStrike" dirty="0">
                          <a:effectLst/>
                        </a:rPr>
                        <a:t>中野区</a:t>
                      </a:r>
                      <a:endParaRPr lang="ja-JP" altLang="en-US" sz="2000" b="0" i="0" u="none" strike="noStrike" dirty="0">
                        <a:solidFill>
                          <a:srgbClr val="000000"/>
                        </a:solidFill>
                        <a:effectLst/>
                        <a:latin typeface="ＭＳ Ｐゴシック"/>
                      </a:endParaRPr>
                    </a:p>
                  </a:txBody>
                  <a:tcPr marL="9525" marR="9525" marT="9525" marB="0" anchor="ctr"/>
                </a:tc>
              </a:tr>
              <a:tr h="331959">
                <a:tc>
                  <a:txBody>
                    <a:bodyPr/>
                    <a:lstStyle/>
                    <a:p>
                      <a:pPr algn="l" fontAlgn="ctr"/>
                      <a:r>
                        <a:rPr lang="ja-JP" altLang="en-US" sz="2000" u="none" strike="noStrike" dirty="0">
                          <a:effectLst/>
                        </a:rPr>
                        <a:t>平成</a:t>
                      </a:r>
                      <a:r>
                        <a:rPr lang="en-US" altLang="ja-JP" sz="2000" u="none" strike="noStrike" dirty="0">
                          <a:effectLst/>
                        </a:rPr>
                        <a:t>27</a:t>
                      </a:r>
                      <a:r>
                        <a:rPr lang="ja-JP" altLang="en-US" sz="2000" u="none" strike="noStrike" dirty="0">
                          <a:effectLst/>
                        </a:rPr>
                        <a:t>年</a:t>
                      </a:r>
                      <a:r>
                        <a:rPr lang="en-US" altLang="ja-JP" sz="2000" u="none" strike="noStrike" dirty="0">
                          <a:effectLst/>
                        </a:rPr>
                        <a:t>3</a:t>
                      </a:r>
                      <a:r>
                        <a:rPr lang="ja-JP" altLang="en-US" sz="2000" u="none" strike="noStrike" dirty="0">
                          <a:effectLst/>
                        </a:rPr>
                        <a:t>月</a:t>
                      </a:r>
                      <a:r>
                        <a:rPr lang="en-US" altLang="ja-JP" sz="2000" u="none" strike="noStrike" dirty="0">
                          <a:effectLst/>
                        </a:rPr>
                        <a:t>31</a:t>
                      </a:r>
                      <a:r>
                        <a:rPr lang="ja-JP" altLang="en-US" sz="2000" u="none" strike="noStrike" dirty="0">
                          <a:effectLst/>
                        </a:rPr>
                        <a:t>日</a:t>
                      </a:r>
                      <a:endParaRPr lang="ja-JP" altLang="en-US" sz="2000" b="0" i="0" u="none" strike="noStrike" dirty="0">
                        <a:solidFill>
                          <a:srgbClr val="000000"/>
                        </a:solidFill>
                        <a:effectLst/>
                        <a:latin typeface="ＭＳ Ｐゴシック"/>
                      </a:endParaRPr>
                    </a:p>
                  </a:txBody>
                  <a:tcPr marL="9525" marR="9525" marT="9525" marB="0" anchor="ctr"/>
                </a:tc>
                <a:tc>
                  <a:txBody>
                    <a:bodyPr/>
                    <a:lstStyle/>
                    <a:p>
                      <a:pPr algn="l" fontAlgn="ctr"/>
                      <a:r>
                        <a:rPr lang="en-US" sz="2000" u="none" strike="noStrike">
                          <a:effectLst/>
                        </a:rPr>
                        <a:t>AA</a:t>
                      </a:r>
                      <a:r>
                        <a:rPr lang="ja-JP" altLang="en-US" sz="2000" u="none" strike="noStrike">
                          <a:effectLst/>
                        </a:rPr>
                        <a:t>に準拠</a:t>
                      </a:r>
                      <a:endParaRPr lang="ja-JP" altLang="en-US" sz="20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2000" u="none" strike="noStrike">
                          <a:effectLst/>
                        </a:rPr>
                        <a:t>1</a:t>
                      </a:r>
                      <a:endParaRPr lang="en-US" altLang="ja-JP" sz="2000" b="0" i="0" u="none" strike="noStrike">
                        <a:solidFill>
                          <a:srgbClr val="000000"/>
                        </a:solidFill>
                        <a:effectLst/>
                        <a:latin typeface="ＭＳ Ｐゴシック"/>
                      </a:endParaRPr>
                    </a:p>
                  </a:txBody>
                  <a:tcPr marL="9525" marR="9525" marT="9525" marB="0" anchor="ctr"/>
                </a:tc>
                <a:tc>
                  <a:txBody>
                    <a:bodyPr/>
                    <a:lstStyle/>
                    <a:p>
                      <a:pPr algn="l" fontAlgn="ctr"/>
                      <a:r>
                        <a:rPr lang="ja-JP" altLang="en-US" sz="2000" u="none" strike="noStrike" dirty="0">
                          <a:effectLst/>
                        </a:rPr>
                        <a:t>三鷹市</a:t>
                      </a:r>
                      <a:endParaRPr lang="ja-JP" altLang="en-US" sz="2000" b="0" i="0" u="none" strike="noStrike" dirty="0">
                        <a:solidFill>
                          <a:srgbClr val="000000"/>
                        </a:solidFill>
                        <a:effectLst/>
                        <a:latin typeface="ＭＳ Ｐゴシック"/>
                      </a:endParaRPr>
                    </a:p>
                  </a:txBody>
                  <a:tcPr marL="9525" marR="9525" marT="9525" marB="0" anchor="ctr"/>
                </a:tc>
              </a:tr>
              <a:tr h="319547">
                <a:tc>
                  <a:txBody>
                    <a:bodyPr/>
                    <a:lstStyle/>
                    <a:p>
                      <a:pPr algn="l" fontAlgn="ctr"/>
                      <a:r>
                        <a:rPr lang="ja-JP" altLang="en-US" sz="2000" u="none" strike="noStrike">
                          <a:effectLst/>
                        </a:rPr>
                        <a:t>　</a:t>
                      </a:r>
                      <a:endParaRPr lang="ja-JP" altLang="en-US" sz="2000" b="0" i="0" u="none" strike="noStrike">
                        <a:solidFill>
                          <a:srgbClr val="006100"/>
                        </a:solidFill>
                        <a:effectLst/>
                        <a:latin typeface="ＭＳ Ｐゴシック"/>
                      </a:endParaRPr>
                    </a:p>
                  </a:txBody>
                  <a:tcPr marL="9525" marR="9525" marT="9525" marB="0" anchor="ctr"/>
                </a:tc>
                <a:tc>
                  <a:txBody>
                    <a:bodyPr/>
                    <a:lstStyle/>
                    <a:p>
                      <a:pPr algn="l" fontAlgn="ctr"/>
                      <a:r>
                        <a:rPr lang="ja-JP" altLang="en-US" sz="2000" u="none" strike="noStrike">
                          <a:effectLst/>
                        </a:rPr>
                        <a:t>　</a:t>
                      </a:r>
                      <a:endParaRPr lang="ja-JP" altLang="en-US" sz="2000" b="0" i="0" u="none" strike="noStrike">
                        <a:solidFill>
                          <a:srgbClr val="006100"/>
                        </a:solidFill>
                        <a:effectLst/>
                        <a:latin typeface="ＭＳ Ｐゴシック"/>
                      </a:endParaRPr>
                    </a:p>
                  </a:txBody>
                  <a:tcPr marL="9525" marR="9525" marT="9525" marB="0" anchor="ctr"/>
                </a:tc>
                <a:tc>
                  <a:txBody>
                    <a:bodyPr/>
                    <a:lstStyle/>
                    <a:p>
                      <a:pPr algn="ctr" fontAlgn="ctr"/>
                      <a:r>
                        <a:rPr lang="en-US" altLang="ja-JP" sz="2000" u="none" strike="noStrike">
                          <a:effectLst/>
                        </a:rPr>
                        <a:t>10</a:t>
                      </a:r>
                      <a:endParaRPr lang="en-US" altLang="ja-JP" sz="2000" b="0" i="0" u="none" strike="noStrike">
                        <a:solidFill>
                          <a:srgbClr val="006100"/>
                        </a:solidFill>
                        <a:effectLst/>
                        <a:latin typeface="ＭＳ Ｐゴシック"/>
                      </a:endParaRPr>
                    </a:p>
                  </a:txBody>
                  <a:tcPr marL="9525" marR="9525" marT="9525" marB="0" anchor="ctr"/>
                </a:tc>
                <a:tc>
                  <a:txBody>
                    <a:bodyPr/>
                    <a:lstStyle/>
                    <a:p>
                      <a:pPr algn="l" fontAlgn="ctr"/>
                      <a:r>
                        <a:rPr lang="ja-JP" altLang="en-US" sz="2000" u="none" strike="noStrike" dirty="0">
                          <a:effectLst/>
                        </a:rPr>
                        <a:t>　</a:t>
                      </a:r>
                      <a:endParaRPr lang="ja-JP" altLang="en-US" sz="2000" b="0" i="0" u="none" strike="noStrike" dirty="0">
                        <a:solidFill>
                          <a:srgbClr val="006100"/>
                        </a:solidFill>
                        <a:effectLst/>
                        <a:latin typeface="ＭＳ Ｐゴシック"/>
                      </a:endParaRPr>
                    </a:p>
                  </a:txBody>
                  <a:tcPr marL="9525" marR="9525" marT="9525" marB="0" anchor="ctr"/>
                </a:tc>
              </a:tr>
            </a:tbl>
          </a:graphicData>
        </a:graphic>
      </p:graphicFrame>
    </p:spTree>
    <p:extLst>
      <p:ext uri="{BB962C8B-B14F-4D97-AF65-F5344CB8AC3E}">
        <p14:creationId xmlns:p14="http://schemas.microsoft.com/office/powerpoint/2010/main" val="19019672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en-US" altLang="ja-JP" sz="3200" dirty="0" smtClean="0"/>
              <a:t>2. </a:t>
            </a:r>
            <a:r>
              <a:rPr lang="ja-JP" altLang="en-US" sz="3200" dirty="0" smtClean="0"/>
              <a:t>アクセシビリティ対応度</a:t>
            </a:r>
            <a:endParaRPr lang="ja-JP" altLang="ja-JP" sz="3200" b="1" dirty="0" smtClean="0"/>
          </a:p>
        </p:txBody>
      </p:sp>
      <p:sp>
        <p:nvSpPr>
          <p:cNvPr id="6" name="コンテンツ プレースホルダ 5"/>
          <p:cNvSpPr>
            <a:spLocks noGrp="1"/>
          </p:cNvSpPr>
          <p:nvPr>
            <p:ph idx="1"/>
          </p:nvPr>
        </p:nvSpPr>
        <p:spPr>
          <a:xfrm>
            <a:off x="461728" y="1060057"/>
            <a:ext cx="7962082" cy="5689086"/>
          </a:xfrm>
        </p:spPr>
        <p:txBody>
          <a:bodyPr/>
          <a:lstStyle/>
          <a:p>
            <a:r>
              <a:rPr kumimoji="1" lang="en-US" altLang="ja-JP" sz="2400" dirty="0" smtClean="0"/>
              <a:t>JWAC</a:t>
            </a:r>
            <a:r>
              <a:rPr lang="ja-JP" altLang="en-US" sz="2400" dirty="0" smtClean="0"/>
              <a:t>が</a:t>
            </a:r>
            <a:r>
              <a:rPr lang="en-US" altLang="ja-JP" sz="2400" dirty="0" smtClean="0"/>
              <a:t>JIS X 8341-3:2010</a:t>
            </a:r>
            <a:r>
              <a:rPr lang="ja-JP" altLang="en-US" sz="2400" dirty="0" smtClean="0"/>
              <a:t>に基づいて選定した主要な</a:t>
            </a:r>
            <a:r>
              <a:rPr lang="en-US" altLang="ja-JP" sz="2400" dirty="0" smtClean="0"/>
              <a:t>11</a:t>
            </a:r>
            <a:r>
              <a:rPr lang="ja-JP" altLang="en-US" sz="2400" dirty="0" smtClean="0"/>
              <a:t>項目について、対応できているか？</a:t>
            </a:r>
            <a:endParaRPr kumimoji="1" lang="ja-JP" altLang="en-US" sz="2400" dirty="0"/>
          </a:p>
        </p:txBody>
      </p:sp>
      <p:sp>
        <p:nvSpPr>
          <p:cNvPr id="4" name="スライド番号プレースホルダ 3"/>
          <p:cNvSpPr>
            <a:spLocks noGrp="1"/>
          </p:cNvSpPr>
          <p:nvPr>
            <p:ph type="sldNum" sz="quarter" idx="11"/>
          </p:nvPr>
        </p:nvSpPr>
        <p:spPr/>
        <p:txBody>
          <a:bodyPr/>
          <a:lstStyle/>
          <a:p>
            <a:pPr>
              <a:defRPr/>
            </a:pPr>
            <a:fld id="{DC4A43FC-CE0C-431E-8088-9945F5CD67D5}" type="slidenum">
              <a:rPr lang="en-US" altLang="ja-JP" smtClean="0"/>
              <a:pPr>
                <a:defRPr/>
              </a:pPr>
              <a:t>19</a:t>
            </a:fld>
            <a:endParaRPr lang="en-US" altLang="ja-JP"/>
          </a:p>
        </p:txBody>
      </p:sp>
      <p:sp>
        <p:nvSpPr>
          <p:cNvPr id="11" name="正方形/長方形 10"/>
          <p:cNvSpPr/>
          <p:nvPr/>
        </p:nvSpPr>
        <p:spPr>
          <a:xfrm>
            <a:off x="332509" y="6043911"/>
            <a:ext cx="8431481" cy="701731"/>
          </a:xfrm>
          <a:prstGeom prst="rect">
            <a:avLst/>
          </a:prstGeom>
          <a:solidFill>
            <a:srgbClr val="FFFF00"/>
          </a:solidFill>
        </p:spPr>
        <p:txBody>
          <a:bodyPr wrap="square" rIns="36000">
            <a:spAutoFit/>
          </a:bodyPr>
          <a:lstStyle/>
          <a:p>
            <a:pPr>
              <a:buNone/>
            </a:pPr>
            <a:r>
              <a:rPr lang="ja-JP" altLang="en-US" sz="2200" dirty="0" smtClean="0"/>
              <a:t>対応度が高いのは、拡大、音声再生への配慮、ページ構造など</a:t>
            </a:r>
            <a:endParaRPr lang="en-US" altLang="ja-JP" sz="2200" dirty="0" smtClean="0"/>
          </a:p>
          <a:p>
            <a:pPr>
              <a:buNone/>
            </a:pPr>
            <a:r>
              <a:rPr lang="ja-JP" altLang="en-US" sz="2200" dirty="0" smtClean="0"/>
              <a:t>対応度が低いのは、ページ内リンク、</a:t>
            </a:r>
            <a:r>
              <a:rPr lang="en-US" altLang="ja-JP" sz="2200" dirty="0" smtClean="0"/>
              <a:t>JIS</a:t>
            </a:r>
            <a:r>
              <a:rPr lang="ja-JP" altLang="en-US" sz="2200" dirty="0" err="1"/>
              <a:t>への</a:t>
            </a:r>
            <a:r>
              <a:rPr lang="ja-JP" altLang="en-US" sz="2200" dirty="0" smtClean="0"/>
              <a:t>配慮、問い合わせ先など</a:t>
            </a:r>
            <a:endParaRPr lang="ja-JP" altLang="ja-JP" sz="2200" dirty="0"/>
          </a:p>
        </p:txBody>
      </p:sp>
      <p:graphicFrame>
        <p:nvGraphicFramePr>
          <p:cNvPr id="3" name="表 2"/>
          <p:cNvGraphicFramePr>
            <a:graphicFrameLocks noGrp="1"/>
          </p:cNvGraphicFramePr>
          <p:nvPr>
            <p:extLst>
              <p:ext uri="{D42A27DB-BD31-4B8C-83A1-F6EECF244321}">
                <p14:modId xmlns:p14="http://schemas.microsoft.com/office/powerpoint/2010/main" val="744878375"/>
              </p:ext>
            </p:extLst>
          </p:nvPr>
        </p:nvGraphicFramePr>
        <p:xfrm>
          <a:off x="899255" y="1861169"/>
          <a:ext cx="7144227" cy="4069454"/>
        </p:xfrm>
        <a:graphic>
          <a:graphicData uri="http://schemas.openxmlformats.org/drawingml/2006/table">
            <a:tbl>
              <a:tblPr>
                <a:tableStyleId>{5940675A-B579-460E-94D1-54222C63F5DA}</a:tableStyleId>
              </a:tblPr>
              <a:tblGrid>
                <a:gridCol w="816256"/>
                <a:gridCol w="5138443"/>
                <a:gridCol w="1189528"/>
              </a:tblGrid>
              <a:tr h="338530">
                <a:tc>
                  <a:txBody>
                    <a:bodyPr/>
                    <a:lstStyle/>
                    <a:p>
                      <a:pPr algn="ctr" fontAlgn="ctr"/>
                      <a:r>
                        <a:rPr lang="ja-JP" altLang="en-US" sz="1800" u="none" strike="noStrike" dirty="0">
                          <a:effectLst/>
                        </a:rPr>
                        <a:t>対象</a:t>
                      </a:r>
                      <a:endParaRPr lang="ja-JP" altLang="en-US" sz="1800" b="0" i="0" u="none" strike="noStrike" dirty="0">
                        <a:solidFill>
                          <a:srgbClr val="000000"/>
                        </a:solidFill>
                        <a:effectLst/>
                        <a:latin typeface="ＭＳ Ｐゴシック"/>
                      </a:endParaRPr>
                    </a:p>
                  </a:txBody>
                  <a:tcPr marL="9525" marR="9525" marT="9525" marB="0" anchor="ctr">
                    <a:solidFill>
                      <a:schemeClr val="bg1">
                        <a:lumMod val="95000"/>
                      </a:schemeClr>
                    </a:solidFill>
                  </a:tcPr>
                </a:tc>
                <a:tc>
                  <a:txBody>
                    <a:bodyPr/>
                    <a:lstStyle/>
                    <a:p>
                      <a:pPr algn="ctr" fontAlgn="ctr"/>
                      <a:r>
                        <a:rPr lang="ja-JP" altLang="en-US" sz="1800" u="none" strike="noStrike">
                          <a:effectLst/>
                        </a:rPr>
                        <a:t>チェック項目</a:t>
                      </a:r>
                      <a:endParaRPr lang="ja-JP" altLang="en-US" sz="1800" b="0" i="0" u="none" strike="noStrike">
                        <a:solidFill>
                          <a:srgbClr val="000000"/>
                        </a:solidFill>
                        <a:effectLst/>
                        <a:latin typeface="ＭＳ Ｐゴシック"/>
                      </a:endParaRPr>
                    </a:p>
                  </a:txBody>
                  <a:tcPr marL="9525" marR="9525" marT="9525" marB="0" anchor="ctr">
                    <a:solidFill>
                      <a:schemeClr val="bg1">
                        <a:lumMod val="95000"/>
                      </a:schemeClr>
                    </a:solidFill>
                  </a:tcPr>
                </a:tc>
                <a:tc>
                  <a:txBody>
                    <a:bodyPr/>
                    <a:lstStyle/>
                    <a:p>
                      <a:pPr algn="ctr" fontAlgn="ctr"/>
                      <a:r>
                        <a:rPr lang="ja-JP" altLang="en-US" sz="1800" u="none" strike="noStrike" dirty="0">
                          <a:effectLst/>
                        </a:rPr>
                        <a:t>対応度</a:t>
                      </a:r>
                      <a:endParaRPr lang="ja-JP" altLang="en-US" sz="1800" b="0" i="0" u="none" strike="noStrike" dirty="0">
                        <a:solidFill>
                          <a:srgbClr val="000000"/>
                        </a:solidFill>
                        <a:effectLst/>
                        <a:latin typeface="ＭＳ Ｐゴシック"/>
                      </a:endParaRPr>
                    </a:p>
                  </a:txBody>
                  <a:tcPr marL="9525" marR="9525" marT="9525" marB="0" anchor="ctr">
                    <a:solidFill>
                      <a:schemeClr val="bg1">
                        <a:lumMod val="95000"/>
                      </a:schemeClr>
                    </a:solidFill>
                  </a:tcPr>
                </a:tc>
              </a:tr>
              <a:tr h="338530">
                <a:tc rowSpan="7">
                  <a:txBody>
                    <a:bodyPr/>
                    <a:lstStyle/>
                    <a:p>
                      <a:pPr algn="ctr" fontAlgn="ctr"/>
                      <a:r>
                        <a:rPr lang="ja-JP" altLang="en-US" sz="1800" u="none" strike="noStrike">
                          <a:effectLst/>
                        </a:rPr>
                        <a:t>トップページ</a:t>
                      </a:r>
                      <a:endParaRPr lang="ja-JP" altLang="en-US" sz="1800" b="0" i="0" u="none" strike="noStrike">
                        <a:solidFill>
                          <a:srgbClr val="000000"/>
                        </a:solidFill>
                        <a:effectLst/>
                        <a:latin typeface="ＭＳ Ｐゴシック"/>
                      </a:endParaRPr>
                    </a:p>
                  </a:txBody>
                  <a:tcPr marL="9525" marR="9525" marT="9525" marB="0" vert="eaVert" anchor="ctr"/>
                </a:tc>
                <a:tc>
                  <a:txBody>
                    <a:bodyPr/>
                    <a:lstStyle/>
                    <a:p>
                      <a:pPr algn="l" fontAlgn="ctr"/>
                      <a:r>
                        <a:rPr lang="ja-JP" altLang="en-US" sz="1800" u="none" strike="noStrike" dirty="0">
                          <a:effectLst/>
                        </a:rPr>
                        <a:t>メニューを読み飛ばすページ内リンクがある</a:t>
                      </a:r>
                      <a:endParaRPr lang="ja-JP" altLang="en-US" sz="1800" b="0" i="0" u="none" strike="noStrike" dirty="0">
                        <a:solidFill>
                          <a:srgbClr val="000000"/>
                        </a:solidFill>
                        <a:effectLst/>
                        <a:latin typeface="ＭＳ Ｐゴシック"/>
                      </a:endParaRPr>
                    </a:p>
                  </a:txBody>
                  <a:tcPr marL="9525" marR="9525" marT="9525" marB="0" anchor="ctr">
                    <a:solidFill>
                      <a:srgbClr val="CCFFFF"/>
                    </a:solidFill>
                  </a:tcPr>
                </a:tc>
                <a:tc>
                  <a:txBody>
                    <a:bodyPr/>
                    <a:lstStyle/>
                    <a:p>
                      <a:pPr algn="r" fontAlgn="ctr"/>
                      <a:r>
                        <a:rPr lang="en-US" altLang="ja-JP" sz="1800" u="none" strike="noStrike" dirty="0">
                          <a:effectLst/>
                        </a:rPr>
                        <a:t>43.3%</a:t>
                      </a:r>
                      <a:endParaRPr lang="en-US" altLang="ja-JP" sz="1800" b="0" i="0" u="none" strike="noStrike" dirty="0">
                        <a:solidFill>
                          <a:srgbClr val="000000"/>
                        </a:solidFill>
                        <a:effectLst/>
                        <a:latin typeface="ＭＳ Ｐゴシック"/>
                      </a:endParaRPr>
                    </a:p>
                  </a:txBody>
                  <a:tcPr marL="72000" marR="72000" marT="9525" marB="0" anchor="ctr">
                    <a:solidFill>
                      <a:srgbClr val="CCFFFF"/>
                    </a:solidFill>
                  </a:tcPr>
                </a:tc>
              </a:tr>
              <a:tr h="284884">
                <a:tc vMerge="1">
                  <a:txBody>
                    <a:bodyPr/>
                    <a:lstStyle/>
                    <a:p>
                      <a:endParaRPr kumimoji="1" lang="ja-JP" altLang="en-US"/>
                    </a:p>
                  </a:txBody>
                  <a:tcPr/>
                </a:tc>
                <a:tc>
                  <a:txBody>
                    <a:bodyPr/>
                    <a:lstStyle/>
                    <a:p>
                      <a:pPr algn="l" fontAlgn="ctr"/>
                      <a:r>
                        <a:rPr lang="ja-JP" altLang="en-US" sz="1800" u="none" strike="noStrike" dirty="0">
                          <a:effectLst/>
                        </a:rPr>
                        <a:t>全てキーボード操作可能である</a:t>
                      </a:r>
                      <a:endParaRPr lang="ja-JP" altLang="en-US" sz="18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800" u="none" strike="noStrike" dirty="0">
                          <a:effectLst/>
                        </a:rPr>
                        <a:t>90.0%</a:t>
                      </a:r>
                      <a:endParaRPr lang="en-US" altLang="ja-JP" sz="1800" b="0" i="0" u="none" strike="noStrike" dirty="0">
                        <a:solidFill>
                          <a:srgbClr val="000000"/>
                        </a:solidFill>
                        <a:effectLst/>
                        <a:latin typeface="ＭＳ Ｐゴシック"/>
                      </a:endParaRPr>
                    </a:p>
                  </a:txBody>
                  <a:tcPr marL="72000" marR="72000" marT="9525" marB="0" anchor="ctr"/>
                </a:tc>
              </a:tr>
              <a:tr h="560208">
                <a:tc vMerge="1">
                  <a:txBody>
                    <a:bodyPr/>
                    <a:lstStyle/>
                    <a:p>
                      <a:endParaRPr kumimoji="1" lang="ja-JP" altLang="en-US"/>
                    </a:p>
                  </a:txBody>
                  <a:tcPr/>
                </a:tc>
                <a:tc>
                  <a:txBody>
                    <a:bodyPr/>
                    <a:lstStyle/>
                    <a:p>
                      <a:pPr algn="l" fontAlgn="ctr"/>
                      <a:r>
                        <a:rPr lang="ja-JP" altLang="en-US" sz="1800" u="none" strike="noStrike" dirty="0">
                          <a:effectLst/>
                        </a:rPr>
                        <a:t>ブラウザの機能でウェブページを</a:t>
                      </a:r>
                      <a:r>
                        <a:rPr lang="en-US" altLang="ja-JP" sz="1800" u="none" strike="noStrike" dirty="0">
                          <a:effectLst/>
                        </a:rPr>
                        <a:t>200%</a:t>
                      </a:r>
                      <a:r>
                        <a:rPr lang="ja-JP" altLang="en-US" sz="1800" u="none" strike="noStrike" dirty="0">
                          <a:effectLst/>
                        </a:rPr>
                        <a:t>に拡大してもテキストの表示に問題ない</a:t>
                      </a:r>
                      <a:endParaRPr lang="ja-JP" altLang="en-US" sz="1800" b="0" i="0" u="none" strike="noStrike" dirty="0">
                        <a:solidFill>
                          <a:srgbClr val="000000"/>
                        </a:solidFill>
                        <a:effectLst/>
                        <a:latin typeface="ＭＳ Ｐゴシック"/>
                      </a:endParaRPr>
                    </a:p>
                  </a:txBody>
                  <a:tcPr marL="9525" marR="9525" marT="9525" marB="0" anchor="ctr">
                    <a:solidFill>
                      <a:srgbClr val="FFCCFF"/>
                    </a:solidFill>
                  </a:tcPr>
                </a:tc>
                <a:tc>
                  <a:txBody>
                    <a:bodyPr/>
                    <a:lstStyle/>
                    <a:p>
                      <a:pPr algn="r" fontAlgn="ctr"/>
                      <a:r>
                        <a:rPr lang="en-US" altLang="ja-JP" sz="1800" u="none" strike="noStrike" dirty="0">
                          <a:effectLst/>
                        </a:rPr>
                        <a:t>100.0%</a:t>
                      </a:r>
                      <a:endParaRPr lang="en-US" altLang="ja-JP" sz="1800" b="0" i="0" u="none" strike="noStrike" dirty="0">
                        <a:solidFill>
                          <a:srgbClr val="000000"/>
                        </a:solidFill>
                        <a:effectLst/>
                        <a:latin typeface="ＭＳ Ｐゴシック"/>
                      </a:endParaRPr>
                    </a:p>
                  </a:txBody>
                  <a:tcPr marL="72000" marR="72000" marT="9525" marB="0" anchor="ctr">
                    <a:solidFill>
                      <a:srgbClr val="FFCCFF"/>
                    </a:solidFill>
                  </a:tcPr>
                </a:tc>
              </a:tr>
              <a:tr h="338530">
                <a:tc vMerge="1">
                  <a:txBody>
                    <a:bodyPr/>
                    <a:lstStyle/>
                    <a:p>
                      <a:endParaRPr kumimoji="1" lang="ja-JP" altLang="en-US"/>
                    </a:p>
                  </a:txBody>
                  <a:tcPr/>
                </a:tc>
                <a:tc>
                  <a:txBody>
                    <a:bodyPr/>
                    <a:lstStyle/>
                    <a:p>
                      <a:pPr algn="l" fontAlgn="ctr"/>
                      <a:r>
                        <a:rPr lang="ja-JP" altLang="en-US" sz="1800" u="none" strike="noStrike">
                          <a:effectLst/>
                        </a:rPr>
                        <a:t>見出し要素が適切に使われている</a:t>
                      </a:r>
                      <a:endParaRPr lang="ja-JP" altLang="en-US" sz="18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800" u="none" strike="noStrike" dirty="0">
                          <a:effectLst/>
                        </a:rPr>
                        <a:t>86.7%</a:t>
                      </a:r>
                      <a:endParaRPr lang="en-US" altLang="ja-JP" sz="1800" b="0" i="0" u="none" strike="noStrike" dirty="0">
                        <a:solidFill>
                          <a:srgbClr val="000000"/>
                        </a:solidFill>
                        <a:effectLst/>
                        <a:latin typeface="ＭＳ Ｐゴシック"/>
                      </a:endParaRPr>
                    </a:p>
                  </a:txBody>
                  <a:tcPr marL="72000" marR="72000" marT="9525" marB="0" anchor="ctr"/>
                </a:tc>
              </a:tr>
              <a:tr h="284884">
                <a:tc vMerge="1">
                  <a:txBody>
                    <a:bodyPr/>
                    <a:lstStyle/>
                    <a:p>
                      <a:endParaRPr kumimoji="1" lang="ja-JP" altLang="en-US"/>
                    </a:p>
                  </a:txBody>
                  <a:tcPr/>
                </a:tc>
                <a:tc>
                  <a:txBody>
                    <a:bodyPr/>
                    <a:lstStyle/>
                    <a:p>
                      <a:pPr algn="l" fontAlgn="ctr"/>
                      <a:r>
                        <a:rPr lang="ja-JP" altLang="en-US" sz="1800" u="none" strike="noStrike">
                          <a:effectLst/>
                        </a:rPr>
                        <a:t>画像が点滅しない</a:t>
                      </a:r>
                      <a:endParaRPr lang="ja-JP" altLang="en-US" sz="18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800" u="none" strike="noStrike">
                          <a:effectLst/>
                        </a:rPr>
                        <a:t>93.3%</a:t>
                      </a:r>
                      <a:endParaRPr lang="en-US" altLang="ja-JP" sz="1800" b="0" i="0" u="none" strike="noStrike">
                        <a:solidFill>
                          <a:srgbClr val="000000"/>
                        </a:solidFill>
                        <a:effectLst/>
                        <a:latin typeface="ＭＳ Ｐゴシック"/>
                      </a:endParaRPr>
                    </a:p>
                  </a:txBody>
                  <a:tcPr marL="72000" marR="72000" marT="9525" marB="0" anchor="ctr"/>
                </a:tc>
              </a:tr>
              <a:tr h="338530">
                <a:tc vMerge="1">
                  <a:txBody>
                    <a:bodyPr/>
                    <a:lstStyle/>
                    <a:p>
                      <a:endParaRPr kumimoji="1" lang="ja-JP" altLang="en-US"/>
                    </a:p>
                  </a:txBody>
                  <a:tcPr/>
                </a:tc>
                <a:tc>
                  <a:txBody>
                    <a:bodyPr/>
                    <a:lstStyle/>
                    <a:p>
                      <a:pPr algn="l" fontAlgn="ctr"/>
                      <a:r>
                        <a:rPr lang="ja-JP" altLang="en-US" sz="1800" u="none" strike="noStrike" dirty="0">
                          <a:effectLst/>
                        </a:rPr>
                        <a:t>ページを開いても自動で音声が再生されない</a:t>
                      </a:r>
                      <a:endParaRPr lang="ja-JP" altLang="en-US" sz="1800" b="0" i="0" u="none" strike="noStrike" dirty="0">
                        <a:solidFill>
                          <a:srgbClr val="000000"/>
                        </a:solidFill>
                        <a:effectLst/>
                        <a:latin typeface="ＭＳ Ｐゴシック"/>
                      </a:endParaRPr>
                    </a:p>
                  </a:txBody>
                  <a:tcPr marL="9525" marR="9525" marT="9525" marB="0" anchor="ctr">
                    <a:solidFill>
                      <a:srgbClr val="FFCCFF"/>
                    </a:solidFill>
                  </a:tcPr>
                </a:tc>
                <a:tc>
                  <a:txBody>
                    <a:bodyPr/>
                    <a:lstStyle/>
                    <a:p>
                      <a:pPr algn="r" fontAlgn="ctr"/>
                      <a:r>
                        <a:rPr lang="en-US" altLang="ja-JP" sz="1800" u="none" strike="noStrike" dirty="0">
                          <a:effectLst/>
                        </a:rPr>
                        <a:t>100.0%</a:t>
                      </a:r>
                      <a:endParaRPr lang="en-US" altLang="ja-JP" sz="1800" b="0" i="0" u="none" strike="noStrike" dirty="0">
                        <a:solidFill>
                          <a:srgbClr val="000000"/>
                        </a:solidFill>
                        <a:effectLst/>
                        <a:latin typeface="ＭＳ Ｐゴシック"/>
                      </a:endParaRPr>
                    </a:p>
                  </a:txBody>
                  <a:tcPr marL="72000" marR="72000" marT="9525" marB="0" anchor="ctr">
                    <a:solidFill>
                      <a:srgbClr val="FFCCFF"/>
                    </a:solidFill>
                  </a:tcPr>
                </a:tc>
              </a:tr>
              <a:tr h="284884">
                <a:tc vMerge="1">
                  <a:txBody>
                    <a:bodyPr/>
                    <a:lstStyle/>
                    <a:p>
                      <a:endParaRPr kumimoji="1" lang="ja-JP" altLang="en-US"/>
                    </a:p>
                  </a:txBody>
                  <a:tcPr/>
                </a:tc>
                <a:tc>
                  <a:txBody>
                    <a:bodyPr/>
                    <a:lstStyle/>
                    <a:p>
                      <a:pPr algn="l" fontAlgn="ctr"/>
                      <a:r>
                        <a:rPr lang="ja-JP" altLang="en-US" sz="1800" u="none" strike="noStrike">
                          <a:effectLst/>
                        </a:rPr>
                        <a:t>画像に</a:t>
                      </a:r>
                      <a:r>
                        <a:rPr lang="en-US" altLang="ja-JP" sz="1800" u="none" strike="noStrike">
                          <a:effectLst/>
                        </a:rPr>
                        <a:t>alt</a:t>
                      </a:r>
                      <a:r>
                        <a:rPr lang="ja-JP" altLang="en-US" sz="1800" u="none" strike="noStrike">
                          <a:effectLst/>
                        </a:rPr>
                        <a:t>属性がある</a:t>
                      </a:r>
                      <a:endParaRPr lang="ja-JP" altLang="en-US" sz="18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800" u="none" strike="noStrike">
                          <a:effectLst/>
                        </a:rPr>
                        <a:t>90.0%</a:t>
                      </a:r>
                      <a:endParaRPr lang="en-US" altLang="ja-JP" sz="1800" b="0" i="0" u="none" strike="noStrike">
                        <a:solidFill>
                          <a:srgbClr val="000000"/>
                        </a:solidFill>
                        <a:effectLst/>
                        <a:latin typeface="ＭＳ Ｐゴシック"/>
                      </a:endParaRPr>
                    </a:p>
                  </a:txBody>
                  <a:tcPr marL="72000" marR="72000" marT="9525" marB="0" anchor="ctr"/>
                </a:tc>
              </a:tr>
              <a:tr h="284884">
                <a:tc rowSpan="4">
                  <a:txBody>
                    <a:bodyPr/>
                    <a:lstStyle/>
                    <a:p>
                      <a:pPr algn="ctr" fontAlgn="ctr"/>
                      <a:r>
                        <a:rPr lang="ja-JP" altLang="en-US" sz="1800" u="none" strike="noStrike">
                          <a:effectLst/>
                        </a:rPr>
                        <a:t>サイト全体</a:t>
                      </a:r>
                      <a:endParaRPr lang="ja-JP" altLang="en-US" sz="1800" b="0" i="0" u="none" strike="noStrike">
                        <a:solidFill>
                          <a:srgbClr val="000000"/>
                        </a:solidFill>
                        <a:effectLst/>
                        <a:latin typeface="ＭＳ Ｐゴシック"/>
                      </a:endParaRPr>
                    </a:p>
                  </a:txBody>
                  <a:tcPr marL="9525" marR="9525" marT="9525" marB="0" vert="eaVert" anchor="ctr"/>
                </a:tc>
                <a:tc>
                  <a:txBody>
                    <a:bodyPr/>
                    <a:lstStyle/>
                    <a:p>
                      <a:pPr algn="l" fontAlgn="ctr"/>
                      <a:r>
                        <a:rPr lang="ja-JP" altLang="en-US" sz="1800" u="none" strike="noStrike">
                          <a:effectLst/>
                        </a:rPr>
                        <a:t>パンくずリストがある</a:t>
                      </a:r>
                      <a:endParaRPr lang="ja-JP" altLang="en-US" sz="18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800" u="none" strike="noStrike">
                          <a:effectLst/>
                        </a:rPr>
                        <a:t>96.7%</a:t>
                      </a:r>
                      <a:endParaRPr lang="en-US" altLang="ja-JP" sz="1800" b="0" i="0" u="none" strike="noStrike">
                        <a:solidFill>
                          <a:srgbClr val="000000"/>
                        </a:solidFill>
                        <a:effectLst/>
                        <a:latin typeface="ＭＳ Ｐゴシック"/>
                      </a:endParaRPr>
                    </a:p>
                  </a:txBody>
                  <a:tcPr marL="72000" marR="72000" marT="9525" marB="0" anchor="ctr"/>
                </a:tc>
              </a:tr>
              <a:tr h="338530">
                <a:tc vMerge="1">
                  <a:txBody>
                    <a:bodyPr/>
                    <a:lstStyle/>
                    <a:p>
                      <a:endParaRPr kumimoji="1" lang="ja-JP" altLang="en-US"/>
                    </a:p>
                  </a:txBody>
                  <a:tcPr/>
                </a:tc>
                <a:tc>
                  <a:txBody>
                    <a:bodyPr/>
                    <a:lstStyle/>
                    <a:p>
                      <a:pPr algn="l" fontAlgn="ctr"/>
                      <a:r>
                        <a:rPr lang="ja-JP" altLang="en-US" sz="1800" u="none" strike="noStrike">
                          <a:effectLst/>
                        </a:rPr>
                        <a:t>各ページの構造が共通になっている</a:t>
                      </a:r>
                      <a:endParaRPr lang="ja-JP" altLang="en-US" sz="18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800" u="none" strike="noStrike" dirty="0">
                          <a:effectLst/>
                        </a:rPr>
                        <a:t>96.7%</a:t>
                      </a:r>
                      <a:endParaRPr lang="en-US" altLang="ja-JP" sz="1800" b="0" i="0" u="none" strike="noStrike" dirty="0">
                        <a:solidFill>
                          <a:srgbClr val="000000"/>
                        </a:solidFill>
                        <a:effectLst/>
                        <a:latin typeface="ＭＳ Ｐゴシック"/>
                      </a:endParaRPr>
                    </a:p>
                  </a:txBody>
                  <a:tcPr marL="72000" marR="72000" marT="9525" marB="0" anchor="ctr"/>
                </a:tc>
              </a:tr>
              <a:tr h="338530">
                <a:tc vMerge="1">
                  <a:txBody>
                    <a:bodyPr/>
                    <a:lstStyle/>
                    <a:p>
                      <a:endParaRPr kumimoji="1" lang="ja-JP" altLang="en-US"/>
                    </a:p>
                  </a:txBody>
                  <a:tcPr/>
                </a:tc>
                <a:tc>
                  <a:txBody>
                    <a:bodyPr/>
                    <a:lstStyle/>
                    <a:p>
                      <a:pPr algn="l" fontAlgn="ctr"/>
                      <a:r>
                        <a:rPr lang="ja-JP" altLang="en-US" sz="1800" u="none" strike="noStrike" dirty="0" smtClean="0">
                          <a:effectLst/>
                        </a:rPr>
                        <a:t>指針内に</a:t>
                      </a:r>
                      <a:r>
                        <a:rPr lang="en-US" altLang="ja-JP" sz="1800" u="none" strike="noStrike" dirty="0" smtClean="0">
                          <a:effectLst/>
                        </a:rPr>
                        <a:t>JIS X 8341-3:2010</a:t>
                      </a:r>
                      <a:r>
                        <a:rPr lang="ja-JP" altLang="en-US" sz="1800" u="none" strike="noStrike" dirty="0" smtClean="0">
                          <a:effectLst/>
                        </a:rPr>
                        <a:t>に</a:t>
                      </a:r>
                      <a:r>
                        <a:rPr lang="ja-JP" altLang="en-US" sz="1800" u="none" strike="noStrike" dirty="0">
                          <a:effectLst/>
                        </a:rPr>
                        <a:t>関する記述がある</a:t>
                      </a:r>
                      <a:endParaRPr lang="ja-JP" altLang="en-US" sz="1800" b="0" i="0" u="none" strike="noStrike" dirty="0">
                        <a:solidFill>
                          <a:srgbClr val="000000"/>
                        </a:solidFill>
                        <a:effectLst/>
                        <a:latin typeface="ＭＳ Ｐゴシック"/>
                      </a:endParaRPr>
                    </a:p>
                  </a:txBody>
                  <a:tcPr marL="9525" marR="9525" marT="9525" marB="0" anchor="ctr">
                    <a:solidFill>
                      <a:srgbClr val="CCFFFF"/>
                    </a:solidFill>
                  </a:tcPr>
                </a:tc>
                <a:tc>
                  <a:txBody>
                    <a:bodyPr/>
                    <a:lstStyle/>
                    <a:p>
                      <a:pPr algn="r" fontAlgn="ctr"/>
                      <a:r>
                        <a:rPr lang="en-US" altLang="ja-JP" sz="1800" u="none" strike="noStrike" dirty="0">
                          <a:effectLst/>
                        </a:rPr>
                        <a:t>40.0%</a:t>
                      </a:r>
                      <a:endParaRPr lang="en-US" altLang="ja-JP" sz="1800" b="0" i="0" u="none" strike="noStrike" dirty="0">
                        <a:solidFill>
                          <a:srgbClr val="000000"/>
                        </a:solidFill>
                        <a:effectLst/>
                        <a:latin typeface="ＭＳ Ｐゴシック"/>
                      </a:endParaRPr>
                    </a:p>
                  </a:txBody>
                  <a:tcPr marL="72000" marR="72000" marT="9525" marB="0" anchor="ctr">
                    <a:solidFill>
                      <a:srgbClr val="CCFFFF"/>
                    </a:solidFill>
                  </a:tcPr>
                </a:tc>
              </a:tr>
              <a:tr h="338530">
                <a:tc vMerge="1">
                  <a:txBody>
                    <a:bodyPr/>
                    <a:lstStyle/>
                    <a:p>
                      <a:endParaRPr kumimoji="1" lang="ja-JP" altLang="en-US"/>
                    </a:p>
                  </a:txBody>
                  <a:tcPr/>
                </a:tc>
                <a:tc>
                  <a:txBody>
                    <a:bodyPr/>
                    <a:lstStyle/>
                    <a:p>
                      <a:pPr algn="l" fontAlgn="ctr"/>
                      <a:r>
                        <a:rPr lang="ja-JP" altLang="en-US" sz="1800" u="none" strike="noStrike" dirty="0">
                          <a:effectLst/>
                        </a:rPr>
                        <a:t>アクセシブルな複数の問い合わせ手段がある</a:t>
                      </a:r>
                      <a:endParaRPr lang="ja-JP" altLang="en-US" sz="18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800" u="none" strike="noStrike" dirty="0">
                          <a:effectLst/>
                        </a:rPr>
                        <a:t>70.0%</a:t>
                      </a:r>
                      <a:endParaRPr lang="en-US" altLang="ja-JP" sz="1800" b="0" i="0" u="none" strike="noStrike" dirty="0">
                        <a:solidFill>
                          <a:srgbClr val="000000"/>
                        </a:solidFill>
                        <a:effectLst/>
                        <a:latin typeface="ＭＳ Ｐゴシック"/>
                      </a:endParaRPr>
                    </a:p>
                  </a:txBody>
                  <a:tcPr marL="72000" marR="72000" marT="9525" marB="0" anchor="ctr"/>
                </a:tc>
              </a:tr>
            </a:tbl>
          </a:graphicData>
        </a:graphic>
      </p:graphicFrame>
    </p:spTree>
    <p:extLst>
      <p:ext uri="{BB962C8B-B14F-4D97-AF65-F5344CB8AC3E}">
        <p14:creationId xmlns:p14="http://schemas.microsoft.com/office/powerpoint/2010/main" val="20508792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a:xfrm>
            <a:off x="736600" y="2938463"/>
            <a:ext cx="8102600" cy="1347787"/>
          </a:xfrm>
        </p:spPr>
        <p:txBody>
          <a:bodyPr/>
          <a:lstStyle/>
          <a:p>
            <a:pPr>
              <a:defRPr/>
            </a:pPr>
            <a:r>
              <a:rPr lang="en-US" altLang="ja-JP" sz="3600" dirty="0" smtClean="0"/>
              <a:t>1.</a:t>
            </a:r>
            <a:r>
              <a:rPr lang="ja-JP" altLang="en-US" sz="3600" dirty="0" smtClean="0"/>
              <a:t>ウェブアクセシビリティ対応の動向</a:t>
            </a:r>
            <a:endParaRPr lang="ja-JP" altLang="en-US" sz="3600" dirty="0"/>
          </a:p>
        </p:txBody>
      </p:sp>
      <p:sp>
        <p:nvSpPr>
          <p:cNvPr id="6147" name="テキスト プレースホルダ 7"/>
          <p:cNvSpPr>
            <a:spLocks noGrp="1"/>
          </p:cNvSpPr>
          <p:nvPr>
            <p:ph type="body" idx="1"/>
          </p:nvPr>
        </p:nvSpPr>
        <p:spPr>
          <a:xfrm>
            <a:off x="722313" y="4125913"/>
            <a:ext cx="7772400" cy="1500187"/>
          </a:xfrm>
        </p:spPr>
        <p:txBody>
          <a:bodyPr/>
          <a:lstStyle/>
          <a:p>
            <a:endParaRPr lang="ja-JP" altLang="en-US" smtClean="0"/>
          </a:p>
        </p:txBody>
      </p:sp>
      <p:sp>
        <p:nvSpPr>
          <p:cNvPr id="6148" name="スライド番号プレースホルダ 3"/>
          <p:cNvSpPr>
            <a:spLocks noGrp="1"/>
          </p:cNvSpPr>
          <p:nvPr>
            <p:ph type="sldNum" sz="quarter" idx="11"/>
          </p:nvPr>
        </p:nvSpPr>
        <p:spPr>
          <a:noFill/>
        </p:spPr>
        <p:txBody>
          <a:bodyPr/>
          <a:lstStyle/>
          <a:p>
            <a:fld id="{4B2F2663-4653-4CE3-B24F-FFC3F2250D38}" type="slidenum">
              <a:rPr lang="en-US" altLang="ja-JP" smtClean="0"/>
              <a:pPr/>
              <a:t>2</a:t>
            </a:fld>
            <a:endParaRPr lang="en-US" altLang="ja-JP" smtClean="0"/>
          </a:p>
        </p:txBody>
      </p:sp>
    </p:spTree>
    <p:extLst>
      <p:ext uri="{BB962C8B-B14F-4D97-AF65-F5344CB8AC3E}">
        <p14:creationId xmlns:p14="http://schemas.microsoft.com/office/powerpoint/2010/main" val="15169414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a:xfrm>
            <a:off x="736600" y="2938463"/>
            <a:ext cx="7772400" cy="1362075"/>
          </a:xfrm>
        </p:spPr>
        <p:txBody>
          <a:bodyPr/>
          <a:lstStyle/>
          <a:p>
            <a:pPr>
              <a:defRPr/>
            </a:pPr>
            <a:r>
              <a:rPr lang="en-US" altLang="ja-JP" sz="3600" dirty="0" smtClean="0"/>
              <a:t>4.</a:t>
            </a:r>
            <a:r>
              <a:rPr lang="ja-JP" altLang="en-US" sz="3600" dirty="0" smtClean="0"/>
              <a:t> まとめと提言</a:t>
            </a:r>
            <a:endParaRPr lang="ja-JP" altLang="en-US" sz="3600" dirty="0"/>
          </a:p>
        </p:txBody>
      </p:sp>
      <p:sp>
        <p:nvSpPr>
          <p:cNvPr id="6147" name="テキスト プレースホルダ 7"/>
          <p:cNvSpPr>
            <a:spLocks noGrp="1"/>
          </p:cNvSpPr>
          <p:nvPr>
            <p:ph type="body" idx="1"/>
          </p:nvPr>
        </p:nvSpPr>
        <p:spPr>
          <a:xfrm>
            <a:off x="722313" y="4125913"/>
            <a:ext cx="7772400" cy="1500187"/>
          </a:xfrm>
        </p:spPr>
        <p:txBody>
          <a:bodyPr/>
          <a:lstStyle/>
          <a:p>
            <a:endParaRPr lang="ja-JP" altLang="en-US" smtClean="0"/>
          </a:p>
        </p:txBody>
      </p:sp>
      <p:sp>
        <p:nvSpPr>
          <p:cNvPr id="6148" name="スライド番号プレースホルダ 3"/>
          <p:cNvSpPr>
            <a:spLocks noGrp="1"/>
          </p:cNvSpPr>
          <p:nvPr>
            <p:ph type="sldNum" sz="quarter" idx="11"/>
          </p:nvPr>
        </p:nvSpPr>
        <p:spPr>
          <a:noFill/>
        </p:spPr>
        <p:txBody>
          <a:bodyPr/>
          <a:lstStyle/>
          <a:p>
            <a:fld id="{4B2F2663-4653-4CE3-B24F-FFC3F2250D38}" type="slidenum">
              <a:rPr lang="en-US" altLang="ja-JP" smtClean="0"/>
              <a:pPr/>
              <a:t>20</a:t>
            </a:fld>
            <a:endParaRPr lang="en-US" altLang="ja-JP"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417048" y="419100"/>
            <a:ext cx="8928833" cy="673430"/>
          </a:xfrm>
        </p:spPr>
        <p:txBody>
          <a:bodyPr/>
          <a:lstStyle/>
          <a:p>
            <a:r>
              <a:rPr lang="ja-JP" altLang="en-US" sz="3000" dirty="0" smtClean="0"/>
              <a:t>東京都</a:t>
            </a:r>
            <a:r>
              <a:rPr lang="en-US" altLang="ja-JP" sz="3000" dirty="0" smtClean="0"/>
              <a:t>30</a:t>
            </a:r>
            <a:r>
              <a:rPr lang="ja-JP" altLang="en-US" sz="3000" dirty="0" smtClean="0"/>
              <a:t>自治体の</a:t>
            </a:r>
            <a:r>
              <a:rPr kumimoji="1" lang="ja-JP" altLang="en-US" sz="3000" dirty="0" smtClean="0"/>
              <a:t>アクセシビリティ対応状況について</a:t>
            </a:r>
            <a:endParaRPr kumimoji="1" lang="ja-JP" altLang="en-US" sz="3000" dirty="0"/>
          </a:p>
        </p:txBody>
      </p:sp>
      <p:sp>
        <p:nvSpPr>
          <p:cNvPr id="6" name="コンテンツ プレースホルダ 5"/>
          <p:cNvSpPr>
            <a:spLocks noGrp="1"/>
          </p:cNvSpPr>
          <p:nvPr>
            <p:ph idx="1"/>
          </p:nvPr>
        </p:nvSpPr>
        <p:spPr>
          <a:xfrm>
            <a:off x="461727" y="1128157"/>
            <a:ext cx="8337889" cy="5729844"/>
          </a:xfrm>
        </p:spPr>
        <p:txBody>
          <a:bodyPr/>
          <a:lstStyle/>
          <a:p>
            <a:pPr>
              <a:spcBef>
                <a:spcPts val="600"/>
              </a:spcBef>
            </a:pPr>
            <a:r>
              <a:rPr kumimoji="1" lang="ja-JP" altLang="en-US" sz="2400" dirty="0" smtClean="0"/>
              <a:t>大半の自治体がアクセシビリティについての意識は持っており、自ホームページについても配慮を行おうとしているが、取り組みの進み具合はまちまちである</a:t>
            </a:r>
            <a:endParaRPr kumimoji="1" lang="en-US" altLang="ja-JP" sz="2400" dirty="0" smtClean="0"/>
          </a:p>
          <a:p>
            <a:pPr>
              <a:spcBef>
                <a:spcPts val="600"/>
              </a:spcBef>
            </a:pPr>
            <a:r>
              <a:rPr lang="en-US" altLang="ja-JP" sz="2400" dirty="0"/>
              <a:t>JIS X </a:t>
            </a:r>
            <a:r>
              <a:rPr lang="en-US" altLang="ja-JP" sz="2400" dirty="0" smtClean="0"/>
              <a:t>8341-3:2010</a:t>
            </a:r>
            <a:r>
              <a:rPr lang="ja-JP" altLang="en-US" sz="2400" dirty="0"/>
              <a:t>を</a:t>
            </a:r>
            <a:r>
              <a:rPr lang="ja-JP" altLang="en-US" sz="2400" dirty="0" smtClean="0"/>
              <a:t>意識しているのは、全体の</a:t>
            </a:r>
            <a:r>
              <a:rPr lang="en-US" altLang="ja-JP" sz="2400" dirty="0" smtClean="0"/>
              <a:t>6</a:t>
            </a:r>
            <a:r>
              <a:rPr lang="ja-JP" altLang="en-US" sz="2400" dirty="0" smtClean="0"/>
              <a:t>割にとどまっており、都道府県レベルに比べて低い</a:t>
            </a:r>
            <a:endParaRPr lang="en-US" altLang="ja-JP" sz="2400" dirty="0" smtClean="0"/>
          </a:p>
          <a:p>
            <a:pPr>
              <a:spcBef>
                <a:spcPts val="600"/>
              </a:spcBef>
            </a:pPr>
            <a:r>
              <a:rPr lang="ja-JP" altLang="en-US" sz="2400" dirty="0" smtClean="0"/>
              <a:t>みんなの公共サイト運用モデルに基づいてアクセシビリティ方針を策定・公開したのは、全体の</a:t>
            </a:r>
            <a:r>
              <a:rPr lang="en-US" altLang="ja-JP" sz="2400" dirty="0" smtClean="0"/>
              <a:t>1/3</a:t>
            </a:r>
            <a:r>
              <a:rPr lang="ja-JP" altLang="en-US" sz="2400" dirty="0" smtClean="0"/>
              <a:t>程度にとどまっている</a:t>
            </a:r>
            <a:endParaRPr lang="en-US" altLang="ja-JP" sz="2400" dirty="0" smtClean="0"/>
          </a:p>
          <a:p>
            <a:pPr>
              <a:spcBef>
                <a:spcPts val="600"/>
              </a:spcBef>
            </a:pPr>
            <a:r>
              <a:rPr lang="ja-JP" altLang="en-US" sz="2400" dirty="0" err="1" smtClean="0"/>
              <a:t>障がい</a:t>
            </a:r>
            <a:r>
              <a:rPr lang="ja-JP" altLang="en-US" sz="2400" dirty="0" smtClean="0"/>
              <a:t>者に配慮して、複数手段の連絡先を記載する等、少しずつでもできるところから対応していくことを推奨する</a:t>
            </a:r>
            <a:endParaRPr lang="en-US" altLang="ja-JP" sz="2400" dirty="0" smtClean="0"/>
          </a:p>
          <a:p>
            <a:pPr marL="0" indent="0">
              <a:spcBef>
                <a:spcPts val="600"/>
              </a:spcBef>
              <a:buNone/>
            </a:pPr>
            <a:endParaRPr lang="en-US" altLang="ja-JP" sz="2400" dirty="0" smtClean="0"/>
          </a:p>
          <a:p>
            <a:pPr>
              <a:spcBef>
                <a:spcPts val="600"/>
              </a:spcBef>
              <a:buNone/>
            </a:pPr>
            <a:r>
              <a:rPr kumimoji="1" lang="en-US" altLang="ja-JP" sz="2400" dirty="0" smtClean="0"/>
              <a:t>※</a:t>
            </a:r>
            <a:r>
              <a:rPr kumimoji="1" lang="ja-JP" altLang="en-US" sz="2400" dirty="0" smtClean="0"/>
              <a:t>調査結果は、</a:t>
            </a:r>
            <a:r>
              <a:rPr kumimoji="1" lang="en-US" altLang="ja-JP" sz="2400" dirty="0" smtClean="0"/>
              <a:t>JWAC</a:t>
            </a:r>
            <a:r>
              <a:rPr kumimoji="1" lang="ja-JP" altLang="en-US" sz="2400" dirty="0" smtClean="0"/>
              <a:t>のウェブサイトにも掲載</a:t>
            </a:r>
            <a:endParaRPr kumimoji="1" lang="en-US" altLang="ja-JP" sz="2400" dirty="0" smtClean="0"/>
          </a:p>
          <a:p>
            <a:pPr lvl="1">
              <a:spcBef>
                <a:spcPts val="600"/>
              </a:spcBef>
              <a:buNone/>
            </a:pPr>
            <a:r>
              <a:rPr lang="en-US" altLang="ja-JP" dirty="0"/>
              <a:t>http://www.jwac.or.jp/activity/quality/tokyo1.html</a:t>
            </a:r>
            <a:endParaRPr kumimoji="1" lang="ja-JP" altLang="en-US" dirty="0"/>
          </a:p>
        </p:txBody>
      </p:sp>
      <p:sp>
        <p:nvSpPr>
          <p:cNvPr id="4" name="スライド番号プレースホルダ 3"/>
          <p:cNvSpPr>
            <a:spLocks noGrp="1"/>
          </p:cNvSpPr>
          <p:nvPr>
            <p:ph type="sldNum" sz="quarter" idx="11"/>
          </p:nvPr>
        </p:nvSpPr>
        <p:spPr/>
        <p:txBody>
          <a:bodyPr/>
          <a:lstStyle/>
          <a:p>
            <a:pPr>
              <a:defRPr/>
            </a:pPr>
            <a:fld id="{DC4A43FC-CE0C-431E-8088-9945F5CD67D5}" type="slidenum">
              <a:rPr lang="en-US" altLang="ja-JP" smtClean="0"/>
              <a:pPr>
                <a:defRPr/>
              </a:pPr>
              <a:t>21</a:t>
            </a:fld>
            <a:endParaRPr lang="en-US" altLang="ja-JP"/>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今後へ</a:t>
            </a:r>
            <a:r>
              <a:rPr lang="ja-JP" altLang="en-US" dirty="0" smtClean="0"/>
              <a:t>の提言と取り組み</a:t>
            </a:r>
            <a:endParaRPr kumimoji="1" lang="ja-JP" altLang="en-US" dirty="0"/>
          </a:p>
        </p:txBody>
      </p:sp>
      <p:sp>
        <p:nvSpPr>
          <p:cNvPr id="3" name="コンテンツ プレースホルダ 2"/>
          <p:cNvSpPr>
            <a:spLocks noGrp="1"/>
          </p:cNvSpPr>
          <p:nvPr>
            <p:ph idx="1"/>
          </p:nvPr>
        </p:nvSpPr>
        <p:spPr/>
        <p:txBody>
          <a:bodyPr/>
          <a:lstStyle/>
          <a:p>
            <a:r>
              <a:rPr kumimoji="1" lang="en-US" altLang="ja-JP" sz="2400" dirty="0" smtClean="0"/>
              <a:t>JIS X 8341-3</a:t>
            </a:r>
            <a:r>
              <a:rPr kumimoji="1" lang="ja-JP" altLang="en-US" sz="2400" dirty="0" smtClean="0"/>
              <a:t>および</a:t>
            </a:r>
            <a:r>
              <a:rPr lang="ja-JP" altLang="en-US" sz="2400" dirty="0" smtClean="0"/>
              <a:t>「みんなの公共サイト運用モデル」のさらなる理解促進と具体的実施プロセス検討の支援が必要</a:t>
            </a:r>
            <a:endParaRPr lang="en-US" altLang="ja-JP" sz="2400" dirty="0" smtClean="0"/>
          </a:p>
          <a:p>
            <a:r>
              <a:rPr kumimoji="1" lang="ja-JP" altLang="en-US" sz="2400" dirty="0" smtClean="0"/>
              <a:t>先行してアクセシビリティ対応を進めているサイトの事例</a:t>
            </a:r>
            <a:r>
              <a:rPr lang="ja-JP" altLang="en-US" sz="2400" dirty="0" smtClean="0"/>
              <a:t>は取り組みの参考となるためベストプラクティス</a:t>
            </a:r>
            <a:r>
              <a:rPr kumimoji="1" lang="ja-JP" altLang="en-US" sz="2400" dirty="0" smtClean="0"/>
              <a:t>として広く紹介すべき</a:t>
            </a:r>
            <a:endParaRPr kumimoji="1" lang="en-US" altLang="ja-JP" sz="2400" dirty="0" smtClean="0"/>
          </a:p>
          <a:p>
            <a:r>
              <a:rPr lang="ja-JP" altLang="en-US" sz="2400" dirty="0" smtClean="0"/>
              <a:t>公的機関のみならず、民間企業においても同様の取り組みを推進すべき→</a:t>
            </a:r>
            <a:r>
              <a:rPr lang="ja-JP" altLang="ja-JP" sz="2400" dirty="0" smtClean="0"/>
              <a:t> 「みんなのウェブサイト運用モデル」</a:t>
            </a:r>
            <a:r>
              <a:rPr lang="ja-JP" altLang="en-US" sz="2400" dirty="0" smtClean="0"/>
              <a:t>を参照</a:t>
            </a:r>
            <a:endParaRPr lang="en-US" altLang="ja-JP" sz="2400" dirty="0" smtClean="0"/>
          </a:p>
          <a:p>
            <a:endParaRPr kumimoji="1" lang="en-US" altLang="ja-JP" sz="2400" dirty="0" smtClean="0"/>
          </a:p>
          <a:p>
            <a:pPr>
              <a:buNone/>
            </a:pPr>
            <a:r>
              <a:rPr lang="en-US" altLang="ja-JP" sz="2400" dirty="0" smtClean="0"/>
              <a:t>JWAC</a:t>
            </a:r>
            <a:r>
              <a:rPr lang="ja-JP" altLang="en-US" sz="2400" dirty="0" smtClean="0"/>
              <a:t>として</a:t>
            </a:r>
            <a:endParaRPr lang="en-US" altLang="ja-JP" sz="2400" dirty="0" smtClean="0"/>
          </a:p>
          <a:p>
            <a:r>
              <a:rPr lang="ja-JP" altLang="en-US" sz="2400" dirty="0" smtClean="0"/>
              <a:t>アクセシビリティ方針の公開や</a:t>
            </a:r>
            <a:r>
              <a:rPr lang="en-US" altLang="ja-JP" sz="2400" dirty="0" smtClean="0"/>
              <a:t>JIS</a:t>
            </a:r>
            <a:r>
              <a:rPr lang="ja-JP" altLang="en-US" sz="2400" dirty="0" smtClean="0"/>
              <a:t>準拠の状況を継続的に調査・報告</a:t>
            </a:r>
            <a:endParaRPr lang="en-US" altLang="ja-JP" sz="2400" dirty="0" smtClean="0"/>
          </a:p>
          <a:p>
            <a:r>
              <a:rPr lang="ja-JP" altLang="en-US" sz="2400" dirty="0" smtClean="0"/>
              <a:t>取り組みの参考となるように、ベストプラクティスを収集・蓄積して紹介</a:t>
            </a:r>
            <a:endParaRPr lang="en-US" altLang="ja-JP" sz="2400" dirty="0" smtClean="0"/>
          </a:p>
        </p:txBody>
      </p:sp>
      <p:sp>
        <p:nvSpPr>
          <p:cNvPr id="4" name="スライド番号プレースホルダ 3"/>
          <p:cNvSpPr>
            <a:spLocks noGrp="1"/>
          </p:cNvSpPr>
          <p:nvPr>
            <p:ph type="sldNum" sz="quarter" idx="11"/>
          </p:nvPr>
        </p:nvSpPr>
        <p:spPr/>
        <p:txBody>
          <a:bodyPr/>
          <a:lstStyle/>
          <a:p>
            <a:pPr>
              <a:defRPr/>
            </a:pPr>
            <a:fld id="{23D6FD14-9438-4897-824D-7914E578BC21}" type="slidenum">
              <a:rPr lang="en-US" altLang="ja-JP" smtClean="0"/>
              <a:pPr>
                <a:defRPr/>
              </a:pPr>
              <a:t>22</a:t>
            </a:fld>
            <a:endParaRPr lang="en-US" altLang="ja-JP"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2673" y="419100"/>
            <a:ext cx="8441945" cy="637804"/>
          </a:xfrm>
        </p:spPr>
        <p:txBody>
          <a:bodyPr/>
          <a:lstStyle/>
          <a:p>
            <a:r>
              <a:rPr kumimoji="1" lang="ja-JP" altLang="en-US" dirty="0" smtClean="0"/>
              <a:t>（参考）</a:t>
            </a:r>
            <a:r>
              <a:rPr lang="ja-JP" altLang="ja-JP" dirty="0" smtClean="0"/>
              <a:t> 「みんなのウェブサイト運用モデル」</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JWAC</a:t>
            </a:r>
            <a:r>
              <a:rPr kumimoji="1" lang="ja-JP" altLang="en-US" dirty="0" smtClean="0"/>
              <a:t>品質維持向上部会で</a:t>
            </a:r>
            <a:r>
              <a:rPr kumimoji="1" lang="en-US" altLang="ja-JP" dirty="0" smtClean="0"/>
              <a:t>2012</a:t>
            </a:r>
            <a:r>
              <a:rPr kumimoji="1" lang="ja-JP" altLang="en-US" dirty="0" smtClean="0"/>
              <a:t>年に第１版策定・公開</a:t>
            </a:r>
            <a:endParaRPr kumimoji="1" lang="en-US" altLang="ja-JP" dirty="0" smtClean="0"/>
          </a:p>
          <a:p>
            <a:pPr lvl="1">
              <a:buNone/>
            </a:pPr>
            <a:r>
              <a:rPr lang="en-US" altLang="ja-JP" dirty="0" smtClean="0"/>
              <a:t>http://www.jwac.or.jp/activity/quality_modelv1.html</a:t>
            </a:r>
          </a:p>
          <a:p>
            <a:r>
              <a:rPr lang="ja-JP" altLang="ja-JP" dirty="0" smtClean="0"/>
              <a:t>「みんなの公共サイト運用モデル</a:t>
            </a:r>
            <a:r>
              <a:rPr lang="ja-JP" altLang="en-US" dirty="0" smtClean="0"/>
              <a:t>改定版</a:t>
            </a:r>
            <a:r>
              <a:rPr lang="ja-JP" altLang="ja-JP" dirty="0" smtClean="0"/>
              <a:t>」を基にし、企業・</a:t>
            </a:r>
            <a:r>
              <a:rPr lang="en-US" altLang="ja-JP" dirty="0" smtClean="0"/>
              <a:t>NPO</a:t>
            </a:r>
            <a:r>
              <a:rPr lang="ja-JP" altLang="ja-JP" dirty="0" smtClean="0"/>
              <a:t>などのすべての民間組織に適用するように修正</a:t>
            </a:r>
            <a:endParaRPr lang="en-US" altLang="ja-JP" dirty="0" smtClean="0"/>
          </a:p>
          <a:p>
            <a:r>
              <a:rPr kumimoji="1" lang="ja-JP" altLang="en-US" dirty="0" smtClean="0"/>
              <a:t>企業の公式ホームページに対しても、公的機関と同様の内容でアクセシビリティ方針の策定・公開し、</a:t>
            </a:r>
            <a:r>
              <a:rPr lang="ja-JP" altLang="en-US" dirty="0" smtClean="0"/>
              <a:t>ＰＤＣＡサイクルで</a:t>
            </a:r>
            <a:r>
              <a:rPr lang="ja-JP" altLang="ja-JP" dirty="0" smtClean="0"/>
              <a:t>目標を達成するための取組み</a:t>
            </a:r>
            <a:r>
              <a:rPr lang="ja-JP" altLang="en-US" dirty="0" smtClean="0"/>
              <a:t>を実施することを推奨</a:t>
            </a:r>
            <a:endParaRPr kumimoji="1" lang="en-US" altLang="ja-JP" dirty="0" smtClean="0"/>
          </a:p>
          <a:p>
            <a:endParaRPr kumimoji="1" lang="ja-JP" altLang="en-US" dirty="0"/>
          </a:p>
        </p:txBody>
      </p:sp>
      <p:sp>
        <p:nvSpPr>
          <p:cNvPr id="4" name="スライド番号プレースホルダ 3"/>
          <p:cNvSpPr>
            <a:spLocks noGrp="1"/>
          </p:cNvSpPr>
          <p:nvPr>
            <p:ph type="sldNum" sz="quarter" idx="11"/>
          </p:nvPr>
        </p:nvSpPr>
        <p:spPr/>
        <p:txBody>
          <a:bodyPr/>
          <a:lstStyle/>
          <a:p>
            <a:pPr>
              <a:defRPr/>
            </a:pPr>
            <a:fld id="{23D6FD14-9438-4897-824D-7914E578BC21}" type="slidenum">
              <a:rPr lang="en-US" altLang="ja-JP" smtClean="0"/>
              <a:pPr>
                <a:defRPr/>
              </a:pPr>
              <a:t>23</a:t>
            </a:fld>
            <a:endParaRPr lang="en-US" altLang="ja-JP"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722313" y="2887389"/>
            <a:ext cx="7772400" cy="1362075"/>
          </a:xfrm>
        </p:spPr>
        <p:txBody>
          <a:bodyPr/>
          <a:lstStyle/>
          <a:p>
            <a:pPr algn="ctr"/>
            <a:r>
              <a:rPr kumimoji="1" lang="ja-JP" altLang="en-US" dirty="0" smtClean="0"/>
              <a:t>参考資料</a:t>
            </a:r>
            <a:endParaRPr kumimoji="1" lang="ja-JP" altLang="en-US" dirty="0"/>
          </a:p>
        </p:txBody>
      </p:sp>
      <p:sp>
        <p:nvSpPr>
          <p:cNvPr id="6" name="テキスト プレースホルダー 5"/>
          <p:cNvSpPr>
            <a:spLocks noGrp="1"/>
          </p:cNvSpPr>
          <p:nvPr>
            <p:ph type="body" idx="1"/>
          </p:nvPr>
        </p:nvSpPr>
        <p:spPr/>
        <p:txBody>
          <a:bodyPr/>
          <a:lstStyle/>
          <a:p>
            <a:endParaRPr kumimoji="1" lang="ja-JP" altLang="en-US" dirty="0"/>
          </a:p>
        </p:txBody>
      </p:sp>
      <p:sp>
        <p:nvSpPr>
          <p:cNvPr id="4" name="スライド番号プレースホルダ 3"/>
          <p:cNvSpPr>
            <a:spLocks noGrp="1"/>
          </p:cNvSpPr>
          <p:nvPr>
            <p:ph type="sldNum" sz="quarter" idx="11"/>
          </p:nvPr>
        </p:nvSpPr>
        <p:spPr/>
        <p:txBody>
          <a:bodyPr/>
          <a:lstStyle/>
          <a:p>
            <a:pPr>
              <a:defRPr/>
            </a:pPr>
            <a:fld id="{23D6FD14-9438-4897-824D-7914E578BC21}" type="slidenum">
              <a:rPr lang="en-US" altLang="ja-JP" smtClean="0"/>
              <a:pPr>
                <a:defRPr/>
              </a:pPr>
              <a:t>24</a:t>
            </a:fld>
            <a:endParaRPr lang="en-US" altLang="ja-JP"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（ﾍﾞｽﾄﾌﾟﾗｸﾃｨｽ）方針に必ず含める事柄</a:t>
            </a:r>
            <a:endParaRPr kumimoji="1" lang="ja-JP" altLang="en-US" dirty="0"/>
          </a:p>
        </p:txBody>
      </p:sp>
      <p:sp>
        <p:nvSpPr>
          <p:cNvPr id="3" name="スライド番号プレースホルダ 2"/>
          <p:cNvSpPr>
            <a:spLocks noGrp="1"/>
          </p:cNvSpPr>
          <p:nvPr>
            <p:ph type="sldNum" sz="quarter" idx="11"/>
          </p:nvPr>
        </p:nvSpPr>
        <p:spPr/>
        <p:txBody>
          <a:bodyPr/>
          <a:lstStyle/>
          <a:p>
            <a:pPr>
              <a:defRPr/>
            </a:pPr>
            <a:fld id="{7663CD8F-2428-459E-B5AF-4248A0B6B6D4}" type="slidenum">
              <a:rPr lang="en-US" altLang="ja-JP" smtClean="0"/>
              <a:pPr>
                <a:defRPr/>
              </a:pPr>
              <a:t>25</a:t>
            </a:fld>
            <a:endParaRPr lang="en-US" altLang="ja-JP"/>
          </a:p>
        </p:txBody>
      </p:sp>
      <p:pic>
        <p:nvPicPr>
          <p:cNvPr id="4" name="図 3" descr="総務省｜総務省ウェブアクセシビリティ方針.png"/>
          <p:cNvPicPr>
            <a:picLocks noChangeAspect="1"/>
          </p:cNvPicPr>
          <p:nvPr/>
        </p:nvPicPr>
        <p:blipFill>
          <a:blip r:embed="rId2" cstate="print"/>
          <a:srcRect t="1540" r="25604" b="75775"/>
          <a:stretch>
            <a:fillRect/>
          </a:stretch>
        </p:blipFill>
        <p:spPr>
          <a:xfrm>
            <a:off x="-6780" y="1116281"/>
            <a:ext cx="8782645" cy="4135822"/>
          </a:xfrm>
          <a:prstGeom prst="rect">
            <a:avLst/>
          </a:prstGeom>
        </p:spPr>
      </p:pic>
      <p:sp>
        <p:nvSpPr>
          <p:cNvPr id="7" name="角丸四角形吹き出し 6"/>
          <p:cNvSpPr/>
          <p:nvPr/>
        </p:nvSpPr>
        <p:spPr bwMode="auto">
          <a:xfrm>
            <a:off x="2251493" y="3096664"/>
            <a:ext cx="3211156" cy="727196"/>
          </a:xfrm>
          <a:prstGeom prst="wedgeRoundRectCallout">
            <a:avLst>
              <a:gd name="adj1" fmla="val -62510"/>
              <a:gd name="adj2" fmla="val 25959"/>
              <a:gd name="adj3" fmla="val 16667"/>
            </a:avLst>
          </a:prstGeom>
          <a:solidFill>
            <a:srgbClr val="FFFFCC"/>
          </a:solidFill>
          <a:ln w="9525"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0" tIns="0" rIns="0" bIns="0" numCol="1" rtlCol="0" anchor="ctr" anchorCtr="0" compatLnSpc="1">
            <a:prstTxWarp prst="textNoShape">
              <a:avLst/>
            </a:prstTxWarp>
          </a:bodyPr>
          <a:lstStyle/>
          <a:p>
            <a:pPr marL="85725" eaLnBrk="1" hangingPunct="1">
              <a:lnSpc>
                <a:spcPct val="110000"/>
              </a:lnSpc>
              <a:buNone/>
            </a:pPr>
            <a:r>
              <a:rPr lang="ja-JP" altLang="en-US" sz="1800" dirty="0" smtClean="0"/>
              <a:t>アクセシビリティ対応の対象とするホームページ等を記載</a:t>
            </a:r>
            <a:endParaRPr kumimoji="1" lang="ja-JP" altLang="en-US" sz="1800" b="0" i="0" u="none" strike="noStrike" cap="none" normalizeH="0" baseline="0" dirty="0" smtClean="0">
              <a:ln>
                <a:noFill/>
              </a:ln>
              <a:solidFill>
                <a:schemeClr val="tx1"/>
              </a:solidFill>
              <a:effectLst/>
              <a:latin typeface="Arial" charset="0"/>
              <a:ea typeface="ＭＳ Ｐゴシック" charset="-128"/>
            </a:endParaRPr>
          </a:p>
        </p:txBody>
      </p:sp>
      <p:sp>
        <p:nvSpPr>
          <p:cNvPr id="8" name="角丸四角形吹き出し 7"/>
          <p:cNvSpPr/>
          <p:nvPr/>
        </p:nvSpPr>
        <p:spPr bwMode="auto">
          <a:xfrm>
            <a:off x="4001992" y="4180119"/>
            <a:ext cx="4785129" cy="2633258"/>
          </a:xfrm>
          <a:prstGeom prst="wedgeRoundRectCallout">
            <a:avLst>
              <a:gd name="adj1" fmla="val -63909"/>
              <a:gd name="adj2" fmla="val -36429"/>
              <a:gd name="adj3" fmla="val 16667"/>
            </a:avLst>
          </a:prstGeom>
          <a:solidFill>
            <a:srgbClr val="FFFFCC"/>
          </a:solidFill>
          <a:ln w="9525"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0" tIns="0" rIns="0" bIns="0" numCol="1" rtlCol="0" anchor="ctr" anchorCtr="0" compatLnSpc="1">
            <a:prstTxWarp prst="textNoShape">
              <a:avLst/>
            </a:prstTxWarp>
          </a:bodyPr>
          <a:lstStyle/>
          <a:p>
            <a:pPr marL="180975" indent="-180975" eaLnBrk="1" hangingPunct="1">
              <a:lnSpc>
                <a:spcPct val="110000"/>
              </a:lnSpc>
            </a:pPr>
            <a:r>
              <a:rPr lang="ja-JP" altLang="en-US" sz="1800" dirty="0" smtClean="0"/>
              <a:t>いつまでにどのレベルの達成等級を達成する予定かを記載</a:t>
            </a:r>
            <a:endParaRPr lang="en-US" altLang="ja-JP" sz="1800" dirty="0" smtClean="0"/>
          </a:p>
          <a:p>
            <a:pPr marL="180975" indent="-180975" eaLnBrk="1" hangingPunct="1">
              <a:lnSpc>
                <a:spcPct val="110000"/>
              </a:lnSpc>
            </a:pPr>
            <a:r>
              <a:rPr lang="ja-JP" altLang="en-US" sz="1800" dirty="0" smtClean="0"/>
              <a:t>「準拠」「一部準拠」などの表現は</a:t>
            </a:r>
            <a:r>
              <a:rPr lang="en-US" altLang="ja-JP" sz="1800" dirty="0" smtClean="0"/>
              <a:t>WAIC</a:t>
            </a:r>
            <a:r>
              <a:rPr lang="ja-JP" altLang="en-US" sz="1800" dirty="0" smtClean="0"/>
              <a:t>で</a:t>
            </a:r>
            <a:r>
              <a:rPr kumimoji="1" lang="ja-JP" altLang="en-US" sz="1800" b="0" i="0" u="none" strike="noStrike" cap="none" normalizeH="0" baseline="0" dirty="0" smtClean="0">
                <a:ln>
                  <a:noFill/>
                </a:ln>
                <a:solidFill>
                  <a:schemeClr val="tx1"/>
                </a:solidFill>
                <a:effectLst/>
                <a:latin typeface="Arial" charset="0"/>
                <a:ea typeface="ＭＳ Ｐゴシック" charset="-128"/>
              </a:rPr>
              <a:t>定めた表記に準ずる</a:t>
            </a:r>
            <a:endParaRPr kumimoji="1" lang="en-US" altLang="ja-JP" sz="1800" b="0" i="0" u="none" strike="noStrike" cap="none" normalizeH="0" baseline="0" dirty="0" smtClean="0">
              <a:ln>
                <a:noFill/>
              </a:ln>
              <a:solidFill>
                <a:schemeClr val="tx1"/>
              </a:solidFill>
              <a:effectLst/>
              <a:latin typeface="Arial" charset="0"/>
              <a:ea typeface="ＭＳ Ｐゴシック" charset="-128"/>
            </a:endParaRPr>
          </a:p>
          <a:p>
            <a:pPr marL="180975" indent="-180975" eaLnBrk="1" hangingPunct="1">
              <a:lnSpc>
                <a:spcPct val="110000"/>
              </a:lnSpc>
            </a:pPr>
            <a:r>
              <a:rPr kumimoji="1" lang="ja-JP" altLang="en-US" sz="1800" b="0" i="0" u="none" strike="noStrike" cap="none" normalizeH="0" baseline="0" dirty="0" smtClean="0">
                <a:ln>
                  <a:noFill/>
                </a:ln>
                <a:solidFill>
                  <a:schemeClr val="tx1"/>
                </a:solidFill>
                <a:effectLst/>
                <a:latin typeface="Arial" charset="0"/>
                <a:ea typeface="ＭＳ Ｐゴシック" charset="-128"/>
              </a:rPr>
              <a:t>運用モデルでは、目安として、</a:t>
            </a:r>
            <a:r>
              <a:rPr lang="en-US" altLang="ja-JP" sz="1800" dirty="0" smtClean="0"/>
              <a:t> 2013 </a:t>
            </a:r>
            <a:r>
              <a:rPr lang="ja-JP" altLang="en-US" sz="1800" dirty="0" smtClean="0"/>
              <a:t>年度末まで に</a:t>
            </a:r>
            <a:r>
              <a:rPr lang="en-US" altLang="ja-JP" sz="1800" dirty="0" smtClean="0"/>
              <a:t>JIS X 8341-3:2010 </a:t>
            </a:r>
            <a:r>
              <a:rPr lang="ja-JP" altLang="en-US" sz="1800" dirty="0" smtClean="0"/>
              <a:t>の等級</a:t>
            </a:r>
            <a:r>
              <a:rPr lang="en-US" altLang="ja-JP" sz="1800" dirty="0" smtClean="0"/>
              <a:t>A </a:t>
            </a:r>
            <a:r>
              <a:rPr lang="ja-JP" altLang="en-US" sz="1800" dirty="0" smtClean="0"/>
              <a:t>に準拠、</a:t>
            </a:r>
            <a:r>
              <a:rPr lang="en-US" altLang="ja-JP" sz="1800" dirty="0" smtClean="0"/>
              <a:t> 2014 </a:t>
            </a:r>
            <a:r>
              <a:rPr lang="ja-JP" altLang="en-US" sz="1800" dirty="0" smtClean="0"/>
              <a:t>年度末まで に</a:t>
            </a:r>
            <a:r>
              <a:rPr lang="en-US" altLang="ja-JP" sz="1800" dirty="0" smtClean="0"/>
              <a:t>JIS X 8341-3:2010 </a:t>
            </a:r>
            <a:r>
              <a:rPr lang="ja-JP" altLang="en-US" sz="1800" dirty="0" smtClean="0"/>
              <a:t>の等級</a:t>
            </a:r>
            <a:r>
              <a:rPr lang="en-US" altLang="ja-JP" sz="1800" dirty="0" smtClean="0"/>
              <a:t>AA </a:t>
            </a:r>
            <a:r>
              <a:rPr lang="ja-JP" altLang="en-US" sz="1800" dirty="0" smtClean="0"/>
              <a:t>に準拠</a:t>
            </a:r>
            <a:endParaRPr kumimoji="1" lang="ja-JP" altLang="en-US" sz="1800" b="0" i="0" u="none" strike="noStrike" cap="none" normalizeH="0" baseline="0" dirty="0" smtClean="0">
              <a:ln>
                <a:noFill/>
              </a:ln>
              <a:solidFill>
                <a:schemeClr val="tx1"/>
              </a:solidFill>
              <a:effectLst/>
              <a:latin typeface="Arial" charset="0"/>
              <a:ea typeface="ＭＳ Ｐゴシック" charset="-128"/>
            </a:endParaRPr>
          </a:p>
        </p:txBody>
      </p:sp>
      <p:sp>
        <p:nvSpPr>
          <p:cNvPr id="9" name="テキスト ボックス 8"/>
          <p:cNvSpPr txBox="1"/>
          <p:nvPr/>
        </p:nvSpPr>
        <p:spPr>
          <a:xfrm>
            <a:off x="138023" y="6202391"/>
            <a:ext cx="3743864" cy="439948"/>
          </a:xfrm>
          <a:prstGeom prst="rect">
            <a:avLst/>
          </a:prstGeom>
          <a:noFill/>
        </p:spPr>
        <p:txBody>
          <a:bodyPr wrap="square" rtlCol="0">
            <a:spAutoFit/>
          </a:bodyPr>
          <a:lstStyle/>
          <a:p>
            <a:pPr>
              <a:buNone/>
            </a:pPr>
            <a:r>
              <a:rPr lang="en-US" altLang="ja-JP" sz="1400" dirty="0" smtClean="0"/>
              <a:t>http://www.soumu.go.jp/menu_kyotsuu/policy/webaccessibility/</a:t>
            </a:r>
            <a:endParaRPr kumimoji="1" lang="ja-JP" altLang="en-US" sz="1400" dirty="0"/>
          </a:p>
        </p:txBody>
      </p:sp>
    </p:spTree>
    <p:extLst>
      <p:ext uri="{BB962C8B-B14F-4D97-AF65-F5344CB8AC3E}">
        <p14:creationId xmlns:p14="http://schemas.microsoft.com/office/powerpoint/2010/main" val="11966105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（ﾍﾞｽﾄﾌﾟﾗｸﾃｨｽ）方針に必ず含める事柄</a:t>
            </a:r>
            <a:endParaRPr kumimoji="1" lang="ja-JP" altLang="en-US" dirty="0"/>
          </a:p>
        </p:txBody>
      </p:sp>
      <p:sp>
        <p:nvSpPr>
          <p:cNvPr id="3" name="スライド番号プレースホルダ 2"/>
          <p:cNvSpPr>
            <a:spLocks noGrp="1"/>
          </p:cNvSpPr>
          <p:nvPr>
            <p:ph type="sldNum" sz="quarter" idx="11"/>
          </p:nvPr>
        </p:nvSpPr>
        <p:spPr/>
        <p:txBody>
          <a:bodyPr/>
          <a:lstStyle/>
          <a:p>
            <a:pPr>
              <a:defRPr/>
            </a:pPr>
            <a:fld id="{7663CD8F-2428-459E-B5AF-4248A0B6B6D4}" type="slidenum">
              <a:rPr lang="en-US" altLang="ja-JP" smtClean="0"/>
              <a:pPr>
                <a:defRPr/>
              </a:pPr>
              <a:t>26</a:t>
            </a:fld>
            <a:endParaRPr lang="en-US" altLang="ja-JP"/>
          </a:p>
        </p:txBody>
      </p:sp>
      <p:pic>
        <p:nvPicPr>
          <p:cNvPr id="4" name="図 3" descr="総務省｜総務省ウェブアクセシビリティ方針.png"/>
          <p:cNvPicPr>
            <a:picLocks noChangeAspect="1"/>
          </p:cNvPicPr>
          <p:nvPr/>
        </p:nvPicPr>
        <p:blipFill>
          <a:blip r:embed="rId2" cstate="print"/>
          <a:srcRect t="37886" r="28722" b="30231"/>
          <a:stretch>
            <a:fillRect/>
          </a:stretch>
        </p:blipFill>
        <p:spPr>
          <a:xfrm>
            <a:off x="195104" y="1223159"/>
            <a:ext cx="8414510" cy="5812971"/>
          </a:xfrm>
          <a:prstGeom prst="rect">
            <a:avLst/>
          </a:prstGeom>
        </p:spPr>
      </p:pic>
      <p:sp>
        <p:nvSpPr>
          <p:cNvPr id="7" name="角丸四角形吹き出し 6"/>
          <p:cNvSpPr/>
          <p:nvPr/>
        </p:nvSpPr>
        <p:spPr bwMode="auto">
          <a:xfrm>
            <a:off x="3023394" y="1184731"/>
            <a:ext cx="5740600" cy="834074"/>
          </a:xfrm>
          <a:prstGeom prst="wedgeRoundRectCallout">
            <a:avLst>
              <a:gd name="adj1" fmla="val -63619"/>
              <a:gd name="adj2" fmla="val 34124"/>
              <a:gd name="adj3" fmla="val 16667"/>
            </a:avLst>
          </a:prstGeom>
          <a:solidFill>
            <a:srgbClr val="FFFFCC"/>
          </a:solidFill>
          <a:ln w="9525"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0" tIns="0" rIns="0" bIns="0" numCol="1" rtlCol="0" anchor="ctr" anchorCtr="0" compatLnSpc="1">
            <a:prstTxWarp prst="textNoShape">
              <a:avLst/>
            </a:prstTxWarp>
          </a:bodyPr>
          <a:lstStyle/>
          <a:p>
            <a:pPr eaLnBrk="1" hangingPunct="1">
              <a:lnSpc>
                <a:spcPct val="110000"/>
              </a:lnSpc>
              <a:buNone/>
            </a:pPr>
            <a:r>
              <a:rPr lang="ja-JP" altLang="en-US" sz="1800" dirty="0" smtClean="0"/>
              <a:t>諸事情により、適用できない達成基準がある場合は記載</a:t>
            </a:r>
            <a:endParaRPr lang="en-US" altLang="ja-JP" sz="1800" dirty="0" smtClean="0"/>
          </a:p>
          <a:p>
            <a:pPr eaLnBrk="1" hangingPunct="1">
              <a:lnSpc>
                <a:spcPct val="110000"/>
              </a:lnSpc>
              <a:buNone/>
            </a:pPr>
            <a:r>
              <a:rPr lang="ja-JP" altLang="en-US" sz="1800" dirty="0" smtClean="0"/>
              <a:t>対象外とするコンテンツが有る場合も記載</a:t>
            </a:r>
            <a:endParaRPr kumimoji="1" lang="ja-JP" altLang="en-US" sz="1800" b="0" i="0" u="none" strike="noStrike" cap="none" normalizeH="0" baseline="0" dirty="0" smtClean="0">
              <a:ln>
                <a:noFill/>
              </a:ln>
              <a:solidFill>
                <a:schemeClr val="tx1"/>
              </a:solidFill>
              <a:effectLst/>
              <a:latin typeface="Arial" charset="0"/>
              <a:ea typeface="ＭＳ Ｐゴシック" charset="-128"/>
            </a:endParaRPr>
          </a:p>
        </p:txBody>
      </p:sp>
      <p:sp>
        <p:nvSpPr>
          <p:cNvPr id="9" name="角丸四角形吹き出し 8"/>
          <p:cNvSpPr/>
          <p:nvPr/>
        </p:nvSpPr>
        <p:spPr bwMode="auto">
          <a:xfrm>
            <a:off x="3253841" y="4417620"/>
            <a:ext cx="5818909" cy="534389"/>
          </a:xfrm>
          <a:prstGeom prst="wedgeRoundRectCallout">
            <a:avLst>
              <a:gd name="adj1" fmla="val -56476"/>
              <a:gd name="adj2" fmla="val 20791"/>
              <a:gd name="adj3" fmla="val 16667"/>
            </a:avLst>
          </a:prstGeom>
          <a:solidFill>
            <a:srgbClr val="FFFFCC"/>
          </a:solidFill>
          <a:ln w="9525"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0" tIns="0" rIns="0" bIns="0" numCol="1" rtlCol="0" anchor="ctr" anchorCtr="0" compatLnSpc="1">
            <a:prstTxWarp prst="textNoShape">
              <a:avLst/>
            </a:prstTxWarp>
          </a:bodyPr>
          <a:lstStyle/>
          <a:p>
            <a:pPr marL="85725" eaLnBrk="1" hangingPunct="1">
              <a:lnSpc>
                <a:spcPct val="110000"/>
              </a:lnSpc>
              <a:buNone/>
            </a:pPr>
            <a:r>
              <a:rPr lang="ja-JP" altLang="en-US" sz="1800" dirty="0" smtClean="0"/>
              <a:t>選択した達成等級以上の達成基準を追加する場合は記載</a:t>
            </a:r>
            <a:endParaRPr kumimoji="1" lang="ja-JP" altLang="en-US" sz="1800" b="0" i="0" u="none" strike="noStrike" cap="none" normalizeH="0" baseline="0" dirty="0" smtClean="0">
              <a:ln>
                <a:noFill/>
              </a:ln>
              <a:solidFill>
                <a:schemeClr val="tx1"/>
              </a:solidFill>
              <a:effectLst/>
              <a:latin typeface="Arial" charset="0"/>
              <a:ea typeface="ＭＳ Ｐゴシック" charset="-128"/>
            </a:endParaRPr>
          </a:p>
        </p:txBody>
      </p:sp>
    </p:spTree>
    <p:extLst>
      <p:ext uri="{BB962C8B-B14F-4D97-AF65-F5344CB8AC3E}">
        <p14:creationId xmlns:p14="http://schemas.microsoft.com/office/powerpoint/2010/main" val="13511836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2673" y="419100"/>
            <a:ext cx="8691327" cy="690372"/>
          </a:xfrm>
        </p:spPr>
        <p:txBody>
          <a:bodyPr/>
          <a:lstStyle/>
          <a:p>
            <a:r>
              <a:rPr lang="ja-JP" altLang="en-US" sz="3200" dirty="0" smtClean="0"/>
              <a:t>（ﾍﾞｽﾄﾌﾟﾗｸﾃｨｽ）方針に含めることが望ましい事柄</a:t>
            </a:r>
            <a:endParaRPr kumimoji="1" lang="ja-JP" altLang="en-US" sz="3200" dirty="0"/>
          </a:p>
        </p:txBody>
      </p:sp>
      <p:sp>
        <p:nvSpPr>
          <p:cNvPr id="3" name="スライド番号プレースホルダ 2"/>
          <p:cNvSpPr>
            <a:spLocks noGrp="1"/>
          </p:cNvSpPr>
          <p:nvPr>
            <p:ph type="sldNum" sz="quarter" idx="11"/>
          </p:nvPr>
        </p:nvSpPr>
        <p:spPr/>
        <p:txBody>
          <a:bodyPr/>
          <a:lstStyle/>
          <a:p>
            <a:pPr>
              <a:defRPr/>
            </a:pPr>
            <a:fld id="{7663CD8F-2428-459E-B5AF-4248A0B6B6D4}" type="slidenum">
              <a:rPr lang="en-US" altLang="ja-JP" smtClean="0"/>
              <a:pPr>
                <a:defRPr/>
              </a:pPr>
              <a:t>27</a:t>
            </a:fld>
            <a:endParaRPr lang="en-US" altLang="ja-JP"/>
          </a:p>
        </p:txBody>
      </p:sp>
      <p:pic>
        <p:nvPicPr>
          <p:cNvPr id="4" name="図 3" descr="総務省｜総務省ウェブアクセシビリティ方針.png"/>
          <p:cNvPicPr>
            <a:picLocks noChangeAspect="1"/>
          </p:cNvPicPr>
          <p:nvPr/>
        </p:nvPicPr>
        <p:blipFill>
          <a:blip r:embed="rId2" cstate="print"/>
          <a:srcRect t="67913" r="28320" b="920"/>
          <a:stretch>
            <a:fillRect/>
          </a:stretch>
        </p:blipFill>
        <p:spPr>
          <a:xfrm>
            <a:off x="0" y="1805052"/>
            <a:ext cx="8462008" cy="5682343"/>
          </a:xfrm>
          <a:prstGeom prst="rect">
            <a:avLst/>
          </a:prstGeom>
        </p:spPr>
      </p:pic>
      <p:sp>
        <p:nvSpPr>
          <p:cNvPr id="7" name="角丸四角形吹き出し 6"/>
          <p:cNvSpPr/>
          <p:nvPr/>
        </p:nvSpPr>
        <p:spPr bwMode="auto">
          <a:xfrm>
            <a:off x="2909455" y="1137232"/>
            <a:ext cx="5997039" cy="822200"/>
          </a:xfrm>
          <a:prstGeom prst="wedgeRoundRectCallout">
            <a:avLst>
              <a:gd name="adj1" fmla="val -62242"/>
              <a:gd name="adj2" fmla="val 54174"/>
              <a:gd name="adj3" fmla="val 16667"/>
            </a:avLst>
          </a:prstGeom>
          <a:solidFill>
            <a:srgbClr val="FFFFCC"/>
          </a:solidFill>
          <a:ln w="9525"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0" tIns="0" rIns="0" bIns="0" numCol="1" rtlCol="0" anchor="ctr" anchorCtr="0" compatLnSpc="1">
            <a:prstTxWarp prst="textNoShape">
              <a:avLst/>
            </a:prstTxWarp>
          </a:bodyPr>
          <a:lstStyle/>
          <a:p>
            <a:pPr marL="85725" eaLnBrk="1" hangingPunct="1">
              <a:lnSpc>
                <a:spcPct val="110000"/>
              </a:lnSpc>
              <a:buNone/>
            </a:pPr>
            <a:r>
              <a:rPr kumimoji="1" lang="ja-JP" altLang="en-US" sz="1800" b="0" i="0" u="none" strike="noStrike" cap="none" normalizeH="0" baseline="0" dirty="0" smtClean="0">
                <a:ln>
                  <a:noFill/>
                </a:ln>
                <a:solidFill>
                  <a:schemeClr val="tx1"/>
                </a:solidFill>
                <a:effectLst/>
                <a:latin typeface="Arial" charset="0"/>
                <a:ea typeface="ＭＳ Ｐゴシック" charset="-128"/>
              </a:rPr>
              <a:t>事前に</a:t>
            </a:r>
            <a:r>
              <a:rPr lang="ja-JP" altLang="en-US" sz="1800" dirty="0" smtClean="0"/>
              <a:t>アクセシビリティチェックツールや専門家評価で</a:t>
            </a:r>
            <a:r>
              <a:rPr kumimoji="1" lang="ja-JP" altLang="en-US" sz="1800" b="0" i="0" u="none" strike="noStrike" cap="none" normalizeH="0" baseline="0" dirty="0" smtClean="0">
                <a:ln>
                  <a:noFill/>
                </a:ln>
                <a:solidFill>
                  <a:schemeClr val="tx1"/>
                </a:solidFill>
                <a:effectLst/>
                <a:latin typeface="Arial" charset="0"/>
                <a:ea typeface="ＭＳ Ｐゴシック" charset="-128"/>
              </a:rPr>
              <a:t>現状把握を行い、明らかになった問題点と対応の考え方を明記</a:t>
            </a:r>
          </a:p>
        </p:txBody>
      </p:sp>
      <p:sp>
        <p:nvSpPr>
          <p:cNvPr id="8" name="角丸四角形吹き出し 7"/>
          <p:cNvSpPr/>
          <p:nvPr/>
        </p:nvSpPr>
        <p:spPr bwMode="auto">
          <a:xfrm>
            <a:off x="4227617" y="3966362"/>
            <a:ext cx="2256313" cy="486888"/>
          </a:xfrm>
          <a:prstGeom prst="wedgeRoundRectCallout">
            <a:avLst>
              <a:gd name="adj1" fmla="val -74592"/>
              <a:gd name="adj2" fmla="val -35286"/>
              <a:gd name="adj3" fmla="val 16667"/>
            </a:avLst>
          </a:prstGeom>
          <a:solidFill>
            <a:srgbClr val="FFFFCC"/>
          </a:solidFill>
          <a:ln w="9525"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0" tIns="0" rIns="0" bIns="0" numCol="1" rtlCol="0" anchor="ctr" anchorCtr="0" compatLnSpc="1">
            <a:prstTxWarp prst="textNoShape">
              <a:avLst/>
            </a:prstTxWarp>
          </a:bodyPr>
          <a:lstStyle/>
          <a:p>
            <a:pPr marL="85725" eaLnBrk="1" hangingPunct="1">
              <a:lnSpc>
                <a:spcPct val="110000"/>
              </a:lnSpc>
              <a:buNone/>
            </a:pPr>
            <a:r>
              <a:rPr kumimoji="1" lang="ja-JP" altLang="en-US" sz="1800" b="0" i="0" u="none" strike="noStrike" cap="none" normalizeH="0" baseline="0" dirty="0" smtClean="0">
                <a:ln>
                  <a:noFill/>
                </a:ln>
                <a:solidFill>
                  <a:schemeClr val="tx1"/>
                </a:solidFill>
                <a:effectLst/>
                <a:latin typeface="Arial" charset="0"/>
                <a:ea typeface="ＭＳ Ｐゴシック" charset="-128"/>
              </a:rPr>
              <a:t>担当部署名を記載</a:t>
            </a:r>
          </a:p>
        </p:txBody>
      </p:sp>
      <p:sp>
        <p:nvSpPr>
          <p:cNvPr id="10" name="角丸四角形吹き出し 9"/>
          <p:cNvSpPr/>
          <p:nvPr/>
        </p:nvSpPr>
        <p:spPr bwMode="auto">
          <a:xfrm>
            <a:off x="1496290" y="5955480"/>
            <a:ext cx="6947065" cy="742204"/>
          </a:xfrm>
          <a:prstGeom prst="wedgeRoundRectCallout">
            <a:avLst>
              <a:gd name="adj1" fmla="val -35190"/>
              <a:gd name="adj2" fmla="val -78968"/>
              <a:gd name="adj3" fmla="val 16667"/>
            </a:avLst>
          </a:prstGeom>
          <a:solidFill>
            <a:srgbClr val="CCFFFF"/>
          </a:solidFill>
          <a:ln w="9525"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0" tIns="0" rIns="0" bIns="0" numCol="1" rtlCol="0" anchor="ctr" anchorCtr="0" compatLnSpc="1">
            <a:prstTxWarp prst="textNoShape">
              <a:avLst/>
            </a:prstTxWarp>
          </a:bodyPr>
          <a:lstStyle/>
          <a:p>
            <a:pPr marL="82550" eaLnBrk="1" hangingPunct="1">
              <a:lnSpc>
                <a:spcPct val="110000"/>
              </a:lnSpc>
              <a:buNone/>
            </a:pPr>
            <a:r>
              <a:rPr kumimoji="1" lang="en-US" altLang="ja-JP" sz="1800" b="0" i="0" u="none" strike="noStrike" cap="none" normalizeH="0" baseline="0" dirty="0" smtClean="0">
                <a:ln>
                  <a:noFill/>
                </a:ln>
                <a:solidFill>
                  <a:schemeClr val="tx1"/>
                </a:solidFill>
                <a:effectLst/>
                <a:latin typeface="Arial" charset="0"/>
                <a:ea typeface="ＭＳ Ｐゴシック" charset="-128"/>
              </a:rPr>
              <a:t>WAIC</a:t>
            </a:r>
            <a:r>
              <a:rPr kumimoji="1" lang="ja-JP" altLang="en-US" sz="1800" b="0" i="0" u="none" strike="noStrike" cap="none" normalizeH="0" baseline="0" dirty="0" smtClean="0">
                <a:ln>
                  <a:noFill/>
                </a:ln>
                <a:solidFill>
                  <a:schemeClr val="tx1"/>
                </a:solidFill>
                <a:effectLst/>
                <a:latin typeface="Arial" charset="0"/>
                <a:ea typeface="ＭＳ Ｐゴシック" charset="-128"/>
              </a:rPr>
              <a:t>では、達成等級の項に記載した</a:t>
            </a:r>
            <a:r>
              <a:rPr lang="ja-JP" altLang="en-US" sz="1800" dirty="0" smtClean="0"/>
              <a:t>「準拠」「一部準拠」などの表現は</a:t>
            </a:r>
            <a:r>
              <a:rPr lang="en-US" altLang="ja-JP" sz="1800" dirty="0" smtClean="0"/>
              <a:t>WAIC</a:t>
            </a:r>
            <a:r>
              <a:rPr lang="ja-JP" altLang="en-US" sz="1800" dirty="0" smtClean="0"/>
              <a:t>で定めた表記に準ずる旨を補足として明記することを推奨</a:t>
            </a:r>
            <a:endParaRPr kumimoji="1" lang="ja-JP" altLang="en-US" sz="1800" b="0" i="0" u="none" strike="noStrike" cap="none" normalizeH="0" baseline="0" dirty="0" smtClean="0">
              <a:ln>
                <a:noFill/>
              </a:ln>
              <a:solidFill>
                <a:schemeClr val="tx1"/>
              </a:solidFill>
              <a:effectLst/>
              <a:latin typeface="Arial" charset="0"/>
              <a:ea typeface="ＭＳ Ｐゴシック" charset="-128"/>
            </a:endParaRPr>
          </a:p>
        </p:txBody>
      </p:sp>
    </p:spTree>
    <p:extLst>
      <p:ext uri="{BB962C8B-B14F-4D97-AF65-F5344CB8AC3E}">
        <p14:creationId xmlns:p14="http://schemas.microsoft.com/office/powerpoint/2010/main" val="30427723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kumimoji="1" lang="ja-JP" altLang="en-US" dirty="0" smtClean="0"/>
              <a:t>ウェブアクセシビリティに関する</a:t>
            </a:r>
            <a:r>
              <a:rPr lang="ja-JP" altLang="en-US" dirty="0" smtClean="0"/>
              <a:t>国内動向</a:t>
            </a:r>
            <a:endParaRPr kumimoji="1" lang="ja-JP" altLang="en-US" dirty="0"/>
          </a:p>
        </p:txBody>
      </p:sp>
      <p:sp>
        <p:nvSpPr>
          <p:cNvPr id="3" name="コンテンツ プレースホルダ 2"/>
          <p:cNvSpPr>
            <a:spLocks noGrp="1"/>
          </p:cNvSpPr>
          <p:nvPr>
            <p:ph idx="1"/>
          </p:nvPr>
        </p:nvSpPr>
        <p:spPr/>
        <p:txBody>
          <a:bodyPr/>
          <a:lstStyle/>
          <a:p>
            <a:pPr lvl="0" eaLnBrk="1" hangingPunct="1">
              <a:defRPr/>
            </a:pPr>
            <a:r>
              <a:rPr lang="ja-JP" altLang="en-US" sz="2400" dirty="0" smtClean="0"/>
              <a:t>「高齢者・障害者等配慮設計指針</a:t>
            </a:r>
            <a:r>
              <a:rPr lang="ja-JP" altLang="en-US" sz="2400" dirty="0" smtClean="0">
                <a:latin typeface="Arial" pitchFamily="34" charset="0"/>
              </a:rPr>
              <a:t>－情報通信における機器，ソフトウェア及びサービス－第</a:t>
            </a:r>
            <a:r>
              <a:rPr lang="en-US" altLang="ja-JP" sz="2400" dirty="0" smtClean="0">
                <a:latin typeface="Arial" pitchFamily="34" charset="0"/>
              </a:rPr>
              <a:t>3</a:t>
            </a:r>
            <a:r>
              <a:rPr lang="ja-JP" altLang="en-US" sz="2400" dirty="0" smtClean="0">
                <a:latin typeface="Arial" pitchFamily="34" charset="0"/>
              </a:rPr>
              <a:t>部：ウェブコンテンツ」</a:t>
            </a:r>
            <a:r>
              <a:rPr lang="en-US" altLang="ja-JP" sz="2400" dirty="0" smtClean="0"/>
              <a:t>JIS X 8341-3</a:t>
            </a:r>
            <a:r>
              <a:rPr lang="ja-JP" altLang="en-US" sz="2400" dirty="0" smtClean="0"/>
              <a:t>策定（</a:t>
            </a:r>
            <a:r>
              <a:rPr lang="en-US" altLang="ja-JP" sz="2400" dirty="0" smtClean="0"/>
              <a:t>2004</a:t>
            </a:r>
            <a:r>
              <a:rPr lang="ja-JP" altLang="en-US" sz="2400" dirty="0" smtClean="0"/>
              <a:t>年）</a:t>
            </a:r>
            <a:endParaRPr lang="en-US" altLang="ja-JP" sz="2400" dirty="0" smtClean="0"/>
          </a:p>
          <a:p>
            <a:pPr lvl="1" eaLnBrk="1" hangingPunct="1">
              <a:defRPr/>
            </a:pPr>
            <a:r>
              <a:rPr lang="ja-JP" altLang="en-US" sz="2000" dirty="0" smtClean="0"/>
              <a:t>内容が曖昧。技術依存</a:t>
            </a:r>
            <a:endParaRPr lang="en-US" altLang="ja-JP" sz="2000" dirty="0" smtClean="0"/>
          </a:p>
          <a:p>
            <a:pPr lvl="0" eaLnBrk="1" hangingPunct="1">
              <a:defRPr/>
            </a:pPr>
            <a:r>
              <a:rPr lang="ja-JP" altLang="en-US" sz="2400" dirty="0" smtClean="0"/>
              <a:t>総務省「みんなの公共サイト運用モデル」策定（</a:t>
            </a:r>
            <a:r>
              <a:rPr lang="en-US" altLang="ja-JP" sz="2400" dirty="0" smtClean="0"/>
              <a:t>2005</a:t>
            </a:r>
            <a:r>
              <a:rPr lang="ja-JP" altLang="en-US" sz="2400" dirty="0" smtClean="0"/>
              <a:t>年）</a:t>
            </a:r>
            <a:endParaRPr lang="en-US" altLang="ja-JP" sz="2400" dirty="0" smtClean="0"/>
          </a:p>
          <a:p>
            <a:pPr lvl="1" eaLnBrk="1" hangingPunct="1">
              <a:defRPr/>
            </a:pPr>
            <a:r>
              <a:rPr lang="ja-JP" altLang="en-US" sz="2000" dirty="0" smtClean="0"/>
              <a:t>地方公共団体等で実践可能なウェブアクセシビリティ維持・向上の取組モデル</a:t>
            </a:r>
            <a:endParaRPr lang="en-US" altLang="ja-JP" sz="2000" dirty="0" smtClean="0"/>
          </a:p>
          <a:p>
            <a:pPr lvl="0" eaLnBrk="1" hangingPunct="1">
              <a:defRPr/>
            </a:pPr>
            <a:r>
              <a:rPr lang="en-US" altLang="ja-JP" sz="2400" dirty="0" smtClean="0"/>
              <a:t>JIS X 8341-3</a:t>
            </a:r>
            <a:r>
              <a:rPr lang="ja-JP" altLang="en-US" sz="2400" dirty="0" smtClean="0"/>
              <a:t>改正（</a:t>
            </a:r>
            <a:r>
              <a:rPr lang="en-US" altLang="ja-JP" sz="2400" dirty="0" smtClean="0"/>
              <a:t>2010</a:t>
            </a:r>
            <a:r>
              <a:rPr lang="ja-JP" altLang="en-US" sz="2400" dirty="0" smtClean="0"/>
              <a:t>年）</a:t>
            </a:r>
            <a:endParaRPr lang="en-US" altLang="ja-JP" sz="2400" dirty="0" smtClean="0"/>
          </a:p>
          <a:p>
            <a:pPr lvl="1" eaLnBrk="1" hangingPunct="1">
              <a:defRPr/>
            </a:pPr>
            <a:r>
              <a:rPr lang="ja-JP" altLang="en-US" sz="2000" dirty="0" smtClean="0"/>
              <a:t>国際規格（</a:t>
            </a:r>
            <a:r>
              <a:rPr lang="en-US" altLang="ja-JP" sz="2000" dirty="0" smtClean="0"/>
              <a:t>WCAG 2.0</a:t>
            </a:r>
            <a:r>
              <a:rPr lang="ja-JP" altLang="en-US" sz="2000" dirty="0" smtClean="0"/>
              <a:t>）と同じ基準になるように改正。</a:t>
            </a:r>
            <a:endParaRPr lang="en-US" altLang="ja-JP" sz="2000" dirty="0" smtClean="0"/>
          </a:p>
          <a:p>
            <a:pPr lvl="0" eaLnBrk="1" hangingPunct="1">
              <a:defRPr/>
            </a:pPr>
            <a:r>
              <a:rPr lang="ja-JP" altLang="en-US" sz="2400" dirty="0" smtClean="0"/>
              <a:t>「みんなの公共サイト運用モデル（改定版）」改定（</a:t>
            </a:r>
            <a:r>
              <a:rPr lang="en-US" altLang="ja-JP" sz="2400" dirty="0" smtClean="0"/>
              <a:t>2011</a:t>
            </a:r>
            <a:r>
              <a:rPr lang="ja-JP" altLang="en-US" sz="2400" dirty="0" smtClean="0"/>
              <a:t>年）</a:t>
            </a:r>
            <a:endParaRPr lang="en-US" altLang="ja-JP" sz="2400" dirty="0" smtClean="0"/>
          </a:p>
          <a:p>
            <a:pPr lvl="1" eaLnBrk="1" hangingPunct="1">
              <a:defRPr/>
            </a:pPr>
            <a:r>
              <a:rPr lang="en-US" altLang="ja-JP" sz="2000" dirty="0" smtClean="0"/>
              <a:t>JIS</a:t>
            </a:r>
            <a:r>
              <a:rPr lang="ja-JP" altLang="en-US" sz="2000" dirty="0" smtClean="0"/>
              <a:t>改正に基づき見直し、地方公共団体等で実施すべき取組を具体化</a:t>
            </a:r>
            <a:endParaRPr lang="en-US" altLang="ja-JP" sz="2000" dirty="0" smtClean="0"/>
          </a:p>
          <a:p>
            <a:pPr marL="57150" indent="0" eaLnBrk="1" hangingPunct="1">
              <a:buNone/>
              <a:defRPr/>
            </a:pPr>
            <a:endParaRPr lang="en-US" altLang="ja-JP" sz="2000" dirty="0" smtClean="0"/>
          </a:p>
          <a:p>
            <a:pPr marL="57150" indent="0" eaLnBrk="1" hangingPunct="1">
              <a:buNone/>
              <a:defRPr/>
            </a:pPr>
            <a:r>
              <a:rPr lang="en-US" altLang="ja-JP" sz="2000" dirty="0" smtClean="0"/>
              <a:t>※WCAG: Web Content Accessibility Guidelines</a:t>
            </a:r>
          </a:p>
          <a:p>
            <a:pPr lvl="1"/>
            <a:endParaRPr kumimoji="1" lang="ja-JP" altLang="en-US" dirty="0"/>
          </a:p>
        </p:txBody>
      </p:sp>
      <p:sp>
        <p:nvSpPr>
          <p:cNvPr id="4" name="スライド番号プレースホルダ 3"/>
          <p:cNvSpPr>
            <a:spLocks noGrp="1"/>
          </p:cNvSpPr>
          <p:nvPr>
            <p:ph type="sldNum" sz="quarter" idx="11"/>
          </p:nvPr>
        </p:nvSpPr>
        <p:spPr/>
        <p:txBody>
          <a:bodyPr/>
          <a:lstStyle/>
          <a:p>
            <a:pPr>
              <a:defRPr/>
            </a:pPr>
            <a:fld id="{23D6FD14-9438-4897-824D-7914E578BC21}" type="slidenum">
              <a:rPr lang="en-US" altLang="ja-JP" smtClean="0"/>
              <a:pPr>
                <a:defRPr/>
              </a:pPr>
              <a:t>3</a:t>
            </a:fld>
            <a:endParaRPr lang="en-US" altLang="ja-JP" dirty="0"/>
          </a:p>
        </p:txBody>
      </p:sp>
    </p:spTree>
    <p:extLst>
      <p:ext uri="{BB962C8B-B14F-4D97-AF65-F5344CB8AC3E}">
        <p14:creationId xmlns:p14="http://schemas.microsoft.com/office/powerpoint/2010/main" val="32149297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pPr eaLnBrk="1" hangingPunct="1"/>
            <a:r>
              <a:rPr lang="en-US" altLang="ja-JP" sz="3200" dirty="0"/>
              <a:t>JIS X 8341-3:2010</a:t>
            </a:r>
            <a:r>
              <a:rPr lang="ja-JP" altLang="en-US" sz="3200" dirty="0" smtClean="0"/>
              <a:t>の基準</a:t>
            </a:r>
          </a:p>
        </p:txBody>
      </p:sp>
      <p:sp>
        <p:nvSpPr>
          <p:cNvPr id="94211" name="Rectangle 3"/>
          <p:cNvSpPr>
            <a:spLocks noGrp="1" noChangeArrowheads="1"/>
          </p:cNvSpPr>
          <p:nvPr>
            <p:ph type="body" idx="1"/>
          </p:nvPr>
        </p:nvSpPr>
        <p:spPr>
          <a:xfrm>
            <a:off x="469338" y="1108610"/>
            <a:ext cx="8406375" cy="5225516"/>
          </a:xfrm>
        </p:spPr>
        <p:txBody>
          <a:bodyPr/>
          <a:lstStyle/>
          <a:p>
            <a:pPr marL="590550" indent="-533400" eaLnBrk="1" hangingPunct="1"/>
            <a:r>
              <a:rPr lang="ja-JP" altLang="en-US" sz="2400" dirty="0"/>
              <a:t>４つの原則（知覚可能、操作可能、理解可能、頑健性）、</a:t>
            </a:r>
            <a:r>
              <a:rPr lang="en-US" altLang="ja-JP" sz="2400" dirty="0"/>
              <a:t>12</a:t>
            </a:r>
            <a:r>
              <a:rPr lang="ja-JP" altLang="en-US" sz="2400" dirty="0"/>
              <a:t>のガイドライン、</a:t>
            </a:r>
            <a:r>
              <a:rPr lang="en-US" altLang="ja-JP" sz="2400" dirty="0"/>
              <a:t>61</a:t>
            </a:r>
            <a:r>
              <a:rPr lang="ja-JP" altLang="en-US" sz="2400" dirty="0"/>
              <a:t>の達成基準から</a:t>
            </a:r>
            <a:r>
              <a:rPr lang="ja-JP" altLang="en-US" sz="2400" dirty="0" smtClean="0"/>
              <a:t>成る</a:t>
            </a:r>
            <a:endParaRPr lang="en-US" altLang="ja-JP" sz="2400" dirty="0" smtClean="0"/>
          </a:p>
          <a:p>
            <a:pPr marL="590550" indent="-533400" eaLnBrk="1" hangingPunct="1"/>
            <a:r>
              <a:rPr lang="en-US" altLang="ja-JP" sz="2400" dirty="0" smtClean="0"/>
              <a:t>3</a:t>
            </a:r>
            <a:r>
              <a:rPr lang="ja-JP" altLang="en-US" sz="2400" dirty="0" smtClean="0"/>
              <a:t>段階の達成等級 （</a:t>
            </a:r>
            <a:r>
              <a:rPr lang="en-US" altLang="ja-JP" sz="2400" dirty="0" smtClean="0"/>
              <a:t>A</a:t>
            </a:r>
            <a:r>
              <a:rPr lang="ja-JP" altLang="en-US" sz="2400" dirty="0" err="1" smtClean="0"/>
              <a:t>、</a:t>
            </a:r>
            <a:r>
              <a:rPr lang="en-US" altLang="ja-JP" sz="2400" dirty="0" smtClean="0"/>
              <a:t>AA</a:t>
            </a:r>
            <a:r>
              <a:rPr lang="ja-JP" altLang="en-US" sz="2400" dirty="0" err="1" smtClean="0"/>
              <a:t>、</a:t>
            </a:r>
            <a:r>
              <a:rPr lang="en-US" altLang="ja-JP" sz="2400" dirty="0" smtClean="0"/>
              <a:t>AAA</a:t>
            </a:r>
            <a:r>
              <a:rPr lang="ja-JP" altLang="en-US" sz="2400" dirty="0" smtClean="0"/>
              <a:t>）：　</a:t>
            </a:r>
            <a:r>
              <a:rPr lang="en-US" altLang="ja-JP" sz="2400" dirty="0" smtClean="0"/>
              <a:t>A</a:t>
            </a:r>
            <a:r>
              <a:rPr lang="ja-JP" altLang="en-US" sz="2400" dirty="0" smtClean="0"/>
              <a:t>の数が増えるほど高度（すべて必須）</a:t>
            </a:r>
            <a:endParaRPr lang="en-US" altLang="ja-JP" sz="2400" dirty="0" smtClean="0"/>
          </a:p>
          <a:p>
            <a:pPr marL="590550" indent="-533400" eaLnBrk="1" hangingPunct="1"/>
            <a:r>
              <a:rPr lang="ja-JP" altLang="en-US" sz="2400" dirty="0" smtClean="0"/>
              <a:t>各達成基準には対応する達成等級が明記されている</a:t>
            </a:r>
          </a:p>
        </p:txBody>
      </p:sp>
      <p:sp>
        <p:nvSpPr>
          <p:cNvPr id="80900" name="Text Box 4"/>
          <p:cNvSpPr txBox="1">
            <a:spLocks noChangeArrowheads="1"/>
          </p:cNvSpPr>
          <p:nvPr/>
        </p:nvSpPr>
        <p:spPr bwMode="auto">
          <a:xfrm>
            <a:off x="5901415" y="3407685"/>
            <a:ext cx="2517036" cy="387798"/>
          </a:xfrm>
          <a:prstGeom prst="rect">
            <a:avLst/>
          </a:prstGeom>
          <a:noFill/>
          <a:ln w="9525" algn="ctr">
            <a:noFill/>
            <a:miter lim="800000"/>
            <a:headEnd/>
            <a:tailEnd/>
          </a:ln>
        </p:spPr>
        <p:txBody>
          <a:bodyPr wrap="none">
            <a:spAutoFit/>
          </a:bodyPr>
          <a:lstStyle/>
          <a:p>
            <a:pPr marL="342900" indent="-342900">
              <a:spcBef>
                <a:spcPct val="5000"/>
              </a:spcBef>
              <a:buNone/>
              <a:defRPr/>
            </a:pPr>
            <a:r>
              <a:rPr lang="ja-JP" altLang="en-US" sz="2400" dirty="0">
                <a:latin typeface="+mn-ea"/>
                <a:ea typeface="+mn-ea"/>
              </a:rPr>
              <a:t>達成等級</a:t>
            </a:r>
            <a:r>
              <a:rPr lang="en-US" altLang="ja-JP" sz="2400" dirty="0">
                <a:latin typeface="+mn-ea"/>
                <a:ea typeface="+mn-ea"/>
              </a:rPr>
              <a:t>A</a:t>
            </a:r>
            <a:r>
              <a:rPr lang="ja-JP" altLang="en-US" sz="2400" dirty="0">
                <a:latin typeface="+mn-ea"/>
                <a:ea typeface="+mn-ea"/>
              </a:rPr>
              <a:t>に</a:t>
            </a:r>
            <a:r>
              <a:rPr lang="ja-JP" altLang="en-US" sz="2400" dirty="0" smtClean="0">
                <a:latin typeface="+mn-ea"/>
                <a:ea typeface="+mn-ea"/>
              </a:rPr>
              <a:t>必要</a:t>
            </a:r>
            <a:endParaRPr lang="ja-JP" altLang="en-US" sz="2400" dirty="0">
              <a:latin typeface="+mn-ea"/>
              <a:ea typeface="+mn-ea"/>
            </a:endParaRPr>
          </a:p>
        </p:txBody>
      </p:sp>
      <p:sp>
        <p:nvSpPr>
          <p:cNvPr id="80901" name="Text Box 5"/>
          <p:cNvSpPr txBox="1">
            <a:spLocks noChangeArrowheads="1"/>
          </p:cNvSpPr>
          <p:nvPr/>
        </p:nvSpPr>
        <p:spPr bwMode="auto">
          <a:xfrm>
            <a:off x="5928403" y="4423685"/>
            <a:ext cx="2807179" cy="387798"/>
          </a:xfrm>
          <a:prstGeom prst="rect">
            <a:avLst/>
          </a:prstGeom>
          <a:noFill/>
          <a:ln w="9525" algn="ctr">
            <a:noFill/>
            <a:miter lim="800000"/>
            <a:headEnd/>
            <a:tailEnd/>
          </a:ln>
        </p:spPr>
        <p:txBody>
          <a:bodyPr wrap="none">
            <a:spAutoFit/>
          </a:bodyPr>
          <a:lstStyle/>
          <a:p>
            <a:pPr marL="342900" indent="-342900">
              <a:spcBef>
                <a:spcPct val="5000"/>
              </a:spcBef>
              <a:buNone/>
              <a:defRPr/>
            </a:pPr>
            <a:r>
              <a:rPr lang="ja-JP" altLang="en-US" sz="2400" dirty="0">
                <a:latin typeface="+mn-ea"/>
                <a:ea typeface="+mn-ea"/>
              </a:rPr>
              <a:t>達成等級</a:t>
            </a:r>
            <a:r>
              <a:rPr lang="en-US" altLang="ja-JP" sz="2400" dirty="0">
                <a:latin typeface="+mn-ea"/>
                <a:ea typeface="+mn-ea"/>
              </a:rPr>
              <a:t>AA</a:t>
            </a:r>
            <a:r>
              <a:rPr lang="ja-JP" altLang="en-US" sz="2400" dirty="0">
                <a:latin typeface="+mn-ea"/>
                <a:ea typeface="+mn-ea"/>
              </a:rPr>
              <a:t>に必要 </a:t>
            </a:r>
          </a:p>
        </p:txBody>
      </p:sp>
      <p:sp>
        <p:nvSpPr>
          <p:cNvPr id="80902" name="Text Box 6"/>
          <p:cNvSpPr txBox="1">
            <a:spLocks noChangeArrowheads="1"/>
          </p:cNvSpPr>
          <p:nvPr/>
        </p:nvSpPr>
        <p:spPr bwMode="auto">
          <a:xfrm>
            <a:off x="5912528" y="5473023"/>
            <a:ext cx="2908168" cy="387798"/>
          </a:xfrm>
          <a:prstGeom prst="rect">
            <a:avLst/>
          </a:prstGeom>
          <a:noFill/>
          <a:ln w="9525" algn="ctr">
            <a:noFill/>
            <a:miter lim="800000"/>
            <a:headEnd/>
            <a:tailEnd/>
          </a:ln>
        </p:spPr>
        <p:txBody>
          <a:bodyPr wrap="none">
            <a:spAutoFit/>
          </a:bodyPr>
          <a:lstStyle/>
          <a:p>
            <a:pPr marL="342900" indent="-342900">
              <a:spcBef>
                <a:spcPct val="5000"/>
              </a:spcBef>
              <a:buNone/>
              <a:defRPr/>
            </a:pPr>
            <a:r>
              <a:rPr lang="ja-JP" altLang="en-US" sz="2400" dirty="0">
                <a:latin typeface="+mn-ea"/>
                <a:ea typeface="+mn-ea"/>
              </a:rPr>
              <a:t>達成等級</a:t>
            </a:r>
            <a:r>
              <a:rPr lang="en-US" altLang="ja-JP" sz="2400" dirty="0">
                <a:latin typeface="+mn-ea"/>
                <a:ea typeface="+mn-ea"/>
              </a:rPr>
              <a:t>AAA</a:t>
            </a:r>
            <a:r>
              <a:rPr lang="ja-JP" altLang="en-US" sz="2400" dirty="0">
                <a:latin typeface="+mn-ea"/>
                <a:ea typeface="+mn-ea"/>
              </a:rPr>
              <a:t>に</a:t>
            </a:r>
            <a:r>
              <a:rPr lang="ja-JP" altLang="en-US" sz="2400" dirty="0" smtClean="0">
                <a:latin typeface="+mn-ea"/>
                <a:ea typeface="+mn-ea"/>
              </a:rPr>
              <a:t>必要</a:t>
            </a:r>
            <a:endParaRPr lang="ja-JP" altLang="en-US" sz="2400" dirty="0">
              <a:latin typeface="+mn-ea"/>
              <a:ea typeface="+mn-ea"/>
            </a:endParaRPr>
          </a:p>
        </p:txBody>
      </p:sp>
      <p:sp>
        <p:nvSpPr>
          <p:cNvPr id="80903" name="AutoShape 7"/>
          <p:cNvSpPr>
            <a:spLocks noChangeArrowheads="1"/>
          </p:cNvSpPr>
          <p:nvPr/>
        </p:nvSpPr>
        <p:spPr bwMode="auto">
          <a:xfrm>
            <a:off x="1074057" y="3411317"/>
            <a:ext cx="4151083" cy="1438275"/>
          </a:xfrm>
          <a:prstGeom prst="roundRect">
            <a:avLst>
              <a:gd name="adj" fmla="val 16667"/>
            </a:avLst>
          </a:prstGeom>
          <a:noFill/>
          <a:ln w="19050" algn="ctr">
            <a:solidFill>
              <a:srgbClr val="0000FF"/>
            </a:solidFill>
            <a:round/>
            <a:headEnd/>
            <a:tailEnd/>
          </a:ln>
        </p:spPr>
        <p:txBody>
          <a:bodyPr wrap="none" anchor="ctr"/>
          <a:lstStyle/>
          <a:p>
            <a:pPr>
              <a:buNone/>
              <a:defRPr/>
            </a:pPr>
            <a:endParaRPr lang="ja-JP" altLang="en-US">
              <a:latin typeface="+mn-ea"/>
              <a:ea typeface="+mn-ea"/>
            </a:endParaRPr>
          </a:p>
        </p:txBody>
      </p:sp>
      <p:sp>
        <p:nvSpPr>
          <p:cNvPr id="80904" name="AutoShape 8"/>
          <p:cNvSpPr>
            <a:spLocks noChangeArrowheads="1"/>
          </p:cNvSpPr>
          <p:nvPr/>
        </p:nvSpPr>
        <p:spPr bwMode="auto">
          <a:xfrm>
            <a:off x="943429" y="3293842"/>
            <a:ext cx="4415061" cy="2232025"/>
          </a:xfrm>
          <a:prstGeom prst="roundRect">
            <a:avLst>
              <a:gd name="adj" fmla="val 16667"/>
            </a:avLst>
          </a:prstGeom>
          <a:noFill/>
          <a:ln w="19050" algn="ctr">
            <a:solidFill>
              <a:srgbClr val="FF3300"/>
            </a:solidFill>
            <a:round/>
            <a:headEnd/>
            <a:tailEnd/>
          </a:ln>
        </p:spPr>
        <p:txBody>
          <a:bodyPr wrap="none" anchor="ctr"/>
          <a:lstStyle/>
          <a:p>
            <a:pPr>
              <a:buNone/>
              <a:defRPr/>
            </a:pPr>
            <a:endParaRPr lang="ja-JP" altLang="en-US">
              <a:latin typeface="+mn-ea"/>
              <a:ea typeface="+mn-ea"/>
            </a:endParaRPr>
          </a:p>
        </p:txBody>
      </p:sp>
      <p:sp>
        <p:nvSpPr>
          <p:cNvPr id="80905" name="AutoShape 9"/>
          <p:cNvSpPr>
            <a:spLocks noChangeArrowheads="1"/>
          </p:cNvSpPr>
          <p:nvPr/>
        </p:nvSpPr>
        <p:spPr bwMode="auto">
          <a:xfrm>
            <a:off x="783770" y="3193830"/>
            <a:ext cx="4689019" cy="2736850"/>
          </a:xfrm>
          <a:prstGeom prst="roundRect">
            <a:avLst>
              <a:gd name="adj" fmla="val 16667"/>
            </a:avLst>
          </a:prstGeom>
          <a:noFill/>
          <a:ln w="19050" algn="ctr">
            <a:solidFill>
              <a:srgbClr val="008000"/>
            </a:solidFill>
            <a:round/>
            <a:headEnd/>
            <a:tailEnd/>
          </a:ln>
        </p:spPr>
        <p:txBody>
          <a:bodyPr wrap="none" anchor="ctr"/>
          <a:lstStyle/>
          <a:p>
            <a:pPr>
              <a:buNone/>
              <a:defRPr/>
            </a:pPr>
            <a:endParaRPr lang="ja-JP" altLang="en-US">
              <a:latin typeface="+mn-ea"/>
              <a:ea typeface="+mn-ea"/>
            </a:endParaRPr>
          </a:p>
        </p:txBody>
      </p:sp>
      <p:sp>
        <p:nvSpPr>
          <p:cNvPr id="80906" name="Line 10"/>
          <p:cNvSpPr>
            <a:spLocks noChangeShapeType="1"/>
          </p:cNvSpPr>
          <p:nvPr/>
        </p:nvSpPr>
        <p:spPr bwMode="auto">
          <a:xfrm>
            <a:off x="5209265" y="3581180"/>
            <a:ext cx="688975" cy="0"/>
          </a:xfrm>
          <a:prstGeom prst="line">
            <a:avLst/>
          </a:prstGeom>
          <a:noFill/>
          <a:ln w="9525">
            <a:solidFill>
              <a:srgbClr val="0000FF"/>
            </a:solidFill>
            <a:round/>
            <a:headEnd/>
            <a:tailEnd type="triangle" w="lg" len="lg"/>
          </a:ln>
        </p:spPr>
        <p:txBody>
          <a:bodyPr/>
          <a:lstStyle/>
          <a:p>
            <a:pPr>
              <a:buNone/>
              <a:defRPr/>
            </a:pPr>
            <a:endParaRPr lang="ja-JP" altLang="en-US">
              <a:latin typeface="+mn-ea"/>
              <a:ea typeface="+mn-ea"/>
            </a:endParaRPr>
          </a:p>
        </p:txBody>
      </p:sp>
      <p:sp>
        <p:nvSpPr>
          <p:cNvPr id="80907" name="Line 11"/>
          <p:cNvSpPr>
            <a:spLocks noChangeShapeType="1"/>
          </p:cNvSpPr>
          <p:nvPr/>
        </p:nvSpPr>
        <p:spPr bwMode="auto">
          <a:xfrm>
            <a:off x="5337853" y="4606705"/>
            <a:ext cx="590550" cy="0"/>
          </a:xfrm>
          <a:prstGeom prst="line">
            <a:avLst/>
          </a:prstGeom>
          <a:noFill/>
          <a:ln w="9525">
            <a:solidFill>
              <a:srgbClr val="FF3300"/>
            </a:solidFill>
            <a:round/>
            <a:headEnd/>
            <a:tailEnd type="triangle" w="lg" len="lg"/>
          </a:ln>
        </p:spPr>
        <p:txBody>
          <a:bodyPr/>
          <a:lstStyle/>
          <a:p>
            <a:pPr>
              <a:buNone/>
              <a:defRPr/>
            </a:pPr>
            <a:endParaRPr lang="ja-JP" altLang="en-US">
              <a:latin typeface="+mn-ea"/>
              <a:ea typeface="+mn-ea"/>
            </a:endParaRPr>
          </a:p>
        </p:txBody>
      </p:sp>
      <p:sp>
        <p:nvSpPr>
          <p:cNvPr id="80908" name="Line 12"/>
          <p:cNvSpPr>
            <a:spLocks noChangeShapeType="1"/>
          </p:cNvSpPr>
          <p:nvPr/>
        </p:nvSpPr>
        <p:spPr bwMode="auto">
          <a:xfrm>
            <a:off x="5483903" y="5509992"/>
            <a:ext cx="393700" cy="0"/>
          </a:xfrm>
          <a:prstGeom prst="line">
            <a:avLst/>
          </a:prstGeom>
          <a:noFill/>
          <a:ln w="9525">
            <a:solidFill>
              <a:srgbClr val="008000"/>
            </a:solidFill>
            <a:round/>
            <a:headEnd/>
            <a:tailEnd type="triangle" w="lg" len="lg"/>
          </a:ln>
        </p:spPr>
        <p:txBody>
          <a:bodyPr/>
          <a:lstStyle/>
          <a:p>
            <a:pPr>
              <a:buNone/>
              <a:defRPr/>
            </a:pPr>
            <a:endParaRPr lang="ja-JP" altLang="en-US">
              <a:latin typeface="+mn-ea"/>
              <a:ea typeface="+mn-ea"/>
            </a:endParaRPr>
          </a:p>
        </p:txBody>
      </p:sp>
      <p:sp>
        <p:nvSpPr>
          <p:cNvPr id="80909" name="Text Box 13"/>
          <p:cNvSpPr txBox="1">
            <a:spLocks noChangeArrowheads="1"/>
          </p:cNvSpPr>
          <p:nvPr/>
        </p:nvSpPr>
        <p:spPr bwMode="auto">
          <a:xfrm>
            <a:off x="1300387" y="3497042"/>
            <a:ext cx="3619956" cy="2738438"/>
          </a:xfrm>
          <a:prstGeom prst="rect">
            <a:avLst/>
          </a:prstGeom>
          <a:noFill/>
          <a:ln w="9525" algn="ctr">
            <a:noFill/>
            <a:miter lim="800000"/>
            <a:headEnd/>
            <a:tailEnd/>
          </a:ln>
        </p:spPr>
        <p:txBody>
          <a:bodyPr wrap="square">
            <a:spAutoFit/>
          </a:bodyPr>
          <a:lstStyle/>
          <a:p>
            <a:pPr marL="342900" indent="-342900">
              <a:lnSpc>
                <a:spcPct val="90000"/>
              </a:lnSpc>
              <a:spcBef>
                <a:spcPct val="20000"/>
              </a:spcBef>
              <a:buClr>
                <a:schemeClr val="bg2"/>
              </a:buClr>
              <a:buSzPct val="75000"/>
              <a:buNone/>
              <a:defRPr/>
            </a:pPr>
            <a:r>
              <a:rPr lang="ja-JP" altLang="en-US" sz="2000" dirty="0">
                <a:latin typeface="+mn-ea"/>
                <a:ea typeface="+mn-ea"/>
              </a:rPr>
              <a:t>達成基準</a:t>
            </a:r>
            <a:r>
              <a:rPr lang="en-US" altLang="ja-JP" sz="2000" dirty="0">
                <a:latin typeface="+mn-ea"/>
                <a:ea typeface="+mn-ea"/>
              </a:rPr>
              <a:t>1.1.1</a:t>
            </a:r>
            <a:r>
              <a:rPr lang="ja-JP" altLang="en-US" sz="2000" dirty="0">
                <a:latin typeface="+mn-ea"/>
                <a:ea typeface="+mn-ea"/>
              </a:rPr>
              <a:t>　達成等級</a:t>
            </a:r>
            <a:r>
              <a:rPr lang="en-US" altLang="ja-JP" sz="2000" dirty="0">
                <a:latin typeface="+mn-ea"/>
                <a:ea typeface="+mn-ea"/>
              </a:rPr>
              <a:t>A</a:t>
            </a:r>
          </a:p>
          <a:p>
            <a:pPr marL="342900" indent="-342900">
              <a:lnSpc>
                <a:spcPct val="90000"/>
              </a:lnSpc>
              <a:spcBef>
                <a:spcPct val="20000"/>
              </a:spcBef>
              <a:buClr>
                <a:schemeClr val="bg2"/>
              </a:buClr>
              <a:buSzPct val="75000"/>
              <a:buNone/>
              <a:defRPr/>
            </a:pPr>
            <a:r>
              <a:rPr lang="ja-JP" altLang="en-US" sz="2000" dirty="0">
                <a:latin typeface="+mn-ea"/>
                <a:ea typeface="+mn-ea"/>
              </a:rPr>
              <a:t>達成基準</a:t>
            </a:r>
            <a:r>
              <a:rPr lang="en-US" altLang="ja-JP" sz="2000" dirty="0">
                <a:latin typeface="+mn-ea"/>
                <a:ea typeface="+mn-ea"/>
              </a:rPr>
              <a:t>1.2.1</a:t>
            </a:r>
            <a:r>
              <a:rPr lang="ja-JP" altLang="en-US" sz="2000" dirty="0">
                <a:latin typeface="+mn-ea"/>
                <a:ea typeface="+mn-ea"/>
              </a:rPr>
              <a:t>　達成等級</a:t>
            </a:r>
            <a:r>
              <a:rPr lang="en-US" altLang="ja-JP" sz="2000" dirty="0">
                <a:latin typeface="+mn-ea"/>
                <a:ea typeface="+mn-ea"/>
              </a:rPr>
              <a:t>A</a:t>
            </a:r>
          </a:p>
          <a:p>
            <a:pPr marL="342900" indent="-342900">
              <a:lnSpc>
                <a:spcPct val="90000"/>
              </a:lnSpc>
              <a:spcBef>
                <a:spcPct val="20000"/>
              </a:spcBef>
              <a:buClr>
                <a:schemeClr val="bg2"/>
              </a:buClr>
              <a:buSzPct val="75000"/>
              <a:buNone/>
              <a:defRPr/>
            </a:pPr>
            <a:r>
              <a:rPr lang="ja-JP" altLang="en-US" sz="2000" dirty="0">
                <a:latin typeface="+mn-ea"/>
                <a:ea typeface="+mn-ea"/>
              </a:rPr>
              <a:t>達成基準</a:t>
            </a:r>
            <a:r>
              <a:rPr lang="en-US" altLang="ja-JP" sz="2000" dirty="0">
                <a:latin typeface="+mn-ea"/>
                <a:ea typeface="+mn-ea"/>
              </a:rPr>
              <a:t>1.2.2</a:t>
            </a:r>
            <a:r>
              <a:rPr lang="ja-JP" altLang="en-US" sz="2000" dirty="0">
                <a:latin typeface="+mn-ea"/>
                <a:ea typeface="+mn-ea"/>
              </a:rPr>
              <a:t>　達成等級</a:t>
            </a:r>
            <a:r>
              <a:rPr lang="en-US" altLang="ja-JP" sz="2000" dirty="0">
                <a:latin typeface="+mn-ea"/>
                <a:ea typeface="+mn-ea"/>
              </a:rPr>
              <a:t>A</a:t>
            </a:r>
          </a:p>
          <a:p>
            <a:pPr marL="342900" indent="-342900">
              <a:lnSpc>
                <a:spcPct val="90000"/>
              </a:lnSpc>
              <a:spcBef>
                <a:spcPct val="20000"/>
              </a:spcBef>
              <a:buClr>
                <a:schemeClr val="bg2"/>
              </a:buClr>
              <a:buSzPct val="75000"/>
              <a:buNone/>
              <a:defRPr/>
            </a:pPr>
            <a:r>
              <a:rPr lang="ja-JP" altLang="en-US" sz="2000" dirty="0">
                <a:latin typeface="+mn-ea"/>
                <a:ea typeface="+mn-ea"/>
              </a:rPr>
              <a:t>達成基準</a:t>
            </a:r>
            <a:r>
              <a:rPr lang="en-US" altLang="ja-JP" sz="2000" dirty="0">
                <a:latin typeface="+mn-ea"/>
                <a:ea typeface="+mn-ea"/>
              </a:rPr>
              <a:t>1.2.3</a:t>
            </a:r>
            <a:r>
              <a:rPr lang="ja-JP" altLang="en-US" sz="2000" dirty="0">
                <a:latin typeface="+mn-ea"/>
                <a:ea typeface="+mn-ea"/>
              </a:rPr>
              <a:t>　達成等級</a:t>
            </a:r>
            <a:r>
              <a:rPr lang="en-US" altLang="ja-JP" sz="2000" dirty="0">
                <a:latin typeface="+mn-ea"/>
                <a:ea typeface="+mn-ea"/>
              </a:rPr>
              <a:t>A</a:t>
            </a:r>
          </a:p>
          <a:p>
            <a:pPr marL="342900" indent="-342900">
              <a:lnSpc>
                <a:spcPct val="90000"/>
              </a:lnSpc>
              <a:spcBef>
                <a:spcPct val="20000"/>
              </a:spcBef>
              <a:buClr>
                <a:schemeClr val="bg2"/>
              </a:buClr>
              <a:buSzPct val="75000"/>
              <a:buNone/>
              <a:defRPr/>
            </a:pPr>
            <a:r>
              <a:rPr lang="ja-JP" altLang="en-US" sz="2000" dirty="0">
                <a:latin typeface="+mn-ea"/>
                <a:ea typeface="+mn-ea"/>
              </a:rPr>
              <a:t>達成基準</a:t>
            </a:r>
            <a:r>
              <a:rPr lang="en-US" altLang="ja-JP" sz="2000" dirty="0">
                <a:latin typeface="+mn-ea"/>
                <a:ea typeface="+mn-ea"/>
              </a:rPr>
              <a:t>1.2.4</a:t>
            </a:r>
            <a:r>
              <a:rPr lang="ja-JP" altLang="en-US" sz="2000" dirty="0">
                <a:latin typeface="+mn-ea"/>
                <a:ea typeface="+mn-ea"/>
              </a:rPr>
              <a:t>　達成等級</a:t>
            </a:r>
            <a:r>
              <a:rPr lang="en-US" altLang="ja-JP" sz="2000" dirty="0">
                <a:latin typeface="+mn-ea"/>
                <a:ea typeface="+mn-ea"/>
              </a:rPr>
              <a:t>AA</a:t>
            </a:r>
          </a:p>
          <a:p>
            <a:pPr marL="342900" indent="-342900">
              <a:lnSpc>
                <a:spcPct val="90000"/>
              </a:lnSpc>
              <a:spcBef>
                <a:spcPct val="20000"/>
              </a:spcBef>
              <a:buClr>
                <a:schemeClr val="bg2"/>
              </a:buClr>
              <a:buSzPct val="75000"/>
              <a:buNone/>
              <a:defRPr/>
            </a:pPr>
            <a:r>
              <a:rPr lang="ja-JP" altLang="en-US" sz="2000" dirty="0">
                <a:latin typeface="+mn-ea"/>
                <a:ea typeface="+mn-ea"/>
              </a:rPr>
              <a:t>達成基準</a:t>
            </a:r>
            <a:r>
              <a:rPr lang="en-US" altLang="ja-JP" sz="2000" dirty="0">
                <a:latin typeface="+mn-ea"/>
                <a:ea typeface="+mn-ea"/>
              </a:rPr>
              <a:t>1.2.5</a:t>
            </a:r>
            <a:r>
              <a:rPr lang="ja-JP" altLang="en-US" sz="2000" dirty="0">
                <a:latin typeface="+mn-ea"/>
                <a:ea typeface="+mn-ea"/>
              </a:rPr>
              <a:t>　達成等級</a:t>
            </a:r>
            <a:r>
              <a:rPr lang="en-US" altLang="ja-JP" sz="2000" dirty="0">
                <a:latin typeface="+mn-ea"/>
                <a:ea typeface="+mn-ea"/>
              </a:rPr>
              <a:t>AA</a:t>
            </a:r>
          </a:p>
          <a:p>
            <a:pPr marL="342900" indent="-342900">
              <a:lnSpc>
                <a:spcPct val="90000"/>
              </a:lnSpc>
              <a:spcBef>
                <a:spcPct val="20000"/>
              </a:spcBef>
              <a:buClr>
                <a:schemeClr val="bg2"/>
              </a:buClr>
              <a:buSzPct val="75000"/>
              <a:buNone/>
              <a:defRPr/>
            </a:pPr>
            <a:r>
              <a:rPr lang="ja-JP" altLang="en-US" sz="2000" dirty="0">
                <a:latin typeface="+mn-ea"/>
                <a:ea typeface="+mn-ea"/>
              </a:rPr>
              <a:t>達成基準</a:t>
            </a:r>
            <a:r>
              <a:rPr lang="en-US" altLang="ja-JP" sz="2000" dirty="0">
                <a:latin typeface="+mn-ea"/>
                <a:ea typeface="+mn-ea"/>
              </a:rPr>
              <a:t>1.2.6</a:t>
            </a:r>
            <a:r>
              <a:rPr lang="ja-JP" altLang="en-US" sz="2000" dirty="0">
                <a:latin typeface="+mn-ea"/>
                <a:ea typeface="+mn-ea"/>
              </a:rPr>
              <a:t>　達成等級</a:t>
            </a:r>
            <a:r>
              <a:rPr lang="en-US" altLang="ja-JP" sz="2000" dirty="0">
                <a:latin typeface="+mn-ea"/>
                <a:ea typeface="+mn-ea"/>
              </a:rPr>
              <a:t>AAA</a:t>
            </a:r>
          </a:p>
          <a:p>
            <a:pPr marL="342900" indent="-342900">
              <a:lnSpc>
                <a:spcPct val="90000"/>
              </a:lnSpc>
              <a:spcBef>
                <a:spcPct val="20000"/>
              </a:spcBef>
              <a:buClr>
                <a:schemeClr val="bg2"/>
              </a:buClr>
              <a:buSzPct val="75000"/>
              <a:buNone/>
              <a:defRPr/>
            </a:pPr>
            <a:r>
              <a:rPr lang="en-US" altLang="ja-JP" sz="2000" b="1" dirty="0">
                <a:latin typeface="+mn-ea"/>
                <a:ea typeface="+mn-ea"/>
              </a:rPr>
              <a:t>   …</a:t>
            </a:r>
            <a:endParaRPr lang="en-US" altLang="ja-JP" sz="2000" dirty="0">
              <a:latin typeface="+mn-ea"/>
              <a:ea typeface="+mn-ea"/>
            </a:endParaRPr>
          </a:p>
        </p:txBody>
      </p:sp>
      <p:sp>
        <p:nvSpPr>
          <p:cNvPr id="15" name="スライド番号プレースホルダ 3"/>
          <p:cNvSpPr>
            <a:spLocks noGrp="1"/>
          </p:cNvSpPr>
          <p:nvPr>
            <p:ph type="sldNum" sz="quarter" idx="11"/>
          </p:nvPr>
        </p:nvSpPr>
        <p:spPr>
          <a:xfrm>
            <a:off x="7010400" y="6400800"/>
            <a:ext cx="2133600" cy="457200"/>
          </a:xfrm>
          <a:noFill/>
        </p:spPr>
        <p:txBody>
          <a:bodyPr/>
          <a:lstStyle/>
          <a:p>
            <a:fld id="{74A90023-9F50-4CC0-B51B-54971C452601}" type="slidenum">
              <a:rPr lang="en-US" altLang="ja-JP" smtClean="0"/>
              <a:pPr/>
              <a:t>4</a:t>
            </a:fld>
            <a:endParaRPr lang="en-US" altLang="ja-JP" dirty="0" smtClean="0"/>
          </a:p>
        </p:txBody>
      </p:sp>
    </p:spTree>
    <p:extLst>
      <p:ext uri="{BB962C8B-B14F-4D97-AF65-F5344CB8AC3E}">
        <p14:creationId xmlns:p14="http://schemas.microsoft.com/office/powerpoint/2010/main" val="3276281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63138" y="398963"/>
            <a:ext cx="8155400" cy="800445"/>
          </a:xfrm>
        </p:spPr>
        <p:txBody>
          <a:bodyPr/>
          <a:lstStyle/>
          <a:p>
            <a:r>
              <a:rPr lang="ja-JP" altLang="en-US" dirty="0" smtClean="0"/>
              <a:t>達成等級対応度の表記</a:t>
            </a:r>
            <a:endParaRPr lang="ja-JP" altLang="en-US" sz="4000" dirty="0" smtClean="0"/>
          </a:p>
        </p:txBody>
      </p:sp>
      <p:graphicFrame>
        <p:nvGraphicFramePr>
          <p:cNvPr id="68701" name="Group 93"/>
          <p:cNvGraphicFramePr>
            <a:graphicFrameLocks noGrp="1"/>
          </p:cNvGraphicFramePr>
          <p:nvPr>
            <p:ph idx="1"/>
          </p:nvPr>
        </p:nvGraphicFramePr>
        <p:xfrm>
          <a:off x="156775" y="1267299"/>
          <a:ext cx="8832850" cy="4775200"/>
        </p:xfrm>
        <a:graphic>
          <a:graphicData uri="http://schemas.openxmlformats.org/drawingml/2006/table">
            <a:tbl>
              <a:tblPr/>
              <a:tblGrid>
                <a:gridCol w="1295400"/>
                <a:gridCol w="1519237"/>
                <a:gridCol w="2187575"/>
                <a:gridCol w="2525713"/>
                <a:gridCol w="1304925"/>
              </a:tblGrid>
              <a:tr h="701675">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dirty="0" smtClean="0">
                          <a:ln>
                            <a:noFill/>
                          </a:ln>
                          <a:solidFill>
                            <a:srgbClr val="000000"/>
                          </a:solidFill>
                          <a:effectLst/>
                          <a:latin typeface="Arial" charset="0"/>
                          <a:ea typeface="ＭＳ Ｐゴシック" pitchFamily="50" charset="-128"/>
                        </a:rPr>
                        <a:t>表記</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smtClean="0">
                          <a:ln>
                            <a:noFill/>
                          </a:ln>
                          <a:solidFill>
                            <a:srgbClr val="000000"/>
                          </a:solidFill>
                          <a:effectLst/>
                          <a:latin typeface="Arial" charset="0"/>
                          <a:ea typeface="ＭＳ Ｐゴシック" pitchFamily="50" charset="-128"/>
                        </a:rPr>
                        <a:t>アクセシビリティ方針の提示又は公開</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smtClean="0">
                          <a:ln>
                            <a:noFill/>
                          </a:ln>
                          <a:solidFill>
                            <a:srgbClr val="000000"/>
                          </a:solidFill>
                          <a:effectLst/>
                          <a:latin typeface="Arial" charset="0"/>
                          <a:ea typeface="ＭＳ Ｐゴシック" pitchFamily="50" charset="-128"/>
                        </a:rPr>
                        <a:t>目標とする等級の達成基準の試験結果</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smtClean="0">
                          <a:ln>
                            <a:noFill/>
                          </a:ln>
                          <a:solidFill>
                            <a:srgbClr val="000000"/>
                          </a:solidFill>
                          <a:effectLst/>
                          <a:latin typeface="Arial" charset="0"/>
                          <a:ea typeface="ＭＳ Ｐゴシック" pitchFamily="50" charset="-128"/>
                        </a:rPr>
                        <a:t>追加表記事項</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smtClean="0">
                          <a:ln>
                            <a:noFill/>
                          </a:ln>
                          <a:solidFill>
                            <a:srgbClr val="000000"/>
                          </a:solidFill>
                          <a:effectLst/>
                          <a:latin typeface="Arial" charset="0"/>
                          <a:ea typeface="ＭＳ Ｐゴシック" pitchFamily="50" charset="-128"/>
                        </a:rPr>
                        <a:t>自己適合宣言</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dirty="0" smtClean="0">
                          <a:ln>
                            <a:noFill/>
                          </a:ln>
                          <a:solidFill>
                            <a:srgbClr val="000000"/>
                          </a:solidFill>
                          <a:effectLst/>
                          <a:latin typeface="Arial" charset="0"/>
                          <a:ea typeface="ＭＳ Ｐゴシック" pitchFamily="50" charset="-128"/>
                        </a:rPr>
                        <a:t>適合</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必須</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試験を実施し、達成基準を全て満たすことを確認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dirty="0" smtClean="0">
                          <a:ln>
                            <a:noFill/>
                          </a:ln>
                          <a:solidFill>
                            <a:srgbClr val="000000"/>
                          </a:solidFill>
                          <a:effectLst/>
                          <a:latin typeface="Arial" charset="0"/>
                          <a:ea typeface="ＭＳ Ｐゴシック" pitchFamily="50" charset="-128"/>
                        </a:rPr>
                        <a:t>なし</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en-US" altLang="ja-JP" sz="1800" b="0" i="0" u="none" strike="noStrike" cap="none" normalizeH="0" baseline="0" smtClean="0">
                          <a:ln>
                            <a:noFill/>
                          </a:ln>
                          <a:solidFill>
                            <a:srgbClr val="000000"/>
                          </a:solidFill>
                          <a:effectLst/>
                          <a:latin typeface="Arial" charset="0"/>
                          <a:ea typeface="ＭＳ Ｐゴシック" pitchFamily="50" charset="-128"/>
                        </a:rPr>
                        <a:t>JIS Q1000</a:t>
                      </a: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等による</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dirty="0" smtClean="0">
                          <a:ln>
                            <a:noFill/>
                          </a:ln>
                          <a:solidFill>
                            <a:schemeClr val="tx1"/>
                          </a:solidFill>
                          <a:effectLst/>
                          <a:latin typeface="Arial" charset="0"/>
                          <a:ea typeface="ＭＳ Ｐゴシック" pitchFamily="50" charset="-128"/>
                        </a:rPr>
                        <a:t>準拠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必須</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試験を実施し、達成基準を全て満たすことを確認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なし</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できない</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0088">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dirty="0" smtClean="0">
                          <a:ln>
                            <a:noFill/>
                          </a:ln>
                          <a:solidFill>
                            <a:schemeClr val="tx1"/>
                          </a:solidFill>
                          <a:effectLst/>
                          <a:latin typeface="Arial" charset="0"/>
                          <a:ea typeface="ＭＳ Ｐゴシック" pitchFamily="50" charset="-128"/>
                        </a:rPr>
                        <a:t>一部準拠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dirty="0" smtClean="0">
                          <a:ln>
                            <a:noFill/>
                          </a:ln>
                          <a:solidFill>
                            <a:srgbClr val="000000"/>
                          </a:solidFill>
                          <a:effectLst/>
                          <a:latin typeface="Arial" charset="0"/>
                          <a:ea typeface="ＭＳ Ｐゴシック" pitchFamily="50" charset="-128"/>
                        </a:rPr>
                        <a:t>必須</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試験を実施し、達成基準を全て満たすことを確認</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満たせなかった理由</a:t>
                      </a:r>
                      <a:br>
                        <a:rPr kumimoji="1" lang="ja-JP" altLang="en-US" sz="1800" b="0" i="0" u="none" strike="noStrike" cap="none" normalizeH="0" baseline="0" smtClean="0">
                          <a:ln>
                            <a:noFill/>
                          </a:ln>
                          <a:solidFill>
                            <a:srgbClr val="000000"/>
                          </a:solidFill>
                          <a:effectLst/>
                          <a:latin typeface="Arial" charset="0"/>
                          <a:ea typeface="ＭＳ Ｐゴシック" pitchFamily="50" charset="-128"/>
                        </a:rPr>
                      </a:b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準拠に向けたスケジュール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できない</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dirty="0" smtClean="0">
                          <a:ln>
                            <a:noFill/>
                          </a:ln>
                          <a:solidFill>
                            <a:srgbClr val="000000"/>
                          </a:solidFill>
                          <a:effectLst/>
                          <a:latin typeface="Arial" charset="0"/>
                          <a:ea typeface="ＭＳ Ｐゴシック" pitchFamily="50" charset="-128"/>
                        </a:rPr>
                        <a:t>配慮し試験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dirty="0" smtClean="0">
                          <a:ln>
                            <a:noFill/>
                          </a:ln>
                          <a:solidFill>
                            <a:srgbClr val="000000"/>
                          </a:solidFill>
                          <a:effectLst/>
                          <a:latin typeface="Arial" charset="0"/>
                          <a:ea typeface="ＭＳ Ｐゴシック" pitchFamily="50" charset="-128"/>
                        </a:rPr>
                        <a:t>必須</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試験を実施するが、結果は問わない</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なし</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できない</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5925">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dirty="0" smtClean="0">
                          <a:ln>
                            <a:noFill/>
                          </a:ln>
                          <a:solidFill>
                            <a:schemeClr val="tx1"/>
                          </a:solidFill>
                          <a:effectLst/>
                          <a:latin typeface="Arial" charset="0"/>
                          <a:ea typeface="ＭＳ Ｐゴシック" pitchFamily="50" charset="-128"/>
                        </a:rPr>
                        <a:t>配慮</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必須</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なし</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chemeClr val="tx1"/>
                          </a:solidFill>
                          <a:effectLst/>
                          <a:latin typeface="Arial" charset="0"/>
                          <a:ea typeface="ＭＳ Ｐゴシック" pitchFamily="50" charset="-128"/>
                        </a:rPr>
                        <a:t>参照した達成基準一覧</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dirty="0" smtClean="0">
                          <a:ln>
                            <a:noFill/>
                          </a:ln>
                          <a:solidFill>
                            <a:srgbClr val="000000"/>
                          </a:solidFill>
                          <a:effectLst/>
                          <a:latin typeface="Arial" charset="0"/>
                          <a:ea typeface="ＭＳ Ｐゴシック" pitchFamily="50" charset="-128"/>
                        </a:rPr>
                        <a:t>できない</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スライド番号プレースホルダ 3"/>
          <p:cNvSpPr>
            <a:spLocks noGrp="1"/>
          </p:cNvSpPr>
          <p:nvPr>
            <p:ph type="sldNum" sz="quarter" idx="11"/>
          </p:nvPr>
        </p:nvSpPr>
        <p:spPr>
          <a:xfrm>
            <a:off x="7010400" y="6400800"/>
            <a:ext cx="2133600" cy="457200"/>
          </a:xfrm>
          <a:noFill/>
        </p:spPr>
        <p:txBody>
          <a:bodyPr/>
          <a:lstStyle/>
          <a:p>
            <a:fld id="{A7B7B6A9-F79D-4D15-B64B-E8B790A3ED84}" type="slidenum">
              <a:rPr lang="en-US" altLang="ja-JP" smtClean="0"/>
              <a:pPr/>
              <a:t>5</a:t>
            </a:fld>
            <a:endParaRPr lang="en-US" altLang="ja-JP" smtClean="0"/>
          </a:p>
        </p:txBody>
      </p:sp>
      <p:sp>
        <p:nvSpPr>
          <p:cNvPr id="5" name="テキスト ボックス 4"/>
          <p:cNvSpPr txBox="1"/>
          <p:nvPr/>
        </p:nvSpPr>
        <p:spPr>
          <a:xfrm>
            <a:off x="356259" y="6110128"/>
            <a:ext cx="8775865" cy="584775"/>
          </a:xfrm>
          <a:prstGeom prst="rect">
            <a:avLst/>
          </a:prstGeom>
          <a:noFill/>
        </p:spPr>
        <p:txBody>
          <a:bodyPr wrap="square" rtlCol="0">
            <a:spAutoFit/>
          </a:bodyPr>
          <a:lstStyle/>
          <a:p>
            <a:pPr>
              <a:buNone/>
            </a:pPr>
            <a:r>
              <a:rPr kumimoji="1" lang="en-US" altLang="ja-JP" sz="2000" dirty="0" smtClean="0"/>
              <a:t>※</a:t>
            </a:r>
            <a:r>
              <a:rPr lang="ja-JP" altLang="en-US" sz="2000" dirty="0" smtClean="0"/>
              <a:t> （引用元）ウェブアクセシビリティ基盤委員会</a:t>
            </a:r>
            <a:r>
              <a:rPr lang="en-US" altLang="ja-JP" sz="2000" dirty="0" smtClean="0"/>
              <a:t>WAIC</a:t>
            </a:r>
            <a:r>
              <a:rPr lang="ja-JP" altLang="en-US" sz="2000" dirty="0" smtClean="0"/>
              <a:t>「ウェブコンテンツの</a:t>
            </a:r>
            <a:r>
              <a:rPr lang="en-US" altLang="ja-JP" sz="2000" dirty="0" smtClean="0"/>
              <a:t>JIS X 8341-3:2010</a:t>
            </a:r>
            <a:r>
              <a:rPr lang="ja-JP" altLang="en-US" sz="2000" dirty="0" smtClean="0"/>
              <a:t>対応度表記ガイドライン 」</a:t>
            </a:r>
            <a:endParaRPr kumimoji="1" lang="ja-JP" altLang="en-US" sz="2000" dirty="0"/>
          </a:p>
        </p:txBody>
      </p:sp>
    </p:spTree>
    <p:extLst>
      <p:ext uri="{BB962C8B-B14F-4D97-AF65-F5344CB8AC3E}">
        <p14:creationId xmlns:p14="http://schemas.microsoft.com/office/powerpoint/2010/main" val="21343837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7261" y="419099"/>
            <a:ext cx="8171277" cy="1012135"/>
          </a:xfrm>
        </p:spPr>
        <p:txBody>
          <a:bodyPr/>
          <a:lstStyle/>
          <a:p>
            <a:r>
              <a:rPr kumimoji="1" lang="ja-JP" altLang="en-US" sz="3200" dirty="0" smtClean="0"/>
              <a:t>「みんなの公共サイト運用モデル（改定版）」の概要と特徴</a:t>
            </a:r>
            <a:endParaRPr kumimoji="1" lang="ja-JP" altLang="en-US" sz="3200" dirty="0"/>
          </a:p>
        </p:txBody>
      </p:sp>
      <p:sp>
        <p:nvSpPr>
          <p:cNvPr id="3" name="コンテンツ プレースホルダ 2"/>
          <p:cNvSpPr>
            <a:spLocks noGrp="1"/>
          </p:cNvSpPr>
          <p:nvPr>
            <p:ph idx="1"/>
          </p:nvPr>
        </p:nvSpPr>
        <p:spPr>
          <a:xfrm>
            <a:off x="457200" y="1500809"/>
            <a:ext cx="8686800" cy="5357191"/>
          </a:xfrm>
        </p:spPr>
        <p:txBody>
          <a:bodyPr/>
          <a:lstStyle/>
          <a:p>
            <a:r>
              <a:rPr lang="ja-JP" altLang="en-US" dirty="0" smtClean="0"/>
              <a:t>国及び地方公共団体等の公的機関を対象</a:t>
            </a:r>
            <a:endParaRPr lang="en-US" altLang="ja-JP" dirty="0" smtClean="0"/>
          </a:p>
          <a:p>
            <a:r>
              <a:rPr lang="ja-JP" altLang="en-US" dirty="0" smtClean="0"/>
              <a:t>特徴</a:t>
            </a:r>
            <a:endParaRPr lang="en-US" altLang="ja-JP" dirty="0" smtClean="0"/>
          </a:p>
          <a:p>
            <a:pPr lvl="1"/>
            <a:r>
              <a:rPr lang="ja-JP" altLang="en-US" dirty="0" smtClean="0"/>
              <a:t>必要性や取り組み内容等を簡潔にまとめた手引書を作成</a:t>
            </a:r>
            <a:endParaRPr lang="en-US" altLang="ja-JP" dirty="0" smtClean="0"/>
          </a:p>
          <a:p>
            <a:pPr lvl="1"/>
            <a:r>
              <a:rPr lang="ja-JP" altLang="en-US" dirty="0" smtClean="0"/>
              <a:t>手順書やワークシートを見直し</a:t>
            </a:r>
            <a:endParaRPr lang="en-US" altLang="ja-JP" dirty="0" smtClean="0"/>
          </a:p>
          <a:p>
            <a:pPr lvl="1"/>
            <a:r>
              <a:rPr lang="ja-JP" altLang="en-US" dirty="0" smtClean="0"/>
              <a:t>実施すべき取り組みを一覧で提示</a:t>
            </a:r>
            <a:endParaRPr lang="en-US" altLang="ja-JP" dirty="0" smtClean="0"/>
          </a:p>
          <a:p>
            <a:r>
              <a:rPr lang="ja-JP" altLang="en-US" dirty="0" smtClean="0"/>
              <a:t>資料の構成</a:t>
            </a:r>
            <a:endParaRPr lang="en-US" altLang="ja-JP" dirty="0" smtClean="0"/>
          </a:p>
          <a:p>
            <a:pPr lvl="1"/>
            <a:r>
              <a:rPr lang="ja-JP" altLang="en-US" dirty="0" smtClean="0"/>
              <a:t>ウェブアクセシビリティ対応の手引き</a:t>
            </a:r>
            <a:endParaRPr lang="en-US" altLang="ja-JP" dirty="0" smtClean="0"/>
          </a:p>
          <a:p>
            <a:pPr lvl="1"/>
            <a:r>
              <a:rPr lang="ja-JP" altLang="en-US" dirty="0" smtClean="0"/>
              <a:t>ウェブアクセシビリティ対応の手引き概要版</a:t>
            </a:r>
            <a:endParaRPr lang="en-US" altLang="ja-JP" dirty="0" smtClean="0"/>
          </a:p>
          <a:p>
            <a:pPr lvl="1"/>
            <a:r>
              <a:rPr lang="ja-JP" altLang="en-US" dirty="0" smtClean="0"/>
              <a:t>付属資料１：ウェブアクセシビリティ方針策定・公開の手順書</a:t>
            </a:r>
            <a:endParaRPr lang="en-US" altLang="ja-JP" dirty="0" smtClean="0"/>
          </a:p>
          <a:p>
            <a:pPr lvl="1"/>
            <a:r>
              <a:rPr lang="ja-JP" altLang="en-US" dirty="0" smtClean="0"/>
              <a:t>付属資料２：外部発注におけるアクセシビリティ確保手順書</a:t>
            </a:r>
            <a:endParaRPr lang="en-US" altLang="ja-JP" dirty="0" smtClean="0"/>
          </a:p>
          <a:p>
            <a:pPr lvl="1"/>
            <a:r>
              <a:rPr lang="ja-JP" altLang="en-US" dirty="0" smtClean="0"/>
              <a:t>付属資料３：高齢者・障害者のホームページ利用確認ガイド</a:t>
            </a:r>
            <a:endParaRPr lang="en-US" altLang="ja-JP" dirty="0" smtClean="0"/>
          </a:p>
        </p:txBody>
      </p:sp>
      <p:sp>
        <p:nvSpPr>
          <p:cNvPr id="4" name="スライド番号プレースホルダ 3"/>
          <p:cNvSpPr>
            <a:spLocks noGrp="1"/>
          </p:cNvSpPr>
          <p:nvPr>
            <p:ph type="sldNum" sz="quarter" idx="11"/>
          </p:nvPr>
        </p:nvSpPr>
        <p:spPr/>
        <p:txBody>
          <a:bodyPr/>
          <a:lstStyle/>
          <a:p>
            <a:pPr>
              <a:defRPr/>
            </a:pPr>
            <a:fld id="{23D6FD14-9438-4897-824D-7914E578BC21}" type="slidenum">
              <a:rPr lang="en-US" altLang="ja-JP" smtClean="0"/>
              <a:pPr>
                <a:defRPr/>
              </a:pPr>
              <a:t>6</a:t>
            </a:fld>
            <a:endParaRPr lang="en-US" altLang="ja-JP" dirty="0"/>
          </a:p>
        </p:txBody>
      </p:sp>
    </p:spTree>
    <p:extLst>
      <p:ext uri="{BB962C8B-B14F-4D97-AF65-F5344CB8AC3E}">
        <p14:creationId xmlns:p14="http://schemas.microsoft.com/office/powerpoint/2010/main" val="29850410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78753"/>
            <a:ext cx="8319052" cy="961811"/>
          </a:xfrm>
        </p:spPr>
        <p:txBody>
          <a:bodyPr/>
          <a:lstStyle/>
          <a:p>
            <a:r>
              <a:rPr lang="ja-JP" altLang="en-US" sz="3200" dirty="0" smtClean="0"/>
              <a:t>「みんなの公共サイト運用モデル（改定版）」</a:t>
            </a:r>
            <a:r>
              <a:rPr kumimoji="1" lang="ja-JP" altLang="en-US" sz="3200" dirty="0" smtClean="0"/>
              <a:t>に記載された</a:t>
            </a:r>
            <a:r>
              <a:rPr lang="ja-JP" altLang="en-US" sz="3200" dirty="0" smtClean="0"/>
              <a:t>期限と達成等級の目安</a:t>
            </a:r>
            <a:endParaRPr kumimoji="1" lang="ja-JP" altLang="en-US" sz="3200" dirty="0"/>
          </a:p>
        </p:txBody>
      </p:sp>
      <p:sp>
        <p:nvSpPr>
          <p:cNvPr id="3" name="コンテンツ プレースホルダ 2"/>
          <p:cNvSpPr>
            <a:spLocks noGrp="1"/>
          </p:cNvSpPr>
          <p:nvPr>
            <p:ph idx="1"/>
          </p:nvPr>
        </p:nvSpPr>
        <p:spPr>
          <a:xfrm>
            <a:off x="457200" y="1978245"/>
            <a:ext cx="8229600" cy="4712833"/>
          </a:xfrm>
        </p:spPr>
        <p:txBody>
          <a:bodyPr>
            <a:normAutofit fontScale="92500" lnSpcReduction="20000"/>
          </a:bodyPr>
          <a:lstStyle/>
          <a:p>
            <a:pPr>
              <a:lnSpc>
                <a:spcPct val="120000"/>
              </a:lnSpc>
            </a:pPr>
            <a:r>
              <a:rPr lang="ja-JP" altLang="en-US" b="1" dirty="0" smtClean="0"/>
              <a:t>既に提供しているホームページ等</a:t>
            </a:r>
          </a:p>
          <a:p>
            <a:pPr lvl="1">
              <a:lnSpc>
                <a:spcPct val="120000"/>
              </a:lnSpc>
            </a:pPr>
            <a:r>
              <a:rPr lang="en-US" altLang="ja-JP" dirty="0" smtClean="0"/>
              <a:t>2012 </a:t>
            </a:r>
            <a:r>
              <a:rPr lang="ja-JP" altLang="en-US" dirty="0" smtClean="0"/>
              <a:t>年度末まで 「ウェブアクセシビリティ方針」策定・公開</a:t>
            </a:r>
          </a:p>
          <a:p>
            <a:pPr lvl="1">
              <a:lnSpc>
                <a:spcPct val="120000"/>
              </a:lnSpc>
            </a:pPr>
            <a:r>
              <a:rPr lang="en-US" altLang="ja-JP" dirty="0" smtClean="0"/>
              <a:t>2013 </a:t>
            </a:r>
            <a:r>
              <a:rPr lang="ja-JP" altLang="en-US" dirty="0" smtClean="0"/>
              <a:t>年度末まで </a:t>
            </a:r>
            <a:r>
              <a:rPr lang="en-US" altLang="ja-JP" dirty="0" smtClean="0"/>
              <a:t>JIS X 8341-3:2010 </a:t>
            </a:r>
            <a:r>
              <a:rPr lang="ja-JP" altLang="en-US" dirty="0" smtClean="0"/>
              <a:t>の等級</a:t>
            </a:r>
            <a:r>
              <a:rPr lang="en-US" altLang="ja-JP" dirty="0" smtClean="0"/>
              <a:t>A </a:t>
            </a:r>
            <a:r>
              <a:rPr lang="ja-JP" altLang="en-US" dirty="0" smtClean="0"/>
              <a:t>に準拠（試験結果の公開）</a:t>
            </a:r>
          </a:p>
          <a:p>
            <a:pPr lvl="1">
              <a:lnSpc>
                <a:spcPct val="120000"/>
              </a:lnSpc>
            </a:pPr>
            <a:r>
              <a:rPr lang="en-US" altLang="ja-JP" dirty="0" smtClean="0"/>
              <a:t>2014 </a:t>
            </a:r>
            <a:r>
              <a:rPr lang="ja-JP" altLang="en-US" dirty="0" smtClean="0"/>
              <a:t>年度末まで </a:t>
            </a:r>
            <a:r>
              <a:rPr lang="en-US" altLang="ja-JP" dirty="0" smtClean="0"/>
              <a:t>JIS X 8341-3:2010 </a:t>
            </a:r>
            <a:r>
              <a:rPr lang="ja-JP" altLang="en-US" dirty="0" smtClean="0"/>
              <a:t>の等級</a:t>
            </a:r>
            <a:r>
              <a:rPr lang="en-US" altLang="ja-JP" dirty="0" smtClean="0"/>
              <a:t>AA </a:t>
            </a:r>
            <a:r>
              <a:rPr lang="ja-JP" altLang="en-US" dirty="0" smtClean="0"/>
              <a:t>に準拠（試験結果の公開）</a:t>
            </a:r>
          </a:p>
          <a:p>
            <a:pPr>
              <a:lnSpc>
                <a:spcPct val="120000"/>
              </a:lnSpc>
            </a:pPr>
            <a:r>
              <a:rPr lang="ja-JP" altLang="en-US" b="1" dirty="0" smtClean="0"/>
              <a:t>ホームページ等を新規構築する場合</a:t>
            </a:r>
          </a:p>
          <a:p>
            <a:pPr lvl="1">
              <a:lnSpc>
                <a:spcPct val="120000"/>
              </a:lnSpc>
            </a:pPr>
            <a:r>
              <a:rPr lang="ja-JP" altLang="en-US" dirty="0" smtClean="0"/>
              <a:t>構築前に 「ウェブアクセシビリティ方針」策定</a:t>
            </a:r>
          </a:p>
          <a:p>
            <a:pPr lvl="1">
              <a:lnSpc>
                <a:spcPct val="120000"/>
              </a:lnSpc>
            </a:pPr>
            <a:r>
              <a:rPr lang="ja-JP" altLang="en-US" dirty="0" smtClean="0"/>
              <a:t>構築時に </a:t>
            </a:r>
            <a:r>
              <a:rPr lang="en-US" altLang="ja-JP" dirty="0" smtClean="0"/>
              <a:t>JIS X 8341-3:2010 </a:t>
            </a:r>
            <a:r>
              <a:rPr lang="ja-JP" altLang="en-US" dirty="0" smtClean="0"/>
              <a:t>の等級</a:t>
            </a:r>
            <a:r>
              <a:rPr lang="en-US" altLang="ja-JP" dirty="0" smtClean="0"/>
              <a:t>AA </a:t>
            </a:r>
            <a:r>
              <a:rPr lang="ja-JP" altLang="en-US" dirty="0" smtClean="0"/>
              <a:t>に準拠（試験結果の公開）</a:t>
            </a:r>
          </a:p>
          <a:p>
            <a:pPr>
              <a:lnSpc>
                <a:spcPct val="120000"/>
              </a:lnSpc>
              <a:buNone/>
            </a:pPr>
            <a:r>
              <a:rPr lang="en-US" altLang="ja-JP" sz="2200" dirty="0" smtClean="0"/>
              <a:t>※</a:t>
            </a:r>
            <a:r>
              <a:rPr lang="ja-JP" altLang="en-US" sz="2200" dirty="0" smtClean="0"/>
              <a:t>（引用元）「ウェブアクセシビリティ対応の手引き」</a:t>
            </a:r>
            <a:endParaRPr kumimoji="1" lang="ja-JP" altLang="en-US" sz="2200" dirty="0"/>
          </a:p>
        </p:txBody>
      </p:sp>
      <p:sp>
        <p:nvSpPr>
          <p:cNvPr id="4" name="スライド番号プレースホルダ 3"/>
          <p:cNvSpPr>
            <a:spLocks noGrp="1"/>
          </p:cNvSpPr>
          <p:nvPr>
            <p:ph type="sldNum" sz="quarter" idx="11"/>
          </p:nvPr>
        </p:nvSpPr>
        <p:spPr/>
        <p:txBody>
          <a:bodyPr/>
          <a:lstStyle/>
          <a:p>
            <a:pPr>
              <a:defRPr/>
            </a:pPr>
            <a:fld id="{23D6FD14-9438-4897-824D-7914E578BC21}" type="slidenum">
              <a:rPr lang="en-US" altLang="ja-JP" smtClean="0"/>
              <a:pPr>
                <a:defRPr/>
              </a:pPr>
              <a:t>7</a:t>
            </a:fld>
            <a:endParaRPr lang="en-US" altLang="ja-JP"/>
          </a:p>
        </p:txBody>
      </p:sp>
    </p:spTree>
    <p:extLst>
      <p:ext uri="{BB962C8B-B14F-4D97-AF65-F5344CB8AC3E}">
        <p14:creationId xmlns:p14="http://schemas.microsoft.com/office/powerpoint/2010/main" val="4487941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a:xfrm>
            <a:off x="736600" y="2938463"/>
            <a:ext cx="7772400" cy="1362075"/>
          </a:xfrm>
        </p:spPr>
        <p:txBody>
          <a:bodyPr/>
          <a:lstStyle/>
          <a:p>
            <a:pPr>
              <a:defRPr/>
            </a:pPr>
            <a:r>
              <a:rPr lang="en-US" altLang="ja-JP" sz="3600" dirty="0" smtClean="0"/>
              <a:t>2.</a:t>
            </a:r>
            <a:r>
              <a:rPr lang="ja-JP" altLang="en-US" sz="3600" dirty="0" smtClean="0"/>
              <a:t>アクセシビリティ調査方法</a:t>
            </a:r>
            <a:endParaRPr lang="ja-JP" altLang="en-US" sz="3600" dirty="0"/>
          </a:p>
        </p:txBody>
      </p:sp>
      <p:sp>
        <p:nvSpPr>
          <p:cNvPr id="6147" name="テキスト プレースホルダ 7"/>
          <p:cNvSpPr>
            <a:spLocks noGrp="1"/>
          </p:cNvSpPr>
          <p:nvPr>
            <p:ph type="body" idx="1"/>
          </p:nvPr>
        </p:nvSpPr>
        <p:spPr>
          <a:xfrm>
            <a:off x="722313" y="4125913"/>
            <a:ext cx="7772400" cy="1500187"/>
          </a:xfrm>
        </p:spPr>
        <p:txBody>
          <a:bodyPr/>
          <a:lstStyle/>
          <a:p>
            <a:endParaRPr lang="ja-JP" altLang="en-US" smtClean="0"/>
          </a:p>
        </p:txBody>
      </p:sp>
      <p:sp>
        <p:nvSpPr>
          <p:cNvPr id="6148" name="スライド番号プレースホルダ 3"/>
          <p:cNvSpPr>
            <a:spLocks noGrp="1"/>
          </p:cNvSpPr>
          <p:nvPr>
            <p:ph type="sldNum" sz="quarter" idx="11"/>
          </p:nvPr>
        </p:nvSpPr>
        <p:spPr>
          <a:noFill/>
        </p:spPr>
        <p:txBody>
          <a:bodyPr/>
          <a:lstStyle/>
          <a:p>
            <a:fld id="{4B2F2663-4653-4CE3-B24F-FFC3F2250D38}" type="slidenum">
              <a:rPr lang="en-US" altLang="ja-JP" smtClean="0"/>
              <a:pPr/>
              <a:t>8</a:t>
            </a:fld>
            <a:endParaRPr lang="en-US" altLang="ja-JP"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en-US" dirty="0" smtClean="0"/>
              <a:t>ウェブアクセシビリティ方針調査概要</a:t>
            </a:r>
            <a:endParaRPr kumimoji="1" lang="ja-JP" altLang="en-US" dirty="0"/>
          </a:p>
        </p:txBody>
      </p:sp>
      <p:sp>
        <p:nvSpPr>
          <p:cNvPr id="6" name="コンテンツ プレースホルダ 5"/>
          <p:cNvSpPr>
            <a:spLocks noGrp="1"/>
          </p:cNvSpPr>
          <p:nvPr>
            <p:ph idx="1"/>
          </p:nvPr>
        </p:nvSpPr>
        <p:spPr>
          <a:xfrm>
            <a:off x="421267" y="1173345"/>
            <a:ext cx="8342408" cy="5684655"/>
          </a:xfrm>
        </p:spPr>
        <p:txBody>
          <a:bodyPr/>
          <a:lstStyle/>
          <a:p>
            <a:r>
              <a:rPr lang="ja-JP" altLang="en-US" b="1" dirty="0" smtClean="0"/>
              <a:t>調査目的： </a:t>
            </a:r>
            <a:r>
              <a:rPr lang="ja-JP" altLang="en-US" dirty="0" smtClean="0"/>
              <a:t>「みんなの公共サイト運用モデル（改定版）」に基づき、地方公共団体のウェブアクセシビリティ対応の現状を調査し、今後の取り組みに向け意識啓発を図る</a:t>
            </a:r>
            <a:endParaRPr lang="en-US" altLang="ja-JP" dirty="0" smtClean="0"/>
          </a:p>
          <a:p>
            <a:r>
              <a:rPr lang="ja-JP" altLang="en-US" b="1" dirty="0" smtClean="0"/>
              <a:t>調査対象：</a:t>
            </a:r>
            <a:r>
              <a:rPr lang="ja-JP" altLang="ja-JP" dirty="0" smtClean="0"/>
              <a:t>東京都</a:t>
            </a:r>
            <a:r>
              <a:rPr lang="ja-JP" altLang="en-US" dirty="0" smtClean="0"/>
              <a:t>　</a:t>
            </a:r>
            <a:r>
              <a:rPr lang="en-US" altLang="ja-JP" dirty="0" smtClean="0"/>
              <a:t>23</a:t>
            </a:r>
            <a:r>
              <a:rPr lang="ja-JP" altLang="ja-JP" dirty="0"/>
              <a:t>区および人口上位</a:t>
            </a:r>
            <a:r>
              <a:rPr lang="en-US" altLang="ja-JP" dirty="0"/>
              <a:t>7</a:t>
            </a:r>
            <a:r>
              <a:rPr lang="ja-JP" altLang="ja-JP" dirty="0" smtClean="0"/>
              <a:t>市</a:t>
            </a:r>
            <a:r>
              <a:rPr lang="en-US" altLang="ja-JP" baseline="30000" dirty="0" smtClean="0"/>
              <a:t>※</a:t>
            </a:r>
          </a:p>
          <a:p>
            <a:r>
              <a:rPr lang="ja-JP" altLang="en-US" b="1" dirty="0" smtClean="0"/>
              <a:t>調査時期：</a:t>
            </a:r>
            <a:r>
              <a:rPr lang="en-US" altLang="ja-JP" dirty="0"/>
              <a:t> 2013</a:t>
            </a:r>
            <a:r>
              <a:rPr lang="ja-JP" altLang="ja-JP" dirty="0"/>
              <a:t>年</a:t>
            </a:r>
            <a:r>
              <a:rPr lang="en-US" altLang="ja-JP" dirty="0"/>
              <a:t>9</a:t>
            </a:r>
            <a:r>
              <a:rPr lang="ja-JP" altLang="ja-JP" dirty="0"/>
              <a:t>月中旬から</a:t>
            </a:r>
            <a:r>
              <a:rPr lang="en-US" altLang="ja-JP" dirty="0"/>
              <a:t>10</a:t>
            </a:r>
            <a:r>
              <a:rPr lang="ja-JP" altLang="ja-JP" dirty="0"/>
              <a:t>月上旬</a:t>
            </a:r>
            <a:endParaRPr lang="ja-JP" altLang="en-US" dirty="0" smtClean="0"/>
          </a:p>
          <a:p>
            <a:r>
              <a:rPr lang="ja-JP" altLang="en-US" b="1" dirty="0" smtClean="0"/>
              <a:t>調査手順：</a:t>
            </a:r>
            <a:r>
              <a:rPr lang="en-US" altLang="ja-JP" dirty="0" smtClean="0"/>
              <a:t>JWAC</a:t>
            </a:r>
            <a:r>
              <a:rPr lang="ja-JP" altLang="en-US" dirty="0" smtClean="0"/>
              <a:t>品質維持向上部会メンバ</a:t>
            </a:r>
            <a:r>
              <a:rPr lang="en-US" altLang="ja-JP" dirty="0"/>
              <a:t>8</a:t>
            </a:r>
            <a:r>
              <a:rPr lang="ja-JP" altLang="en-US" dirty="0" smtClean="0"/>
              <a:t>名で、同一サイトを</a:t>
            </a:r>
            <a:r>
              <a:rPr lang="en-US" altLang="ja-JP" dirty="0" smtClean="0"/>
              <a:t>2</a:t>
            </a:r>
            <a:r>
              <a:rPr lang="ja-JP" altLang="en-US" dirty="0" smtClean="0"/>
              <a:t>名ずつで分担し、</a:t>
            </a:r>
            <a:r>
              <a:rPr lang="en-US" altLang="ja-JP" dirty="0" smtClean="0"/>
              <a:t> </a:t>
            </a:r>
            <a:r>
              <a:rPr lang="ja-JP" altLang="en-US" dirty="0" smtClean="0"/>
              <a:t>アクセシビリティ対応についてダブルチェックして、結果を照合</a:t>
            </a:r>
            <a:endParaRPr lang="en-US" altLang="ja-JP" dirty="0" smtClean="0"/>
          </a:p>
          <a:p>
            <a:r>
              <a:rPr lang="ja-JP" altLang="en-US" b="1" dirty="0"/>
              <a:t>調査</a:t>
            </a:r>
            <a:r>
              <a:rPr lang="ja-JP" altLang="en-US" b="1" dirty="0" smtClean="0"/>
              <a:t>内容：</a:t>
            </a:r>
            <a:r>
              <a:rPr lang="ja-JP" altLang="en-US" dirty="0" smtClean="0"/>
              <a:t>サイトのアクセシビリティ方針公開の有無およびサイトのアクセシビリティ対応度</a:t>
            </a:r>
            <a:endParaRPr lang="en-US" altLang="ja-JP" dirty="0"/>
          </a:p>
          <a:p>
            <a:pPr marL="0" indent="0">
              <a:buNone/>
            </a:pPr>
            <a:r>
              <a:rPr lang="en-US" altLang="ja-JP" sz="2000" dirty="0" smtClean="0"/>
              <a:t>※</a:t>
            </a:r>
            <a:r>
              <a:rPr lang="ja-JP" altLang="ja-JP" sz="2000" dirty="0"/>
              <a:t>八王子市、町田市、府中市、調布市、西東京市、小平市、三鷹市</a:t>
            </a:r>
          </a:p>
          <a:p>
            <a:pPr marL="0" indent="0">
              <a:buNone/>
            </a:pPr>
            <a:endParaRPr lang="ja-JP" altLang="en-US" dirty="0" smtClean="0"/>
          </a:p>
          <a:p>
            <a:endParaRPr kumimoji="1" lang="ja-JP" altLang="en-US" dirty="0"/>
          </a:p>
        </p:txBody>
      </p:sp>
      <p:sp>
        <p:nvSpPr>
          <p:cNvPr id="4" name="スライド番号プレースホルダ 3"/>
          <p:cNvSpPr>
            <a:spLocks noGrp="1"/>
          </p:cNvSpPr>
          <p:nvPr>
            <p:ph type="sldNum" sz="quarter" idx="11"/>
          </p:nvPr>
        </p:nvSpPr>
        <p:spPr/>
        <p:txBody>
          <a:bodyPr/>
          <a:lstStyle/>
          <a:p>
            <a:pPr>
              <a:defRPr/>
            </a:pPr>
            <a:fld id="{DC4A43FC-CE0C-431E-8088-9945F5CD67D5}" type="slidenum">
              <a:rPr lang="en-US" altLang="ja-JP" smtClean="0"/>
              <a:pPr>
                <a:defRPr/>
              </a:pPr>
              <a:t>9</a:t>
            </a:fld>
            <a:endParaRPr lang="en-US" altLang="ja-JP"/>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10000"/>
          </a:lnSpc>
          <a:spcBef>
            <a:spcPct val="20000"/>
          </a:spcBef>
          <a:spcAft>
            <a:spcPct val="0"/>
          </a:spcAft>
          <a:buClr>
            <a:schemeClr val="bg2"/>
          </a:buClr>
          <a:buSzPct val="75000"/>
          <a:buFont typeface="Wingdings" pitchFamily="2" charset="2"/>
          <a:buChar char="n"/>
          <a:tabLst/>
          <a:defRPr kumimoji="1" lang="ja-JP" altLang="en-US" sz="32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10000"/>
          </a:lnSpc>
          <a:spcBef>
            <a:spcPct val="20000"/>
          </a:spcBef>
          <a:spcAft>
            <a:spcPct val="0"/>
          </a:spcAft>
          <a:buClr>
            <a:schemeClr val="bg2"/>
          </a:buClr>
          <a:buSzPct val="75000"/>
          <a:buFont typeface="Wingdings" pitchFamily="2" charset="2"/>
          <a:buChar char="n"/>
          <a:tabLst/>
          <a:defRPr kumimoji="1" lang="ja-JP" altLang="en-US" sz="32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26700</TotalTime>
  <Words>1959</Words>
  <Application>Microsoft Office PowerPoint</Application>
  <PresentationFormat>画面に合わせる (4:3)</PresentationFormat>
  <Paragraphs>293</Paragraphs>
  <Slides>27</Slides>
  <Notes>7</Notes>
  <HiddenSlides>0</HiddenSlides>
  <MMClips>0</MMClips>
  <ScaleCrop>false</ScaleCrop>
  <HeadingPairs>
    <vt:vector size="4" baseType="variant">
      <vt:variant>
        <vt:lpstr>テーマ</vt:lpstr>
      </vt:variant>
      <vt:variant>
        <vt:i4>1</vt:i4>
      </vt:variant>
      <vt:variant>
        <vt:lpstr>スライド タイトル</vt:lpstr>
      </vt:variant>
      <vt:variant>
        <vt:i4>27</vt:i4>
      </vt:variant>
    </vt:vector>
  </HeadingPairs>
  <TitlesOfParts>
    <vt:vector size="28" baseType="lpstr">
      <vt:lpstr>Pixel</vt:lpstr>
      <vt:lpstr>東京都３０自治体サイトに おけるアクセシビリティ調査結果</vt:lpstr>
      <vt:lpstr>1.ウェブアクセシビリティ対応の動向</vt:lpstr>
      <vt:lpstr>ウェブアクセシビリティに関する国内動向</vt:lpstr>
      <vt:lpstr>JIS X 8341-3:2010の基準</vt:lpstr>
      <vt:lpstr>達成等級対応度の表記</vt:lpstr>
      <vt:lpstr>「みんなの公共サイト運用モデル（改定版）」の概要と特徴</vt:lpstr>
      <vt:lpstr>「みんなの公共サイト運用モデル（改定版）」に記載された期限と達成等級の目安</vt:lpstr>
      <vt:lpstr>2.アクセシビリティ調査方法</vt:lpstr>
      <vt:lpstr>ウェブアクセシビリティ方針調査概要</vt:lpstr>
      <vt:lpstr>詳細調査項目1/2</vt:lpstr>
      <vt:lpstr>詳細調査項目2/2</vt:lpstr>
      <vt:lpstr>3. 調査結果</vt:lpstr>
      <vt:lpstr>1-1 サイトに対するアクセシビリティ配慮</vt:lpstr>
      <vt:lpstr>1-2 アクセシビリティ方針の掲載</vt:lpstr>
      <vt:lpstr>1-3 JIS X 8341-3に関する意識</vt:lpstr>
      <vt:lpstr>1-4 運用モデルに則ったアクセシビリティ方針</vt:lpstr>
      <vt:lpstr>ウェブアクセシビリティ方針に含める事柄</vt:lpstr>
      <vt:lpstr>1-5 目標達成設定内容</vt:lpstr>
      <vt:lpstr>2. アクセシビリティ対応度</vt:lpstr>
      <vt:lpstr>4. まとめと提言</vt:lpstr>
      <vt:lpstr>東京都30自治体のアクセシビリティ対応状況について</vt:lpstr>
      <vt:lpstr>今後への提言と取り組み</vt:lpstr>
      <vt:lpstr>（参考） 「みんなのウェブサイト運用モデル」</vt:lpstr>
      <vt:lpstr>参考資料</vt:lpstr>
      <vt:lpstr>（ﾍﾞｽﾄﾌﾟﾗｸﾃｨｽ）方針に必ず含める事柄</vt:lpstr>
      <vt:lpstr>（ﾍﾞｽﾄﾌﾟﾗｸﾃｨｽ）方針に必ず含める事柄</vt:lpstr>
      <vt:lpstr>（ﾍﾞｽﾄﾌﾟﾗｸﾃｨｽ）方針に含めることが望ましい事柄</vt:lpstr>
    </vt:vector>
  </TitlesOfParts>
  <Company>NTT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Masahiro Watanabe</dc:creator>
  <cp:lastModifiedBy>asano</cp:lastModifiedBy>
  <cp:revision>417</cp:revision>
  <cp:lastPrinted>2012-11-08T01:26:58Z</cp:lastPrinted>
  <dcterms:created xsi:type="dcterms:W3CDTF">2004-10-12T05:49:18Z</dcterms:created>
  <dcterms:modified xsi:type="dcterms:W3CDTF">2013-11-20T14:20:01Z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TC011182381041</vt:lpwstr>
  </property>
</Properties>
</file>