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56" r:id="rId2"/>
    <p:sldId id="326" r:id="rId3"/>
    <p:sldId id="327" r:id="rId4"/>
    <p:sldId id="328" r:id="rId5"/>
    <p:sldId id="329" r:id="rId6"/>
    <p:sldId id="330" r:id="rId7"/>
    <p:sldId id="332" r:id="rId8"/>
    <p:sldId id="333" r:id="rId9"/>
    <p:sldId id="334" r:id="rId10"/>
    <p:sldId id="335" r:id="rId11"/>
    <p:sldId id="336" r:id="rId12"/>
    <p:sldId id="337" r:id="rId13"/>
    <p:sldId id="342" r:id="rId14"/>
    <p:sldId id="338" r:id="rId15"/>
    <p:sldId id="339" r:id="rId16"/>
    <p:sldId id="340" r:id="rId17"/>
    <p:sldId id="343" r:id="rId18"/>
    <p:sldId id="346" r:id="rId19"/>
    <p:sldId id="344" r:id="rId20"/>
    <p:sldId id="350" r:id="rId21"/>
    <p:sldId id="345" r:id="rId22"/>
    <p:sldId id="347" r:id="rId23"/>
    <p:sldId id="351" r:id="rId24"/>
    <p:sldId id="348" r:id="rId25"/>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75" autoAdjust="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44"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ajime%20Yamada\Desktop\&#38480;&#30028;&#21454;&#30410;&#12392;&#38480;&#30028;&#30740;&#31350;&#38283;&#30330;&#36027;.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ajime%20Yamada\Desktop\&#38480;&#30028;&#21454;&#30410;&#12392;&#38480;&#30028;&#30740;&#31350;&#38283;&#30330;&#360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Sheet1!$B$1</c:f>
              <c:strCache>
                <c:ptCount val="1"/>
                <c:pt idx="0">
                  <c:v>限界収益</c:v>
                </c:pt>
              </c:strCache>
            </c:strRef>
          </c:tx>
          <c:marker>
            <c:symbol val="none"/>
          </c:marker>
          <c:xVal>
            <c:numRef>
              <c:f>Sheet1!$A$2:$A$62</c:f>
              <c:numCache>
                <c:formatCode>General</c:formatCode>
                <c:ptCount val="6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numCache>
            </c:numRef>
          </c:xVal>
          <c:yVal>
            <c:numRef>
              <c:f>Sheet1!$B$2:$B$62</c:f>
              <c:numCache>
                <c:formatCode>General</c:formatCode>
                <c:ptCount val="61"/>
                <c:pt idx="0">
                  <c:v>0.39904344223381111</c:v>
                </c:pt>
                <c:pt idx="1">
                  <c:v>0.39854494955385172</c:v>
                </c:pt>
                <c:pt idx="2">
                  <c:v>0.39705320476264633</c:v>
                </c:pt>
                <c:pt idx="3">
                  <c:v>0.39457936104736147</c:v>
                </c:pt>
                <c:pt idx="4">
                  <c:v>0.39114185266934248</c:v>
                </c:pt>
                <c:pt idx="5">
                  <c:v>0.38676616621285093</c:v>
                </c:pt>
                <c:pt idx="6">
                  <c:v>0.38148452591753551</c:v>
                </c:pt>
                <c:pt idx="7">
                  <c:v>0.3753354985289411</c:v>
                </c:pt>
                <c:pt idx="8">
                  <c:v>0.36836352444442227</c:v>
                </c:pt>
                <c:pt idx="9">
                  <c:v>0.36061838312557892</c:v>
                </c:pt>
                <c:pt idx="10">
                  <c:v>0.35215460176803326</c:v>
                </c:pt>
                <c:pt idx="11">
                  <c:v>0.3430308170449225</c:v>
                </c:pt>
                <c:pt idx="12">
                  <c:v>0.33330910035691713</c:v>
                </c:pt>
                <c:pt idx="13">
                  <c:v>0.32305425741933513</c:v>
                </c:pt>
                <c:pt idx="14">
                  <c:v>0.3123331131920607</c:v>
                </c:pt>
                <c:pt idx="15">
                  <c:v>0.3012137931120934</c:v>
                </c:pt>
                <c:pt idx="16">
                  <c:v>0.2897650113286529</c:v>
                </c:pt>
                <c:pt idx="17">
                  <c:v>0.27805537617889564</c:v>
                </c:pt>
                <c:pt idx="18">
                  <c:v>0.26615272249509514</c:v>
                </c:pt>
                <c:pt idx="19">
                  <c:v>0.25412347952221526</c:v>
                </c:pt>
                <c:pt idx="20">
                  <c:v>0.24203208227207354</c:v>
                </c:pt>
                <c:pt idx="21">
                  <c:v>0.22994043307319531</c:v>
                </c:pt>
                <c:pt idx="22">
                  <c:v>0.21790741892216436</c:v>
                </c:pt>
                <c:pt idx="23">
                  <c:v>0.20598848903183511</c:v>
                </c:pt>
                <c:pt idx="24">
                  <c:v>0.19423529573334009</c:v>
                </c:pt>
                <c:pt idx="25">
                  <c:v>0.1826954006508226</c:v>
                </c:pt>
                <c:pt idx="26">
                  <c:v>0.17141204685727549</c:v>
                </c:pt>
                <c:pt idx="27">
                  <c:v>0.16042399656168865</c:v>
                </c:pt>
                <c:pt idx="28">
                  <c:v>0.1497654327942165</c:v>
                </c:pt>
                <c:pt idx="29">
                  <c:v>0.13946592256649371</c:v>
                </c:pt>
                <c:pt idx="30">
                  <c:v>0.12955043810437578</c:v>
                </c:pt>
                <c:pt idx="31">
                  <c:v>0.12003943199246057</c:v>
                </c:pt>
                <c:pt idx="32">
                  <c:v>0.11094896144223883</c:v>
                </c:pt>
                <c:pt idx="33">
                  <c:v>0.10229085640340718</c:v>
                </c:pt>
                <c:pt idx="34">
                  <c:v>9.4072925881967209E-2</c:v>
                </c:pt>
                <c:pt idx="35">
                  <c:v>8.6299196607067516E-2</c:v>
                </c:pt>
                <c:pt idx="36">
                  <c:v>7.8970178095918636E-2</c:v>
                </c:pt>
                <c:pt idx="37">
                  <c:v>7.2083148194608204E-2</c:v>
                </c:pt>
                <c:pt idx="38">
                  <c:v>6.5632453312083255E-2</c:v>
                </c:pt>
                <c:pt idx="39">
                  <c:v>5.9609817802924216E-2</c:v>
                </c:pt>
                <c:pt idx="40">
                  <c:v>5.4004657278425627E-2</c:v>
                </c:pt>
                <c:pt idx="41">
                  <c:v>4.8804391020629459E-2</c:v>
                </c:pt>
                <c:pt idx="42">
                  <c:v>4.3994749125587637E-2</c:v>
                </c:pt>
                <c:pt idx="43">
                  <c:v>3.9560070495491137E-2</c:v>
                </c:pt>
                <c:pt idx="44">
                  <c:v>3.5483588319991669E-2</c:v>
                </c:pt>
                <c:pt idx="45">
                  <c:v>3.1747700221352482E-2</c:v>
                </c:pt>
                <c:pt idx="46">
                  <c:v>2.8334220773294165E-2</c:v>
                </c:pt>
                <c:pt idx="47">
                  <c:v>2.5224614628067105E-2</c:v>
                </c:pt>
                <c:pt idx="48">
                  <c:v>2.2400208990311359E-2</c:v>
                </c:pt>
                <c:pt idx="49">
                  <c:v>1.9842384651104533E-2</c:v>
                </c:pt>
                <c:pt idx="50">
                  <c:v>1.7532745234283012E-2</c:v>
                </c:pt>
                <c:pt idx="51">
                  <c:v>1.5453264704284255E-2</c:v>
                </c:pt>
                <c:pt idx="52">
                  <c:v>1.3586413536594434E-2</c:v>
                </c:pt>
                <c:pt idx="53">
                  <c:v>1.1915264256080662E-2</c:v>
                </c:pt>
                <c:pt idx="54">
                  <c:v>1.0423577304107772E-2</c:v>
                </c:pt>
                <c:pt idx="55">
                  <c:v>9.0958684026968498E-3</c:v>
                </c:pt>
                <c:pt idx="56">
                  <c:v>7.9174587444807414E-3</c:v>
                </c:pt>
                <c:pt idx="57">
                  <c:v>6.8745094531791453E-3</c:v>
                </c:pt>
                <c:pt idx="58">
                  <c:v>5.9540418338351695E-3</c:v>
                </c:pt>
                <c:pt idx="59">
                  <c:v>5.1439449687884081E-3</c:v>
                </c:pt>
                <c:pt idx="60">
                  <c:v>4.4329722183837367E-3</c:v>
                </c:pt>
              </c:numCache>
            </c:numRef>
          </c:yVal>
          <c:smooth val="1"/>
        </c:ser>
        <c:ser>
          <c:idx val="1"/>
          <c:order val="1"/>
          <c:tx>
            <c:strRef>
              <c:f>Sheet1!$C$1</c:f>
              <c:strCache>
                <c:ptCount val="1"/>
                <c:pt idx="0">
                  <c:v>限界R&amp;D　1</c:v>
                </c:pt>
              </c:strCache>
            </c:strRef>
          </c:tx>
          <c:marker>
            <c:symbol val="none"/>
          </c:marker>
          <c:xVal>
            <c:numRef>
              <c:f>Sheet1!$A$2:$A$62</c:f>
              <c:numCache>
                <c:formatCode>General</c:formatCode>
                <c:ptCount val="6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numCache>
            </c:numRef>
          </c:xVal>
          <c:yVal>
            <c:numRef>
              <c:f>Sheet1!$C$2:$C$62</c:f>
              <c:numCache>
                <c:formatCode>General</c:formatCode>
                <c:ptCount val="61"/>
                <c:pt idx="0">
                  <c:v>0</c:v>
                </c:pt>
                <c:pt idx="1">
                  <c:v>4.9849267995938362E-4</c:v>
                </c:pt>
                <c:pt idx="2">
                  <c:v>1.9902374711647797E-3</c:v>
                </c:pt>
                <c:pt idx="3">
                  <c:v>4.4640811864496421E-3</c:v>
                </c:pt>
                <c:pt idx="4">
                  <c:v>7.9015895644686251E-3</c:v>
                </c:pt>
                <c:pt idx="5">
                  <c:v>1.2277276020960182E-2</c:v>
                </c:pt>
                <c:pt idx="6">
                  <c:v>1.7558916316275597E-2</c:v>
                </c:pt>
                <c:pt idx="7">
                  <c:v>2.3707943704870005E-2</c:v>
                </c:pt>
                <c:pt idx="8">
                  <c:v>3.0679917789388833E-2</c:v>
                </c:pt>
                <c:pt idx="9">
                  <c:v>3.8425059108232185E-2</c:v>
                </c:pt>
                <c:pt idx="10">
                  <c:v>4.6888840465777848E-2</c:v>
                </c:pt>
                <c:pt idx="11">
                  <c:v>5.601262518888861E-2</c:v>
                </c:pt>
                <c:pt idx="12">
                  <c:v>6.5734341876893976E-2</c:v>
                </c:pt>
                <c:pt idx="13">
                  <c:v>7.5989184814475974E-2</c:v>
                </c:pt>
                <c:pt idx="14">
                  <c:v>8.6710329041750411E-2</c:v>
                </c:pt>
                <c:pt idx="15">
                  <c:v>9.782964912171771E-2</c:v>
                </c:pt>
                <c:pt idx="16">
                  <c:v>0.10927843090515821</c:v>
                </c:pt>
                <c:pt idx="17">
                  <c:v>0.12098806605491547</c:v>
                </c:pt>
                <c:pt idx="18">
                  <c:v>0.13289071973871597</c:v>
                </c:pt>
                <c:pt idx="19">
                  <c:v>0.14491996271159585</c:v>
                </c:pt>
                <c:pt idx="20">
                  <c:v>0.15701135996173757</c:v>
                </c:pt>
                <c:pt idx="21">
                  <c:v>0.1691030091606158</c:v>
                </c:pt>
                <c:pt idx="22">
                  <c:v>0.18113602331164674</c:v>
                </c:pt>
                <c:pt idx="23">
                  <c:v>0.19305495320197599</c:v>
                </c:pt>
                <c:pt idx="24">
                  <c:v>0.20480814650047102</c:v>
                </c:pt>
                <c:pt idx="25">
                  <c:v>0.21634804158298851</c:v>
                </c:pt>
                <c:pt idx="26">
                  <c:v>0.22763139537653562</c:v>
                </c:pt>
                <c:pt idx="27">
                  <c:v>0.23861944567212245</c:v>
                </c:pt>
                <c:pt idx="28">
                  <c:v>0.24927800943959461</c:v>
                </c:pt>
                <c:pt idx="29">
                  <c:v>0.2595775196673174</c:v>
                </c:pt>
                <c:pt idx="30">
                  <c:v>0.26949300412943533</c:v>
                </c:pt>
                <c:pt idx="31">
                  <c:v>0.27900401024135052</c:v>
                </c:pt>
                <c:pt idx="32">
                  <c:v>0.28809448079157229</c:v>
                </c:pt>
                <c:pt idx="33">
                  <c:v>0.29675258583040393</c:v>
                </c:pt>
                <c:pt idx="34">
                  <c:v>0.30497051635184391</c:v>
                </c:pt>
                <c:pt idx="35">
                  <c:v>0.31274424562674358</c:v>
                </c:pt>
                <c:pt idx="36">
                  <c:v>0.3200732641378925</c:v>
                </c:pt>
                <c:pt idx="37">
                  <c:v>0.3269602940392029</c:v>
                </c:pt>
                <c:pt idx="38">
                  <c:v>0.33341098892172782</c:v>
                </c:pt>
                <c:pt idx="39">
                  <c:v>0.33943362443088687</c:v>
                </c:pt>
                <c:pt idx="40">
                  <c:v>0.34503878495538548</c:v>
                </c:pt>
                <c:pt idx="41">
                  <c:v>0.35023905121318166</c:v>
                </c:pt>
                <c:pt idx="42">
                  <c:v>0.35504869310822346</c:v>
                </c:pt>
                <c:pt idx="43">
                  <c:v>0.35948337173831996</c:v>
                </c:pt>
                <c:pt idx="44">
                  <c:v>0.36355985391381945</c:v>
                </c:pt>
                <c:pt idx="45">
                  <c:v>0.36729574201245863</c:v>
                </c:pt>
                <c:pt idx="46">
                  <c:v>0.37070922146051694</c:v>
                </c:pt>
                <c:pt idx="47">
                  <c:v>0.37381882760574403</c:v>
                </c:pt>
                <c:pt idx="48">
                  <c:v>0.37664323324349974</c:v>
                </c:pt>
                <c:pt idx="49">
                  <c:v>0.37920105758270656</c:v>
                </c:pt>
                <c:pt idx="50">
                  <c:v>0.38151069699952811</c:v>
                </c:pt>
                <c:pt idx="51">
                  <c:v>0.38359017752952684</c:v>
                </c:pt>
                <c:pt idx="52">
                  <c:v>0.38545702869721665</c:v>
                </c:pt>
                <c:pt idx="53">
                  <c:v>0.38712817797773047</c:v>
                </c:pt>
                <c:pt idx="54">
                  <c:v>0.38861986492970335</c:v>
                </c:pt>
                <c:pt idx="55">
                  <c:v>0.38994757383111428</c:v>
                </c:pt>
                <c:pt idx="56">
                  <c:v>0.39112598348933036</c:v>
                </c:pt>
                <c:pt idx="57">
                  <c:v>0.39216893278063197</c:v>
                </c:pt>
                <c:pt idx="58">
                  <c:v>0.39308940039997592</c:v>
                </c:pt>
                <c:pt idx="59">
                  <c:v>0.39389949726502271</c:v>
                </c:pt>
                <c:pt idx="60">
                  <c:v>0.39461047001542737</c:v>
                </c:pt>
              </c:numCache>
            </c:numRef>
          </c:yVal>
          <c:smooth val="1"/>
        </c:ser>
        <c:dLbls>
          <c:showLegendKey val="0"/>
          <c:showVal val="0"/>
          <c:showCatName val="0"/>
          <c:showSerName val="0"/>
          <c:showPercent val="0"/>
          <c:showBubbleSize val="0"/>
        </c:dLbls>
        <c:axId val="537324352"/>
        <c:axId val="537325504"/>
      </c:scatterChart>
      <c:valAx>
        <c:axId val="537324352"/>
        <c:scaling>
          <c:orientation val="minMax"/>
        </c:scaling>
        <c:delete val="0"/>
        <c:axPos val="b"/>
        <c:numFmt formatCode="General" sourceLinked="1"/>
        <c:majorTickMark val="out"/>
        <c:minorTickMark val="none"/>
        <c:tickLblPos val="nextTo"/>
        <c:crossAx val="537325504"/>
        <c:crosses val="autoZero"/>
        <c:crossBetween val="midCat"/>
      </c:valAx>
      <c:valAx>
        <c:axId val="537325504"/>
        <c:scaling>
          <c:orientation val="minMax"/>
        </c:scaling>
        <c:delete val="1"/>
        <c:axPos val="l"/>
        <c:majorGridlines/>
        <c:numFmt formatCode="General" sourceLinked="1"/>
        <c:majorTickMark val="out"/>
        <c:minorTickMark val="none"/>
        <c:tickLblPos val="nextTo"/>
        <c:crossAx val="537324352"/>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[限界収益と限界研究開発費.xlsx]Sheet1!$U$1</c:f>
              <c:strCache>
                <c:ptCount val="1"/>
                <c:pt idx="0">
                  <c:v>人口</c:v>
                </c:pt>
              </c:strCache>
            </c:strRef>
          </c:tx>
          <c:marker>
            <c:symbol val="none"/>
          </c:marker>
          <c:xVal>
            <c:numRef>
              <c:f>[限界収益と限界研究開発費.xlsx]Sheet1!$T$2:$T$62</c:f>
              <c:numCache>
                <c:formatCode>General</c:formatCode>
                <c:ptCount val="6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numCache>
            </c:numRef>
          </c:xVal>
          <c:yVal>
            <c:numRef>
              <c:f>[限界収益と限界研究開発費.xlsx]Sheet1!$U$2:$U$62</c:f>
              <c:numCache>
                <c:formatCode>General</c:formatCode>
                <c:ptCount val="61"/>
                <c:pt idx="0">
                  <c:v>0.39904344223381111</c:v>
                </c:pt>
                <c:pt idx="1">
                  <c:v>0.39854494955385172</c:v>
                </c:pt>
                <c:pt idx="2">
                  <c:v>0.39705320476264633</c:v>
                </c:pt>
                <c:pt idx="3">
                  <c:v>0.39457936104736147</c:v>
                </c:pt>
                <c:pt idx="4">
                  <c:v>0.39114185266934248</c:v>
                </c:pt>
                <c:pt idx="5">
                  <c:v>0.38676616621285093</c:v>
                </c:pt>
                <c:pt idx="6">
                  <c:v>0.38148452591753551</c:v>
                </c:pt>
                <c:pt idx="7">
                  <c:v>0.3753354985289411</c:v>
                </c:pt>
                <c:pt idx="8">
                  <c:v>0.36836352444442227</c:v>
                </c:pt>
                <c:pt idx="9">
                  <c:v>0.36061838312557892</c:v>
                </c:pt>
                <c:pt idx="10">
                  <c:v>0.35215460176803326</c:v>
                </c:pt>
                <c:pt idx="11">
                  <c:v>0.3430308170449225</c:v>
                </c:pt>
                <c:pt idx="12">
                  <c:v>0.33330910035691713</c:v>
                </c:pt>
                <c:pt idx="13">
                  <c:v>0.32305425741933513</c:v>
                </c:pt>
                <c:pt idx="14">
                  <c:v>0.3123331131920607</c:v>
                </c:pt>
                <c:pt idx="15">
                  <c:v>0.3012137931120934</c:v>
                </c:pt>
                <c:pt idx="16">
                  <c:v>0.2897650113286529</c:v>
                </c:pt>
                <c:pt idx="17">
                  <c:v>0.27805537617889564</c:v>
                </c:pt>
                <c:pt idx="18">
                  <c:v>0.26615272249509514</c:v>
                </c:pt>
                <c:pt idx="19">
                  <c:v>0.25412347952221526</c:v>
                </c:pt>
                <c:pt idx="20">
                  <c:v>0.24203208227207354</c:v>
                </c:pt>
                <c:pt idx="21">
                  <c:v>0.22994043307319531</c:v>
                </c:pt>
                <c:pt idx="22">
                  <c:v>0.21790741892216436</c:v>
                </c:pt>
                <c:pt idx="23">
                  <c:v>0.20598848903183511</c:v>
                </c:pt>
                <c:pt idx="24">
                  <c:v>0.19423529573334009</c:v>
                </c:pt>
                <c:pt idx="25">
                  <c:v>0.1826954006508226</c:v>
                </c:pt>
                <c:pt idx="26">
                  <c:v>0.17141204685727549</c:v>
                </c:pt>
                <c:pt idx="27">
                  <c:v>0.16042399656168865</c:v>
                </c:pt>
                <c:pt idx="28">
                  <c:v>0.1497654327942165</c:v>
                </c:pt>
                <c:pt idx="29">
                  <c:v>0.13946592256649371</c:v>
                </c:pt>
                <c:pt idx="30">
                  <c:v>0.12955043810437578</c:v>
                </c:pt>
                <c:pt idx="31">
                  <c:v>0.12003943199246057</c:v>
                </c:pt>
                <c:pt idx="32">
                  <c:v>0.11094896144223883</c:v>
                </c:pt>
                <c:pt idx="33">
                  <c:v>0.10229085640340718</c:v>
                </c:pt>
                <c:pt idx="34">
                  <c:v>9.4072925881967209E-2</c:v>
                </c:pt>
                <c:pt idx="35">
                  <c:v>8.6299196607067516E-2</c:v>
                </c:pt>
                <c:pt idx="36">
                  <c:v>7.8970178095918636E-2</c:v>
                </c:pt>
                <c:pt idx="37">
                  <c:v>7.2083148194608204E-2</c:v>
                </c:pt>
                <c:pt idx="38">
                  <c:v>6.5632453312083255E-2</c:v>
                </c:pt>
                <c:pt idx="39">
                  <c:v>5.9609817802924216E-2</c:v>
                </c:pt>
                <c:pt idx="40">
                  <c:v>5.4004657278425627E-2</c:v>
                </c:pt>
                <c:pt idx="41">
                  <c:v>4.8804391020629459E-2</c:v>
                </c:pt>
                <c:pt idx="42">
                  <c:v>4.3994749125587637E-2</c:v>
                </c:pt>
                <c:pt idx="43">
                  <c:v>3.9560070495491137E-2</c:v>
                </c:pt>
                <c:pt idx="44">
                  <c:v>3.5483588319991669E-2</c:v>
                </c:pt>
                <c:pt idx="45">
                  <c:v>3.1747700221352482E-2</c:v>
                </c:pt>
                <c:pt idx="46">
                  <c:v>2.8334220773294165E-2</c:v>
                </c:pt>
                <c:pt idx="47">
                  <c:v>2.5224614628067105E-2</c:v>
                </c:pt>
                <c:pt idx="48">
                  <c:v>2.2400208990311359E-2</c:v>
                </c:pt>
                <c:pt idx="49">
                  <c:v>1.9842384651104533E-2</c:v>
                </c:pt>
                <c:pt idx="50">
                  <c:v>1.7532745234283012E-2</c:v>
                </c:pt>
                <c:pt idx="51">
                  <c:v>1.5453264704284255E-2</c:v>
                </c:pt>
                <c:pt idx="52">
                  <c:v>1.3586413536594434E-2</c:v>
                </c:pt>
                <c:pt idx="53">
                  <c:v>1.1915264256080662E-2</c:v>
                </c:pt>
                <c:pt idx="54">
                  <c:v>1.0423577304107772E-2</c:v>
                </c:pt>
                <c:pt idx="55">
                  <c:v>9.0958684026968498E-3</c:v>
                </c:pt>
                <c:pt idx="56">
                  <c:v>7.9174587444807414E-3</c:v>
                </c:pt>
                <c:pt idx="57">
                  <c:v>6.8745094531791453E-3</c:v>
                </c:pt>
                <c:pt idx="58">
                  <c:v>5.9540418338351695E-3</c:v>
                </c:pt>
                <c:pt idx="59">
                  <c:v>5.1439449687884081E-3</c:v>
                </c:pt>
                <c:pt idx="60">
                  <c:v>4.4329722183837367E-3</c:v>
                </c:pt>
              </c:numCache>
            </c:numRef>
          </c:yVal>
          <c:smooth val="1"/>
        </c:ser>
        <c:ser>
          <c:idx val="1"/>
          <c:order val="1"/>
          <c:tx>
            <c:strRef>
              <c:f>[限界収益と限界研究開発費.xlsx]Sheet1!$V$1</c:f>
              <c:strCache>
                <c:ptCount val="1"/>
                <c:pt idx="0">
                  <c:v>積</c:v>
                </c:pt>
              </c:strCache>
            </c:strRef>
          </c:tx>
          <c:marker>
            <c:symbol val="none"/>
          </c:marker>
          <c:xVal>
            <c:numRef>
              <c:f>[限界収益と限界研究開発費.xlsx]Sheet1!$T$2:$T$62</c:f>
              <c:numCache>
                <c:formatCode>General</c:formatCode>
                <c:ptCount val="6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numCache>
            </c:numRef>
          </c:xVal>
          <c:yVal>
            <c:numRef>
              <c:f>[限界収益と限界研究開発費.xlsx]Sheet1!$V$2:$V$62</c:f>
              <c:numCache>
                <c:formatCode>General</c:formatCode>
                <c:ptCount val="61"/>
                <c:pt idx="0">
                  <c:v>0</c:v>
                </c:pt>
                <c:pt idx="1">
                  <c:v>3.9734347997475377E-4</c:v>
                </c:pt>
                <c:pt idx="2">
                  <c:v>1.5804603323293614E-3</c:v>
                </c:pt>
                <c:pt idx="3">
                  <c:v>3.5228686044256941E-3</c:v>
                </c:pt>
                <c:pt idx="4">
                  <c:v>6.1812847625580024E-3</c:v>
                </c:pt>
                <c:pt idx="5">
                  <c:v>9.4968699563274701E-3</c:v>
                </c:pt>
                <c:pt idx="6">
                  <c:v>1.3396909733080151E-2</c:v>
                </c:pt>
                <c:pt idx="7">
                  <c:v>1.7796865739126908E-2</c:v>
                </c:pt>
                <c:pt idx="8">
                  <c:v>2.26027252931288E-2</c:v>
                </c:pt>
                <c:pt idx="9">
                  <c:v>2.7713565374230979E-2</c:v>
                </c:pt>
                <c:pt idx="10">
                  <c:v>3.3024241883181683E-2</c:v>
                </c:pt>
                <c:pt idx="11">
                  <c:v>3.8428113166750932E-2</c:v>
                </c:pt>
                <c:pt idx="12">
                  <c:v>4.3819708707083106E-2</c:v>
                </c:pt>
                <c:pt idx="13">
                  <c:v>4.9097259344282308E-2</c:v>
                </c:pt>
                <c:pt idx="14">
                  <c:v>5.416501403103572E-2</c:v>
                </c:pt>
                <c:pt idx="15">
                  <c:v>5.8935279381555537E-2</c:v>
                </c:pt>
                <c:pt idx="16">
                  <c:v>6.3330131538421167E-2</c:v>
                </c:pt>
                <c:pt idx="17">
                  <c:v>6.7282764440113191E-2</c:v>
                </c:pt>
                <c:pt idx="18">
                  <c:v>7.0738453705583862E-2</c:v>
                </c:pt>
                <c:pt idx="19">
                  <c:v>7.365513035300085E-2</c:v>
                </c:pt>
                <c:pt idx="20">
                  <c:v>7.6003572783818835E-2</c:v>
                </c:pt>
                <c:pt idx="21">
                  <c:v>7.7767238320745016E-2</c:v>
                </c:pt>
                <c:pt idx="22">
                  <c:v>7.8941766627331877E-2</c:v>
                </c:pt>
                <c:pt idx="23">
                  <c:v>7.9534196220373346E-2</c:v>
                </c:pt>
                <c:pt idx="24">
                  <c:v>7.9561941808232464E-2</c:v>
                </c:pt>
                <c:pt idx="25">
                  <c:v>7.9051584274049833E-2</c:v>
                </c:pt>
                <c:pt idx="26">
                  <c:v>7.8037526820939451E-2</c:v>
                </c:pt>
                <c:pt idx="27">
                  <c:v>7.6560570264113254E-2</c:v>
                </c:pt>
                <c:pt idx="28">
                  <c:v>7.4666457939603345E-2</c:v>
                </c:pt>
                <c:pt idx="29">
                  <c:v>7.2404436515849172E-2</c:v>
                </c:pt>
                <c:pt idx="30">
                  <c:v>6.98258735020654E-2</c:v>
                </c:pt>
                <c:pt idx="31">
                  <c:v>6.6982965825980734E-2</c:v>
                </c:pt>
                <c:pt idx="32">
                  <c:v>6.3927566882131942E-2</c:v>
                </c:pt>
                <c:pt idx="33">
                  <c:v>6.0710152289035223E-2</c:v>
                </c:pt>
                <c:pt idx="34">
                  <c:v>5.7378937561904562E-2</c:v>
                </c:pt>
                <c:pt idx="35">
                  <c:v>5.397915428214272E-2</c:v>
                </c:pt>
                <c:pt idx="36">
                  <c:v>5.0552485345422754E-2</c:v>
                </c:pt>
                <c:pt idx="37">
                  <c:v>4.7136654657961075E-2</c:v>
                </c:pt>
                <c:pt idx="38">
                  <c:v>4.376516232828162E-2</c:v>
                </c:pt>
                <c:pt idx="39">
                  <c:v>4.0467153017022743E-2</c:v>
                </c:pt>
                <c:pt idx="40">
                  <c:v>3.7267402658559989E-2</c:v>
                </c:pt>
                <c:pt idx="41">
                  <c:v>3.418640721220477E-2</c:v>
                </c:pt>
                <c:pt idx="42">
                  <c:v>3.1240556361328095E-2</c:v>
                </c:pt>
                <c:pt idx="43">
                  <c:v>2.8442375055849567E-2</c:v>
                </c:pt>
                <c:pt idx="44">
                  <c:v>2.5800816371908564E-2</c:v>
                </c:pt>
                <c:pt idx="45">
                  <c:v>2.3321590219981512E-2</c:v>
                </c:pt>
                <c:pt idx="46">
                  <c:v>2.1007513847116573E-2</c:v>
                </c:pt>
                <c:pt idx="47">
                  <c:v>1.8858871734141493E-2</c:v>
                </c:pt>
                <c:pt idx="48">
                  <c:v>1.687377427888196E-2</c:v>
                </c:pt>
                <c:pt idx="49">
                  <c:v>1.5048506489323404E-2</c:v>
                </c:pt>
                <c:pt idx="50">
                  <c:v>1.3377859709292934E-2</c:v>
                </c:pt>
                <c:pt idx="51">
                  <c:v>1.1855441102654338E-2</c:v>
                </c:pt>
                <c:pt idx="52">
                  <c:v>1.0473957184934667E-2</c:v>
                </c:pt>
                <c:pt idx="53">
                  <c:v>9.22546908315937E-3</c:v>
                </c:pt>
                <c:pt idx="54">
                  <c:v>8.1016184080133676E-3</c:v>
                </c:pt>
                <c:pt idx="55">
                  <c:v>7.0938236310374584E-3</c:v>
                </c:pt>
                <c:pt idx="56">
                  <c:v>6.1934476763424572E-3</c:v>
                </c:pt>
                <c:pt idx="57">
                  <c:v>5.3919380712872623E-3</c:v>
                </c:pt>
                <c:pt idx="58">
                  <c:v>4.6809414688372799E-3</c:v>
                </c:pt>
                <c:pt idx="59">
                  <c:v>4.0523946743293935E-3</c:v>
                </c:pt>
                <c:pt idx="60">
                  <c:v>3.4985945013234761E-3</c:v>
                </c:pt>
              </c:numCache>
            </c:numRef>
          </c:yVal>
          <c:smooth val="1"/>
        </c:ser>
        <c:ser>
          <c:idx val="2"/>
          <c:order val="2"/>
          <c:tx>
            <c:strRef>
              <c:f>[限界収益と限界研究開発費.xlsx]Sheet1!$W$1</c:f>
              <c:strCache>
                <c:ptCount val="1"/>
              </c:strCache>
            </c:strRef>
          </c:tx>
          <c:marker>
            <c:symbol val="none"/>
          </c:marker>
          <c:xVal>
            <c:numRef>
              <c:f>[限界収益と限界研究開発費.xlsx]Sheet1!$T$2:$T$62</c:f>
              <c:numCache>
                <c:formatCode>General</c:formatCode>
                <c:ptCount val="6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numCache>
            </c:numRef>
          </c:xVal>
          <c:yVal>
            <c:numRef>
              <c:f>[限界収益と限界研究開発費.xlsx]Sheet1!$W$2:$W$62</c:f>
              <c:numCache>
                <c:formatCode>General</c:formatCode>
                <c:ptCount val="61"/>
                <c:pt idx="0">
                  <c:v>7.9808688446762227E-2</c:v>
                </c:pt>
                <c:pt idx="1">
                  <c:v>7.9708989910770356E-2</c:v>
                </c:pt>
                <c:pt idx="2">
                  <c:v>7.9410640952529268E-2</c:v>
                </c:pt>
                <c:pt idx="3">
                  <c:v>7.8915872209472299E-2</c:v>
                </c:pt>
                <c:pt idx="4">
                  <c:v>7.8228370533868496E-2</c:v>
                </c:pt>
                <c:pt idx="5">
                  <c:v>7.7353233242570194E-2</c:v>
                </c:pt>
                <c:pt idx="6">
                  <c:v>7.629690518350711E-2</c:v>
                </c:pt>
                <c:pt idx="7">
                  <c:v>7.5067099705788232E-2</c:v>
                </c:pt>
                <c:pt idx="8">
                  <c:v>7.3672704888884458E-2</c:v>
                </c:pt>
                <c:pt idx="9">
                  <c:v>7.212367662511579E-2</c:v>
                </c:pt>
                <c:pt idx="10">
                  <c:v>7.0430920353606652E-2</c:v>
                </c:pt>
                <c:pt idx="11">
                  <c:v>6.8606163408984497E-2</c:v>
                </c:pt>
                <c:pt idx="12">
                  <c:v>6.6661820071383424E-2</c:v>
                </c:pt>
                <c:pt idx="13">
                  <c:v>6.4610851483867027E-2</c:v>
                </c:pt>
                <c:pt idx="14">
                  <c:v>6.2466622638412142E-2</c:v>
                </c:pt>
                <c:pt idx="15">
                  <c:v>6.024275862241868E-2</c:v>
                </c:pt>
                <c:pt idx="16">
                  <c:v>5.795300226573058E-2</c:v>
                </c:pt>
                <c:pt idx="17">
                  <c:v>5.5611075235779128E-2</c:v>
                </c:pt>
                <c:pt idx="18">
                  <c:v>5.3230544499019032E-2</c:v>
                </c:pt>
                <c:pt idx="19">
                  <c:v>5.0824695904443051E-2</c:v>
                </c:pt>
                <c:pt idx="20">
                  <c:v>4.8406416454414708E-2</c:v>
                </c:pt>
                <c:pt idx="21">
                  <c:v>4.5988086614639066E-2</c:v>
                </c:pt>
                <c:pt idx="22">
                  <c:v>4.3581483784432877E-2</c:v>
                </c:pt>
                <c:pt idx="23">
                  <c:v>4.1197697806367027E-2</c:v>
                </c:pt>
                <c:pt idx="24">
                  <c:v>3.8847059146668021E-2</c:v>
                </c:pt>
                <c:pt idx="25">
                  <c:v>3.653908013016452E-2</c:v>
                </c:pt>
                <c:pt idx="26">
                  <c:v>3.4282409371455096E-2</c:v>
                </c:pt>
                <c:pt idx="27">
                  <c:v>3.2084799312337729E-2</c:v>
                </c:pt>
                <c:pt idx="28">
                  <c:v>2.9953086558843302E-2</c:v>
                </c:pt>
                <c:pt idx="29">
                  <c:v>2.7893184513298742E-2</c:v>
                </c:pt>
                <c:pt idx="30">
                  <c:v>2.5910087620875155E-2</c:v>
                </c:pt>
                <c:pt idx="31">
                  <c:v>2.4007886398492117E-2</c:v>
                </c:pt>
                <c:pt idx="32">
                  <c:v>2.2189792288447766E-2</c:v>
                </c:pt>
                <c:pt idx="33">
                  <c:v>2.0458171280681437E-2</c:v>
                </c:pt>
                <c:pt idx="34">
                  <c:v>1.8814585176393443E-2</c:v>
                </c:pt>
                <c:pt idx="35">
                  <c:v>1.7259839321413502E-2</c:v>
                </c:pt>
                <c:pt idx="36">
                  <c:v>1.5794035619183727E-2</c:v>
                </c:pt>
                <c:pt idx="37">
                  <c:v>1.4416629638921642E-2</c:v>
                </c:pt>
                <c:pt idx="38">
                  <c:v>1.3126490662416652E-2</c:v>
                </c:pt>
                <c:pt idx="39">
                  <c:v>1.1921963560584843E-2</c:v>
                </c:pt>
                <c:pt idx="40">
                  <c:v>1.0800931455685127E-2</c:v>
                </c:pt>
                <c:pt idx="41">
                  <c:v>9.7608782041258921E-3</c:v>
                </c:pt>
                <c:pt idx="42">
                  <c:v>8.7989498251175285E-3</c:v>
                </c:pt>
                <c:pt idx="43">
                  <c:v>7.9120140990982281E-3</c:v>
                </c:pt>
                <c:pt idx="44">
                  <c:v>7.0967176639983344E-3</c:v>
                </c:pt>
                <c:pt idx="45">
                  <c:v>6.3495400442704969E-3</c:v>
                </c:pt>
                <c:pt idx="46">
                  <c:v>5.6668441546588334E-3</c:v>
                </c:pt>
                <c:pt idx="47">
                  <c:v>5.0449229256134213E-3</c:v>
                </c:pt>
                <c:pt idx="48">
                  <c:v>4.4800417980622722E-3</c:v>
                </c:pt>
                <c:pt idx="49">
                  <c:v>3.9684769302209067E-3</c:v>
                </c:pt>
                <c:pt idx="50">
                  <c:v>3.5065490468566027E-3</c:v>
                </c:pt>
                <c:pt idx="51">
                  <c:v>3.0906529408568514E-3</c:v>
                </c:pt>
                <c:pt idx="52">
                  <c:v>2.7172827073188872E-3</c:v>
                </c:pt>
                <c:pt idx="53">
                  <c:v>2.3830528512161324E-3</c:v>
                </c:pt>
                <c:pt idx="54">
                  <c:v>2.0847154608215545E-3</c:v>
                </c:pt>
                <c:pt idx="55">
                  <c:v>1.81917368053937E-3</c:v>
                </c:pt>
                <c:pt idx="56">
                  <c:v>1.5834917488961485E-3</c:v>
                </c:pt>
                <c:pt idx="57">
                  <c:v>1.3749018906358292E-3</c:v>
                </c:pt>
                <c:pt idx="58">
                  <c:v>1.1908083667670341E-3</c:v>
                </c:pt>
                <c:pt idx="59">
                  <c:v>1.0287889937576817E-3</c:v>
                </c:pt>
                <c:pt idx="60">
                  <c:v>8.8659444367674735E-4</c:v>
                </c:pt>
              </c:numCache>
            </c:numRef>
          </c:yVal>
          <c:smooth val="1"/>
        </c:ser>
        <c:ser>
          <c:idx val="3"/>
          <c:order val="3"/>
          <c:tx>
            <c:strRef>
              <c:f>[限界収益と限界研究開発費.xlsx]Sheet1!$X$1</c:f>
              <c:strCache>
                <c:ptCount val="1"/>
                <c:pt idx="0">
                  <c:v>sum</c:v>
                </c:pt>
              </c:strCache>
            </c:strRef>
          </c:tx>
          <c:marker>
            <c:symbol val="none"/>
          </c:marker>
          <c:xVal>
            <c:numRef>
              <c:f>[限界収益と限界研究開発費.xlsx]Sheet1!$T$2:$T$62</c:f>
              <c:numCache>
                <c:formatCode>General</c:formatCode>
                <c:ptCount val="6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numCache>
            </c:numRef>
          </c:xVal>
          <c:yVal>
            <c:numRef>
              <c:f>[限界収益と限界研究開発費.xlsx]Sheet1!$X$2:$X$62</c:f>
              <c:numCache>
                <c:formatCode>General</c:formatCode>
                <c:ptCount val="61"/>
                <c:pt idx="0">
                  <c:v>0.47885213068057331</c:v>
                </c:pt>
                <c:pt idx="1">
                  <c:v>0.47865128294459686</c:v>
                </c:pt>
                <c:pt idx="2">
                  <c:v>0.47804430604750492</c:v>
                </c:pt>
                <c:pt idx="3">
                  <c:v>0.47701810186125948</c:v>
                </c:pt>
                <c:pt idx="4">
                  <c:v>0.475551507965769</c:v>
                </c:pt>
                <c:pt idx="5">
                  <c:v>0.47361626941174861</c:v>
                </c:pt>
                <c:pt idx="6">
                  <c:v>0.4711783408341228</c:v>
                </c:pt>
                <c:pt idx="7">
                  <c:v>0.46819946397385626</c:v>
                </c:pt>
                <c:pt idx="8">
                  <c:v>0.46463895462643551</c:v>
                </c:pt>
                <c:pt idx="9">
                  <c:v>0.46045562512492566</c:v>
                </c:pt>
                <c:pt idx="10">
                  <c:v>0.45560976400482162</c:v>
                </c:pt>
                <c:pt idx="11">
                  <c:v>0.45006509362065794</c:v>
                </c:pt>
                <c:pt idx="12">
                  <c:v>0.4437906291353837</c:v>
                </c:pt>
                <c:pt idx="13">
                  <c:v>0.43676236824748449</c:v>
                </c:pt>
                <c:pt idx="14">
                  <c:v>0.42896474986150857</c:v>
                </c:pt>
                <c:pt idx="15">
                  <c:v>0.42039183111606759</c:v>
                </c:pt>
                <c:pt idx="16">
                  <c:v>0.41104814513280463</c:v>
                </c:pt>
                <c:pt idx="17">
                  <c:v>0.40094921585478793</c:v>
                </c:pt>
                <c:pt idx="18">
                  <c:v>0.39012172069969803</c:v>
                </c:pt>
                <c:pt idx="19">
                  <c:v>0.37860330577965917</c:v>
                </c:pt>
                <c:pt idx="20">
                  <c:v>0.36644207151030705</c:v>
                </c:pt>
                <c:pt idx="21">
                  <c:v>0.35369575800857939</c:v>
                </c:pt>
                <c:pt idx="22">
                  <c:v>0.34043066933392913</c:v>
                </c:pt>
                <c:pt idx="23">
                  <c:v>0.32672038305857548</c:v>
                </c:pt>
                <c:pt idx="24">
                  <c:v>0.31264429668824056</c:v>
                </c:pt>
                <c:pt idx="25">
                  <c:v>0.29828606505503696</c:v>
                </c:pt>
                <c:pt idx="26">
                  <c:v>0.28373198304967001</c:v>
                </c:pt>
                <c:pt idx="27">
                  <c:v>0.26906936613813964</c:v>
                </c:pt>
                <c:pt idx="28">
                  <c:v>0.25438497729266318</c:v>
                </c:pt>
                <c:pt idx="29">
                  <c:v>0.23976354359564162</c:v>
                </c:pt>
                <c:pt idx="30">
                  <c:v>0.22528639922731633</c:v>
                </c:pt>
                <c:pt idx="31">
                  <c:v>0.21103028421693343</c:v>
                </c:pt>
                <c:pt idx="32">
                  <c:v>0.19706632061281854</c:v>
                </c:pt>
                <c:pt idx="33">
                  <c:v>0.18345917997312386</c:v>
                </c:pt>
                <c:pt idx="34">
                  <c:v>0.17026644862026521</c:v>
                </c:pt>
                <c:pt idx="35">
                  <c:v>0.15753819021062374</c:v>
                </c:pt>
                <c:pt idx="36">
                  <c:v>0.14531669906052511</c:v>
                </c:pt>
                <c:pt idx="37">
                  <c:v>0.13363643249149093</c:v>
                </c:pt>
                <c:pt idx="38">
                  <c:v>0.12252410630278153</c:v>
                </c:pt>
                <c:pt idx="39">
                  <c:v>0.11199893438053179</c:v>
                </c:pt>
                <c:pt idx="40">
                  <c:v>0.10207299139267074</c:v>
                </c:pt>
                <c:pt idx="41">
                  <c:v>9.2751676436960126E-2</c:v>
                </c:pt>
                <c:pt idx="42">
                  <c:v>8.4034255312033262E-2</c:v>
                </c:pt>
                <c:pt idx="43">
                  <c:v>7.5914459650438929E-2</c:v>
                </c:pt>
                <c:pt idx="44">
                  <c:v>6.8381122355898563E-2</c:v>
                </c:pt>
                <c:pt idx="45">
                  <c:v>6.1418830485604488E-2</c:v>
                </c:pt>
                <c:pt idx="46">
                  <c:v>5.5008578775069567E-2</c:v>
                </c:pt>
                <c:pt idx="47">
                  <c:v>4.9128409287822021E-2</c:v>
                </c:pt>
                <c:pt idx="48">
                  <c:v>4.3754025067255592E-2</c:v>
                </c:pt>
                <c:pt idx="49">
                  <c:v>3.8859368070648846E-2</c:v>
                </c:pt>
                <c:pt idx="50">
                  <c:v>3.4417153990432547E-2</c:v>
                </c:pt>
                <c:pt idx="51">
                  <c:v>3.0399358747795445E-2</c:v>
                </c:pt>
                <c:pt idx="52">
                  <c:v>2.677765342884799E-2</c:v>
                </c:pt>
                <c:pt idx="53">
                  <c:v>2.3523786190456166E-2</c:v>
                </c:pt>
                <c:pt idx="54">
                  <c:v>2.0609911172942696E-2</c:v>
                </c:pt>
                <c:pt idx="55">
                  <c:v>1.8008865714273681E-2</c:v>
                </c:pt>
                <c:pt idx="56">
                  <c:v>1.5694398169719348E-2</c:v>
                </c:pt>
                <c:pt idx="57">
                  <c:v>1.3641349415102236E-2</c:v>
                </c:pt>
                <c:pt idx="58">
                  <c:v>1.1825791669439485E-2</c:v>
                </c:pt>
                <c:pt idx="59">
                  <c:v>1.0225128636875483E-2</c:v>
                </c:pt>
                <c:pt idx="60">
                  <c:v>8.8181611633839606E-3</c:v>
                </c:pt>
              </c:numCache>
            </c:numRef>
          </c:yVal>
          <c:smooth val="1"/>
        </c:ser>
        <c:ser>
          <c:idx val="4"/>
          <c:order val="4"/>
          <c:tx>
            <c:strRef>
              <c:f>[限界収益と限界研究開発費.xlsx]Sheet1!$Y$1</c:f>
              <c:strCache>
                <c:ptCount val="1"/>
                <c:pt idx="0">
                  <c:v>限界R&amp;D　1</c:v>
                </c:pt>
              </c:strCache>
            </c:strRef>
          </c:tx>
          <c:marker>
            <c:symbol val="none"/>
          </c:marker>
          <c:xVal>
            <c:numRef>
              <c:f>[限界収益と限界研究開発費.xlsx]Sheet1!$T$2:$T$62</c:f>
              <c:numCache>
                <c:formatCode>General</c:formatCode>
                <c:ptCount val="6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numCache>
            </c:numRef>
          </c:xVal>
          <c:yVal>
            <c:numRef>
              <c:f>[限界収益と限界研究開発費.xlsx]Sheet1!$Y$2:$Y$62</c:f>
              <c:numCache>
                <c:formatCode>General</c:formatCode>
                <c:ptCount val="61"/>
                <c:pt idx="0">
                  <c:v>0</c:v>
                </c:pt>
                <c:pt idx="1">
                  <c:v>4.9849267995938362E-4</c:v>
                </c:pt>
                <c:pt idx="2">
                  <c:v>1.9902374711647797E-3</c:v>
                </c:pt>
                <c:pt idx="3">
                  <c:v>4.4640811864496421E-3</c:v>
                </c:pt>
                <c:pt idx="4">
                  <c:v>7.9015895644686251E-3</c:v>
                </c:pt>
                <c:pt idx="5">
                  <c:v>1.2277276020960182E-2</c:v>
                </c:pt>
                <c:pt idx="6">
                  <c:v>1.7558916316275597E-2</c:v>
                </c:pt>
                <c:pt idx="7">
                  <c:v>2.3707943704870005E-2</c:v>
                </c:pt>
                <c:pt idx="8">
                  <c:v>3.0679917789388833E-2</c:v>
                </c:pt>
                <c:pt idx="9">
                  <c:v>3.8425059108232185E-2</c:v>
                </c:pt>
                <c:pt idx="10">
                  <c:v>4.6888840465777848E-2</c:v>
                </c:pt>
                <c:pt idx="11">
                  <c:v>5.601262518888861E-2</c:v>
                </c:pt>
                <c:pt idx="12">
                  <c:v>6.5734341876893976E-2</c:v>
                </c:pt>
                <c:pt idx="13">
                  <c:v>7.5989184814475974E-2</c:v>
                </c:pt>
                <c:pt idx="14">
                  <c:v>8.6710329041750411E-2</c:v>
                </c:pt>
                <c:pt idx="15">
                  <c:v>9.782964912171771E-2</c:v>
                </c:pt>
                <c:pt idx="16">
                  <c:v>0.10927843090515821</c:v>
                </c:pt>
                <c:pt idx="17">
                  <c:v>0.12098806605491547</c:v>
                </c:pt>
                <c:pt idx="18">
                  <c:v>0.13289071973871597</c:v>
                </c:pt>
                <c:pt idx="19">
                  <c:v>0.14491996271159585</c:v>
                </c:pt>
                <c:pt idx="20">
                  <c:v>0.15701135996173757</c:v>
                </c:pt>
                <c:pt idx="21">
                  <c:v>0.1691030091606158</c:v>
                </c:pt>
                <c:pt idx="22">
                  <c:v>0.18113602331164674</c:v>
                </c:pt>
                <c:pt idx="23">
                  <c:v>0.19305495320197599</c:v>
                </c:pt>
                <c:pt idx="24">
                  <c:v>0.20480814650047102</c:v>
                </c:pt>
                <c:pt idx="25">
                  <c:v>0.21634804158298851</c:v>
                </c:pt>
                <c:pt idx="26">
                  <c:v>0.22763139537653562</c:v>
                </c:pt>
                <c:pt idx="27">
                  <c:v>0.23861944567212245</c:v>
                </c:pt>
                <c:pt idx="28">
                  <c:v>0.24927800943959461</c:v>
                </c:pt>
                <c:pt idx="29">
                  <c:v>0.2595775196673174</c:v>
                </c:pt>
                <c:pt idx="30">
                  <c:v>0.26949300412943533</c:v>
                </c:pt>
                <c:pt idx="31">
                  <c:v>0.27900401024135052</c:v>
                </c:pt>
                <c:pt idx="32">
                  <c:v>0.28809448079157229</c:v>
                </c:pt>
                <c:pt idx="33">
                  <c:v>0.29675258583040393</c:v>
                </c:pt>
                <c:pt idx="34">
                  <c:v>0.30497051635184391</c:v>
                </c:pt>
                <c:pt idx="35">
                  <c:v>0.31274424562674358</c:v>
                </c:pt>
                <c:pt idx="36">
                  <c:v>0.3200732641378925</c:v>
                </c:pt>
                <c:pt idx="37">
                  <c:v>0.3269602940392029</c:v>
                </c:pt>
                <c:pt idx="38">
                  <c:v>0.33341098892172782</c:v>
                </c:pt>
                <c:pt idx="39">
                  <c:v>0.33943362443088687</c:v>
                </c:pt>
                <c:pt idx="40">
                  <c:v>0.34503878495538548</c:v>
                </c:pt>
                <c:pt idx="41">
                  <c:v>0.35023905121318166</c:v>
                </c:pt>
                <c:pt idx="42">
                  <c:v>0.35504869310822346</c:v>
                </c:pt>
                <c:pt idx="43">
                  <c:v>0.35948337173831996</c:v>
                </c:pt>
                <c:pt idx="44">
                  <c:v>0.36355985391381945</c:v>
                </c:pt>
                <c:pt idx="45">
                  <c:v>0.36729574201245863</c:v>
                </c:pt>
                <c:pt idx="46">
                  <c:v>0.37070922146051694</c:v>
                </c:pt>
                <c:pt idx="47">
                  <c:v>0.37381882760574403</c:v>
                </c:pt>
                <c:pt idx="48">
                  <c:v>0.37664323324349974</c:v>
                </c:pt>
                <c:pt idx="49">
                  <c:v>0.37920105758270656</c:v>
                </c:pt>
                <c:pt idx="50">
                  <c:v>0.38151069699952811</c:v>
                </c:pt>
                <c:pt idx="51">
                  <c:v>0.38359017752952684</c:v>
                </c:pt>
                <c:pt idx="52">
                  <c:v>0.38545702869721665</c:v>
                </c:pt>
                <c:pt idx="53">
                  <c:v>0.38712817797773047</c:v>
                </c:pt>
                <c:pt idx="54">
                  <c:v>0.38861986492970335</c:v>
                </c:pt>
                <c:pt idx="55">
                  <c:v>0.38994757383111428</c:v>
                </c:pt>
                <c:pt idx="56">
                  <c:v>0.39112598348933036</c:v>
                </c:pt>
                <c:pt idx="57">
                  <c:v>0.39216893278063197</c:v>
                </c:pt>
                <c:pt idx="58">
                  <c:v>0.39308940039997592</c:v>
                </c:pt>
                <c:pt idx="59">
                  <c:v>0.39389949726502271</c:v>
                </c:pt>
                <c:pt idx="60">
                  <c:v>0.39461047001542737</c:v>
                </c:pt>
              </c:numCache>
            </c:numRef>
          </c:yVal>
          <c:smooth val="1"/>
        </c:ser>
        <c:dLbls>
          <c:showLegendKey val="0"/>
          <c:showVal val="0"/>
          <c:showCatName val="0"/>
          <c:showSerName val="0"/>
          <c:showPercent val="0"/>
          <c:showBubbleSize val="0"/>
        </c:dLbls>
        <c:axId val="537328384"/>
        <c:axId val="537328960"/>
      </c:scatterChart>
      <c:valAx>
        <c:axId val="537328384"/>
        <c:scaling>
          <c:orientation val="minMax"/>
        </c:scaling>
        <c:delete val="0"/>
        <c:axPos val="b"/>
        <c:numFmt formatCode="General" sourceLinked="1"/>
        <c:majorTickMark val="out"/>
        <c:minorTickMark val="none"/>
        <c:tickLblPos val="nextTo"/>
        <c:crossAx val="537328960"/>
        <c:crosses val="autoZero"/>
        <c:crossBetween val="midCat"/>
      </c:valAx>
      <c:valAx>
        <c:axId val="537328960"/>
        <c:scaling>
          <c:orientation val="minMax"/>
        </c:scaling>
        <c:delete val="1"/>
        <c:axPos val="l"/>
        <c:majorGridlines/>
        <c:numFmt formatCode="General" sourceLinked="1"/>
        <c:majorTickMark val="out"/>
        <c:minorTickMark val="none"/>
        <c:tickLblPos val="nextTo"/>
        <c:crossAx val="537328384"/>
        <c:crosses val="autoZero"/>
        <c:crossBetween val="midCat"/>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0.65521</cdr:x>
      <cdr:y>0.44444</cdr:y>
    </cdr:from>
    <cdr:to>
      <cdr:x>0.6625</cdr:x>
      <cdr:y>0.88368</cdr:y>
    </cdr:to>
    <cdr:cxnSp macro="">
      <cdr:nvCxnSpPr>
        <cdr:cNvPr id="2" name="直線コネクタ 1"/>
        <cdr:cNvCxnSpPr/>
      </cdr:nvCxnSpPr>
      <cdr:spPr>
        <a:xfrm xmlns:a="http://schemas.openxmlformats.org/drawingml/2006/main">
          <a:off x="2995613" y="1219200"/>
          <a:ext cx="33337" cy="12049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0.51968</cdr:x>
      <cdr:y>0.0525</cdr:y>
    </cdr:from>
    <cdr:to>
      <cdr:x>1</cdr:x>
      <cdr:y>0.1732</cdr:y>
    </cdr:to>
    <cdr:sp macro="" textlink="">
      <cdr:nvSpPr>
        <cdr:cNvPr id="2" name="テキスト ボックス 1"/>
        <cdr:cNvSpPr txBox="1"/>
      </cdr:nvSpPr>
      <cdr:spPr>
        <a:xfrm xmlns:a="http://schemas.openxmlformats.org/drawingml/2006/main">
          <a:off x="2375968" y="144016"/>
          <a:ext cx="2196032" cy="3311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800" i="1" dirty="0" err="1">
              <a:effectLst/>
              <a:latin typeface="+mn-lt"/>
              <a:ea typeface="+mn-ea"/>
              <a:cs typeface="+mn-cs"/>
            </a:rPr>
            <a:t>p</a:t>
          </a:r>
          <a:r>
            <a:rPr lang="en-US" altLang="ja-JP" sz="1800" dirty="0" err="1">
              <a:effectLst/>
              <a:latin typeface="+mn-lt"/>
              <a:ea typeface="+mn-ea"/>
              <a:cs typeface="+mn-cs"/>
            </a:rPr>
            <a:t>f</a:t>
          </a:r>
          <a:r>
            <a:rPr lang="en-US" altLang="ja-JP" sz="1800" dirty="0">
              <a:effectLst/>
              <a:latin typeface="+mn-lt"/>
              <a:ea typeface="+mn-ea"/>
              <a:cs typeface="+mn-cs"/>
            </a:rPr>
            <a:t>(x)+ b(x)f(x)+</a:t>
          </a:r>
          <a:r>
            <a:rPr lang="en-US" altLang="ja-JP" sz="1800" i="1" dirty="0" err="1">
              <a:effectLst/>
              <a:latin typeface="+mn-lt"/>
              <a:ea typeface="+mn-ea"/>
              <a:cs typeface="+mn-cs"/>
            </a:rPr>
            <a:t>a</a:t>
          </a:r>
          <a:r>
            <a:rPr lang="en-US" altLang="ja-JP" sz="1800" dirty="0" err="1">
              <a:effectLst/>
              <a:latin typeface="+mn-lt"/>
              <a:ea typeface="+mn-ea"/>
              <a:cs typeface="+mn-cs"/>
            </a:rPr>
            <a:t>f</a:t>
          </a:r>
          <a:r>
            <a:rPr lang="en-US" altLang="ja-JP" sz="1800" dirty="0">
              <a:effectLst/>
              <a:latin typeface="+mn-lt"/>
              <a:ea typeface="+mn-ea"/>
              <a:cs typeface="+mn-cs"/>
            </a:rPr>
            <a:t>(x)</a:t>
          </a:r>
          <a:endParaRPr lang="ja-JP" altLang="en-US" sz="1800" dirty="0"/>
        </a:p>
      </cdr:txBody>
    </cdr:sp>
  </cdr:relSizeAnchor>
  <cdr:relSizeAnchor xmlns:cdr="http://schemas.openxmlformats.org/drawingml/2006/chartDrawing">
    <cdr:from>
      <cdr:x>0.65625</cdr:x>
      <cdr:y>0.49826</cdr:y>
    </cdr:from>
    <cdr:to>
      <cdr:x>0.65937</cdr:x>
      <cdr:y>0.88368</cdr:y>
    </cdr:to>
    <cdr:cxnSp macro="">
      <cdr:nvCxnSpPr>
        <cdr:cNvPr id="3" name="直線コネクタ 2"/>
        <cdr:cNvCxnSpPr/>
      </cdr:nvCxnSpPr>
      <cdr:spPr>
        <a:xfrm xmlns:a="http://schemas.openxmlformats.org/drawingml/2006/main">
          <a:off x="3000375" y="1366836"/>
          <a:ext cx="14287" cy="105727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0.59653</cdr:x>
      <cdr:y>0.49942</cdr:y>
    </cdr:from>
    <cdr:to>
      <cdr:x>0.59965</cdr:x>
      <cdr:y>0.88484</cdr:y>
    </cdr:to>
    <cdr:cxnSp macro="">
      <cdr:nvCxnSpPr>
        <cdr:cNvPr id="4" name="直線コネクタ 3"/>
        <cdr:cNvCxnSpPr/>
      </cdr:nvCxnSpPr>
      <cdr:spPr>
        <a:xfrm xmlns:a="http://schemas.openxmlformats.org/drawingml/2006/main">
          <a:off x="2727325" y="1370011"/>
          <a:ext cx="14287" cy="105727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28675" name="Rectangle 3"/>
          <p:cNvSpPr>
            <a:spLocks noGrp="1" noChangeArrowheads="1"/>
          </p:cNvSpPr>
          <p:nvPr>
            <p:ph type="dt" sz="quarter" idx="1"/>
          </p:nvPr>
        </p:nvSpPr>
        <p:spPr bwMode="auto">
          <a:xfrm>
            <a:off x="3815373"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28676" name="Rectangle 4"/>
          <p:cNvSpPr>
            <a:spLocks noGrp="1" noChangeArrowheads="1"/>
          </p:cNvSpPr>
          <p:nvPr>
            <p:ph type="ftr" sz="quarter" idx="2"/>
          </p:nvPr>
        </p:nvSpPr>
        <p:spPr bwMode="auto">
          <a:xfrm>
            <a:off x="0"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28677" name="Rectangle 5"/>
          <p:cNvSpPr>
            <a:spLocks noGrp="1" noChangeArrowheads="1"/>
          </p:cNvSpPr>
          <p:nvPr>
            <p:ph type="sldNum" sz="quarter" idx="3"/>
          </p:nvPr>
        </p:nvSpPr>
        <p:spPr bwMode="auto">
          <a:xfrm>
            <a:off x="3815373"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6383C74-AB0E-4705-8DDD-7303A414D5E9}" type="slidenum">
              <a:rPr lang="en-US" altLang="ja-JP"/>
              <a:pPr>
                <a:defRPr/>
              </a:pPr>
              <a:t>‹#›</a:t>
            </a:fld>
            <a:endParaRPr lang="en-US" altLang="ja-JP"/>
          </a:p>
        </p:txBody>
      </p:sp>
    </p:spTree>
    <p:extLst>
      <p:ext uri="{BB962C8B-B14F-4D97-AF65-F5344CB8AC3E}">
        <p14:creationId xmlns:p14="http://schemas.microsoft.com/office/powerpoint/2010/main" val="559719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30723" name="Rectangle 3"/>
          <p:cNvSpPr>
            <a:spLocks noGrp="1" noChangeArrowheads="1"/>
          </p:cNvSpPr>
          <p:nvPr>
            <p:ph type="dt" idx="1"/>
          </p:nvPr>
        </p:nvSpPr>
        <p:spPr bwMode="auto">
          <a:xfrm>
            <a:off x="3815373"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3891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3577" y="4686499"/>
            <a:ext cx="5388610" cy="44398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26" name="Rectangle 6"/>
          <p:cNvSpPr>
            <a:spLocks noGrp="1" noChangeArrowheads="1"/>
          </p:cNvSpPr>
          <p:nvPr>
            <p:ph type="ftr" sz="quarter" idx="4"/>
          </p:nvPr>
        </p:nvSpPr>
        <p:spPr bwMode="auto">
          <a:xfrm>
            <a:off x="0"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30727" name="Rectangle 7"/>
          <p:cNvSpPr>
            <a:spLocks noGrp="1" noChangeArrowheads="1"/>
          </p:cNvSpPr>
          <p:nvPr>
            <p:ph type="sldNum" sz="quarter" idx="5"/>
          </p:nvPr>
        </p:nvSpPr>
        <p:spPr bwMode="auto">
          <a:xfrm>
            <a:off x="3815373"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075C29-F64B-4E4F-AF16-820E4F14DA7A}" type="slidenum">
              <a:rPr lang="en-US" altLang="ja-JP"/>
              <a:pPr>
                <a:defRPr/>
              </a:pPr>
              <a:t>‹#›</a:t>
            </a:fld>
            <a:endParaRPr lang="en-US" altLang="ja-JP"/>
          </a:p>
        </p:txBody>
      </p:sp>
    </p:spTree>
    <p:extLst>
      <p:ext uri="{BB962C8B-B14F-4D97-AF65-F5344CB8AC3E}">
        <p14:creationId xmlns:p14="http://schemas.microsoft.com/office/powerpoint/2010/main" val="3996943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AE528A0-71AE-4841-96BA-73AFC8B6A4AC}" type="slidenum">
              <a:rPr lang="en-US" altLang="ja-JP" smtClean="0"/>
              <a:pPr/>
              <a:t>1</a:t>
            </a:fld>
            <a:endParaRPr lang="en-US" altLang="ja-JP"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lang="ja-JP" altLang="ja-JP"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lang="ja-JP" altLang="ja-JP"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ja-JP" alt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ja-JP" altLang="en-U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ja-JP" altLang="en-US"/>
              <a:t>マスタ サブタイトルの書式設定</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ja-JP" altLang="en-US"/>
              <a:t>マスタ タイトルの書式設定</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ltLang="ja-JP"/>
          </a:p>
        </p:txBody>
      </p:sp>
      <p:sp>
        <p:nvSpPr>
          <p:cNvPr id="11" name="Rectangle 10"/>
          <p:cNvSpPr>
            <a:spLocks noGrp="1" noChangeArrowheads="1"/>
          </p:cNvSpPr>
          <p:nvPr>
            <p:ph type="ftr" sz="quarter" idx="11"/>
          </p:nvPr>
        </p:nvSpPr>
        <p:spPr/>
        <p:txBody>
          <a:bodyPr/>
          <a:lstStyle>
            <a:lvl1pPr algn="r">
              <a:defRPr/>
            </a:lvl1pPr>
          </a:lstStyle>
          <a:p>
            <a:pPr>
              <a:defRPr/>
            </a:pPr>
            <a:endParaRPr lang="en-US" altLang="ja-JP"/>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9DF2C040-3976-439D-99E8-3E36549A0110}"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74FC7C15-9F90-4106-8950-FF9DCFF879E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05600" y="762000"/>
            <a:ext cx="1981200" cy="53244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0" y="762000"/>
            <a:ext cx="5791200" cy="53244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DC440F81-2A3A-4998-B4B5-B55DD54FBD9A}"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0" y="762000"/>
            <a:ext cx="79248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838200" y="2362200"/>
            <a:ext cx="7693025" cy="3724275"/>
          </a:xfrm>
        </p:spPr>
        <p:txBody>
          <a:bodyPr/>
          <a:lstStyle/>
          <a:p>
            <a:pPr lvl="0"/>
            <a:endParaRPr lang="ja-JP"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8AD6E746-8F0B-41C2-980C-01D7DBF5C1A9}"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9A550E89-2E8E-4603-83CB-ABEF84BADD52}"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2514DA91-5FA4-42BB-A69C-C76B482994B2}"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FFE678FC-8D69-49DC-9119-D2AA02B17D1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p:cNvSpPr>
            <a:spLocks noGrp="1" noChangeArrowheads="1"/>
          </p:cNvSpPr>
          <p:nvPr>
            <p:ph type="sldNum" sz="quarter" idx="12"/>
          </p:nvPr>
        </p:nvSpPr>
        <p:spPr>
          <a:ln/>
        </p:spPr>
        <p:txBody>
          <a:bodyPr/>
          <a:lstStyle>
            <a:lvl1pPr>
              <a:defRPr/>
            </a:lvl1pPr>
          </a:lstStyle>
          <a:p>
            <a:pPr>
              <a:defRPr/>
            </a:pPr>
            <a:fld id="{5EA3553E-22FA-4540-9A2B-62B2151189D5}"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2"/>
          </p:nvPr>
        </p:nvSpPr>
        <p:spPr>
          <a:ln/>
        </p:spPr>
        <p:txBody>
          <a:bodyPr/>
          <a:lstStyle>
            <a:lvl1pPr>
              <a:defRPr/>
            </a:lvl1pPr>
          </a:lstStyle>
          <a:p>
            <a:pPr>
              <a:defRPr/>
            </a:pPr>
            <a:fld id="{2D9C4B5A-28AE-4690-AD2A-DEDE9E9B9ED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3"/>
          <p:cNvSpPr>
            <a:spLocks noGrp="1" noChangeArrowheads="1"/>
          </p:cNvSpPr>
          <p:nvPr>
            <p:ph type="sldNum" sz="quarter" idx="12"/>
          </p:nvPr>
        </p:nvSpPr>
        <p:spPr>
          <a:ln/>
        </p:spPr>
        <p:txBody>
          <a:bodyPr/>
          <a:lstStyle>
            <a:lvl1pPr>
              <a:defRPr/>
            </a:lvl1pPr>
          </a:lstStyle>
          <a:p>
            <a:pPr>
              <a:defRPr/>
            </a:pPr>
            <a:fld id="{72305F1C-A5F8-4DBE-8AAC-0D797AA9F185}"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128B20EB-70DD-4AFF-8AD9-8FA9DACDDBB3}"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64A53217-FC17-4959-9434-9D5347431973}"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7620000" cy="6858000"/>
            <a:chOff x="0" y="0"/>
            <a:chExt cx="4800" cy="4320"/>
          </a:xfrm>
        </p:grpSpPr>
        <p:grpSp>
          <p:nvGrpSpPr>
            <p:cNvPr id="3080"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0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ja-JP" altLang="en-US"/>
              </a:p>
            </p:txBody>
          </p:sp>
        </p:grpSp>
        <p:grpSp>
          <p:nvGrpSpPr>
            <p:cNvPr id="3081"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ja-JP" altLang="en-US"/>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ja-JP" altLang="en-US"/>
              </a:p>
            </p:txBody>
          </p:sp>
        </p:grpSp>
      </p:grpSp>
      <p:sp>
        <p:nvSpPr>
          <p:cNvPr id="3075"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3076"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pPr>
              <a:defRPr/>
            </a:pPr>
            <a:endParaRPr lang="en-US" altLang="ja-JP"/>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pPr>
              <a:defRPr/>
            </a:pPr>
            <a:endParaRPr lang="en-US" altLang="ja-JP"/>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kumimoji="0" sz="2600" b="1">
                <a:solidFill>
                  <a:schemeClr val="bg1"/>
                </a:solidFill>
              </a:defRPr>
            </a:lvl1pPr>
          </a:lstStyle>
          <a:p>
            <a:pPr>
              <a:defRPr/>
            </a:pPr>
            <a:fld id="{DA1D95C1-01AC-41E7-8867-109E5017125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0" fontAlgn="base" hangingPunct="0">
        <a:lnSpc>
          <a:spcPct val="90000"/>
        </a:lnSpc>
        <a:spcBef>
          <a:spcPct val="0"/>
        </a:spcBef>
        <a:spcAft>
          <a:spcPct val="0"/>
        </a:spcAft>
        <a:defRPr kumimoji="1" sz="3600" b="1">
          <a:solidFill>
            <a:schemeClr val="tx2"/>
          </a:solidFill>
          <a:latin typeface="+mj-lt"/>
          <a:ea typeface="+mj-ea"/>
          <a:cs typeface="+mj-cs"/>
        </a:defRPr>
      </a:lvl1pPr>
      <a:lvl2pPr algn="l" rtl="0" eaLnBrk="0" fontAlgn="base" hangingPunct="0">
        <a:lnSpc>
          <a:spcPct val="90000"/>
        </a:lnSpc>
        <a:spcBef>
          <a:spcPct val="0"/>
        </a:spcBef>
        <a:spcAft>
          <a:spcPct val="0"/>
        </a:spcAft>
        <a:defRPr kumimoji="1" sz="3600" b="1">
          <a:solidFill>
            <a:schemeClr val="tx2"/>
          </a:solidFill>
          <a:latin typeface="Arial" charset="0"/>
          <a:ea typeface="ＭＳ Ｐゴシック" pitchFamily="50" charset="-128"/>
        </a:defRPr>
      </a:lvl2pPr>
      <a:lvl3pPr algn="l" rtl="0" eaLnBrk="0" fontAlgn="base" hangingPunct="0">
        <a:lnSpc>
          <a:spcPct val="90000"/>
        </a:lnSpc>
        <a:spcBef>
          <a:spcPct val="0"/>
        </a:spcBef>
        <a:spcAft>
          <a:spcPct val="0"/>
        </a:spcAft>
        <a:defRPr kumimoji="1" sz="3600" b="1">
          <a:solidFill>
            <a:schemeClr val="tx2"/>
          </a:solidFill>
          <a:latin typeface="Arial" charset="0"/>
          <a:ea typeface="ＭＳ Ｐゴシック" pitchFamily="50" charset="-128"/>
        </a:defRPr>
      </a:lvl3pPr>
      <a:lvl4pPr algn="l" rtl="0" eaLnBrk="0" fontAlgn="base" hangingPunct="0">
        <a:lnSpc>
          <a:spcPct val="90000"/>
        </a:lnSpc>
        <a:spcBef>
          <a:spcPct val="0"/>
        </a:spcBef>
        <a:spcAft>
          <a:spcPct val="0"/>
        </a:spcAft>
        <a:defRPr kumimoji="1" sz="3600" b="1">
          <a:solidFill>
            <a:schemeClr val="tx2"/>
          </a:solidFill>
          <a:latin typeface="Arial" charset="0"/>
          <a:ea typeface="ＭＳ Ｐゴシック" pitchFamily="50" charset="-128"/>
        </a:defRPr>
      </a:lvl4pPr>
      <a:lvl5pPr algn="l" rtl="0" eaLnBrk="0" fontAlgn="base" hangingPunct="0">
        <a:lnSpc>
          <a:spcPct val="90000"/>
        </a:lnSpc>
        <a:spcBef>
          <a:spcPct val="0"/>
        </a:spcBef>
        <a:spcAft>
          <a:spcPct val="0"/>
        </a:spcAft>
        <a:defRPr kumimoji="1" sz="3600" b="1">
          <a:solidFill>
            <a:schemeClr val="tx2"/>
          </a:solidFill>
          <a:latin typeface="Arial" charset="0"/>
          <a:ea typeface="ＭＳ Ｐゴシック" pitchFamily="50" charset="-128"/>
        </a:defRPr>
      </a:lvl5pPr>
      <a:lvl6pPr marL="457200" algn="l" rtl="0" fontAlgn="base">
        <a:lnSpc>
          <a:spcPct val="90000"/>
        </a:lnSpc>
        <a:spcBef>
          <a:spcPct val="0"/>
        </a:spcBef>
        <a:spcAft>
          <a:spcPct val="0"/>
        </a:spcAft>
        <a:defRPr kumimoji="1" sz="3600" b="1">
          <a:solidFill>
            <a:schemeClr val="tx2"/>
          </a:solidFill>
          <a:latin typeface="Arial" charset="0"/>
          <a:ea typeface="ＭＳ Ｐゴシック" pitchFamily="50" charset="-128"/>
        </a:defRPr>
      </a:lvl6pPr>
      <a:lvl7pPr marL="914400" algn="l" rtl="0" fontAlgn="base">
        <a:lnSpc>
          <a:spcPct val="90000"/>
        </a:lnSpc>
        <a:spcBef>
          <a:spcPct val="0"/>
        </a:spcBef>
        <a:spcAft>
          <a:spcPct val="0"/>
        </a:spcAft>
        <a:defRPr kumimoji="1" sz="3600" b="1">
          <a:solidFill>
            <a:schemeClr val="tx2"/>
          </a:solidFill>
          <a:latin typeface="Arial" charset="0"/>
          <a:ea typeface="ＭＳ Ｐゴシック" pitchFamily="50" charset="-128"/>
        </a:defRPr>
      </a:lvl7pPr>
      <a:lvl8pPr marL="1371600" algn="l" rtl="0" fontAlgn="base">
        <a:lnSpc>
          <a:spcPct val="90000"/>
        </a:lnSpc>
        <a:spcBef>
          <a:spcPct val="0"/>
        </a:spcBef>
        <a:spcAft>
          <a:spcPct val="0"/>
        </a:spcAft>
        <a:defRPr kumimoji="1" sz="3600" b="1">
          <a:solidFill>
            <a:schemeClr val="tx2"/>
          </a:solidFill>
          <a:latin typeface="Arial" charset="0"/>
          <a:ea typeface="ＭＳ Ｐゴシック" pitchFamily="50" charset="-128"/>
        </a:defRPr>
      </a:lvl8pPr>
      <a:lvl9pPr marL="1828800" algn="l" rtl="0" fontAlgn="base">
        <a:lnSpc>
          <a:spcPct val="90000"/>
        </a:lnSpc>
        <a:spcBef>
          <a:spcPct val="0"/>
        </a:spcBef>
        <a:spcAft>
          <a:spcPct val="0"/>
        </a:spcAft>
        <a:defRPr kumimoji="1" sz="3600"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5pPr>
      <a:lvl6pPr marL="25146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p:txBody>
          <a:bodyPr/>
          <a:lstStyle/>
          <a:p>
            <a:pPr eaLnBrk="1" hangingPunct="1"/>
            <a:r>
              <a:rPr lang="ja-JP" altLang="ja-JP" sz="3200" dirty="0"/>
              <a:t>ウェブアクセシビリティ義務化</a:t>
            </a:r>
            <a:r>
              <a:rPr lang="ja-JP" altLang="ja-JP" sz="3200" dirty="0" smtClean="0"/>
              <a:t>は</a:t>
            </a:r>
            <a:r>
              <a:rPr lang="en-US" altLang="ja-JP" sz="3200" dirty="0" smtClean="0"/>
              <a:t/>
            </a:r>
            <a:br>
              <a:rPr lang="en-US" altLang="ja-JP" sz="3200" dirty="0" smtClean="0"/>
            </a:br>
            <a:r>
              <a:rPr lang="ja-JP" altLang="ja-JP" sz="3200" dirty="0" smtClean="0"/>
              <a:t>合理的</a:t>
            </a:r>
            <a:r>
              <a:rPr lang="ja-JP" altLang="ja-JP" sz="3200" dirty="0"/>
              <a:t>な政策</a:t>
            </a:r>
            <a:r>
              <a:rPr lang="ja-JP" altLang="ja-JP" sz="3200" dirty="0" smtClean="0"/>
              <a:t>か</a:t>
            </a:r>
            <a:endParaRPr lang="ja-JP" altLang="en-US" dirty="0" smtClean="0"/>
          </a:p>
        </p:txBody>
      </p:sp>
      <p:sp>
        <p:nvSpPr>
          <p:cNvPr id="5123" name="Rectangle 3"/>
          <p:cNvSpPr>
            <a:spLocks noGrp="1" noChangeArrowheads="1"/>
          </p:cNvSpPr>
          <p:nvPr>
            <p:ph type="subTitle" idx="1"/>
          </p:nvPr>
        </p:nvSpPr>
        <p:spPr/>
        <p:txBody>
          <a:bodyPr/>
          <a:lstStyle/>
          <a:p>
            <a:pPr eaLnBrk="1" hangingPunct="1"/>
            <a:r>
              <a:rPr lang="en-US" altLang="ja-JP" dirty="0" smtClean="0"/>
              <a:t>2013</a:t>
            </a:r>
            <a:r>
              <a:rPr lang="ja-JP" altLang="en-US" dirty="0" smtClean="0"/>
              <a:t>年</a:t>
            </a:r>
            <a:r>
              <a:rPr lang="en-US" altLang="ja-JP" dirty="0" smtClean="0"/>
              <a:t>11</a:t>
            </a:r>
            <a:r>
              <a:rPr lang="ja-JP" altLang="en-US" dirty="0" smtClean="0"/>
              <a:t>月</a:t>
            </a:r>
            <a:r>
              <a:rPr lang="en-US" altLang="ja-JP" dirty="0" smtClean="0"/>
              <a:t>21</a:t>
            </a:r>
            <a:r>
              <a:rPr lang="ja-JP" altLang="en-US" dirty="0" smtClean="0"/>
              <a:t>日</a:t>
            </a:r>
            <a:endParaRPr lang="en-US" altLang="ja-JP" dirty="0" smtClean="0"/>
          </a:p>
          <a:p>
            <a:pPr eaLnBrk="1" hangingPunct="1"/>
            <a:r>
              <a:rPr lang="ja-JP" altLang="en-US" dirty="0" smtClean="0"/>
              <a:t>山田　</a:t>
            </a:r>
            <a:r>
              <a:rPr lang="ja-JP" altLang="en-US" dirty="0"/>
              <a:t>肇</a:t>
            </a:r>
            <a:r>
              <a:rPr lang="ja-JP" altLang="en-US" sz="1800" dirty="0"/>
              <a:t>（東洋</a:t>
            </a:r>
            <a:r>
              <a:rPr lang="ja-JP" altLang="en-US" sz="1800" dirty="0" smtClean="0"/>
              <a:t>大学）</a:t>
            </a:r>
            <a:endParaRPr lang="en-US" altLang="ja-JP" dirty="0" smtClean="0"/>
          </a:p>
          <a:p>
            <a:pPr eaLnBrk="1" hangingPunct="1"/>
            <a:r>
              <a:rPr lang="ja-JP" altLang="ja-JP" dirty="0"/>
              <a:t>遊間和子</a:t>
            </a:r>
            <a:r>
              <a:rPr lang="ja-JP" altLang="ja-JP" sz="1800" dirty="0"/>
              <a:t>（国際社会経済研究所）</a:t>
            </a:r>
            <a:endParaRPr lang="ja-JP"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英国</a:t>
            </a:r>
            <a:endParaRPr lang="en-US" altLang="ja-JP" sz="3200" dirty="0" smtClean="0"/>
          </a:p>
        </p:txBody>
      </p:sp>
      <p:sp>
        <p:nvSpPr>
          <p:cNvPr id="8195" name="Rectangle 3"/>
          <p:cNvSpPr>
            <a:spLocks noGrp="1" noChangeArrowheads="1"/>
          </p:cNvSpPr>
          <p:nvPr>
            <p:ph type="body" idx="1"/>
          </p:nvPr>
        </p:nvSpPr>
        <p:spPr/>
        <p:txBody>
          <a:bodyPr/>
          <a:lstStyle/>
          <a:p>
            <a:r>
              <a:rPr lang="en-US" altLang="ja-JP" dirty="0" smtClean="0"/>
              <a:t>1995</a:t>
            </a:r>
            <a:r>
              <a:rPr lang="ja-JP" altLang="ja-JP" dirty="0" smtClean="0"/>
              <a:t>年障害者</a:t>
            </a:r>
            <a:r>
              <a:rPr lang="ja-JP" altLang="ja-JP" dirty="0"/>
              <a:t>差別</a:t>
            </a:r>
            <a:r>
              <a:rPr lang="ja-JP" altLang="ja-JP" dirty="0" smtClean="0"/>
              <a:t>禁止法第</a:t>
            </a:r>
            <a:r>
              <a:rPr lang="en-US" altLang="ja-JP" dirty="0" smtClean="0"/>
              <a:t>19</a:t>
            </a:r>
            <a:r>
              <a:rPr lang="ja-JP" altLang="ja-JP" dirty="0" smtClean="0"/>
              <a:t>条</a:t>
            </a:r>
            <a:endParaRPr lang="en-US" altLang="ja-JP" dirty="0" smtClean="0"/>
          </a:p>
          <a:p>
            <a:pPr lvl="1"/>
            <a:r>
              <a:rPr lang="ja-JP" altLang="ja-JP" dirty="0"/>
              <a:t>次の点でサービスの提供者が障害者を差別することは違法である。</a:t>
            </a:r>
          </a:p>
          <a:p>
            <a:pPr lvl="1"/>
            <a:r>
              <a:rPr lang="ja-JP" altLang="ja-JP" dirty="0"/>
              <a:t>（</a:t>
            </a:r>
            <a:r>
              <a:rPr lang="en-US" altLang="ja-JP" dirty="0"/>
              <a:t>a</a:t>
            </a:r>
            <a:r>
              <a:rPr lang="ja-JP" altLang="ja-JP" dirty="0"/>
              <a:t>）　サービス提供者が一般市民に提供するか又は提供する用意のあるサービスを障害者に対し提供することを拒絶するか、又は意図的に提供しない</a:t>
            </a:r>
            <a:r>
              <a:rPr lang="ja-JP" altLang="ja-JP" dirty="0" smtClean="0"/>
              <a:t>。</a:t>
            </a:r>
            <a:endParaRPr lang="en-US" altLang="ja-JP" dirty="0" smtClean="0"/>
          </a:p>
          <a:p>
            <a:r>
              <a:rPr lang="en-US" altLang="ja-JP" dirty="0"/>
              <a:t>2010</a:t>
            </a:r>
            <a:r>
              <a:rPr lang="ja-JP" altLang="ja-JP" dirty="0" smtClean="0"/>
              <a:t>年平等法</a:t>
            </a:r>
            <a:r>
              <a:rPr lang="ja-JP" altLang="en-US" dirty="0" smtClean="0"/>
              <a:t>に置換された。</a:t>
            </a:r>
            <a:endParaRPr lang="en-US" altLang="ja-JP" dirty="0" smtClean="0"/>
          </a:p>
          <a:p>
            <a:r>
              <a:rPr lang="ja-JP" altLang="ja-JP" dirty="0" smtClean="0"/>
              <a:t>英国</a:t>
            </a:r>
            <a:r>
              <a:rPr lang="ja-JP" altLang="ja-JP" dirty="0"/>
              <a:t>政府のすべてのサイト</a:t>
            </a:r>
            <a:r>
              <a:rPr lang="ja-JP" altLang="ja-JP" dirty="0" smtClean="0"/>
              <a:t>で</a:t>
            </a:r>
            <a:r>
              <a:rPr lang="ja-JP" altLang="en-US" dirty="0" smtClean="0"/>
              <a:t>、</a:t>
            </a:r>
            <a:r>
              <a:rPr lang="ja-JP" altLang="ja-JP" dirty="0" smtClean="0"/>
              <a:t>達成</a:t>
            </a:r>
            <a:r>
              <a:rPr lang="ja-JP" altLang="ja-JP" dirty="0"/>
              <a:t>等級</a:t>
            </a:r>
            <a:r>
              <a:rPr lang="en-US" altLang="ja-JP" dirty="0"/>
              <a:t>AA</a:t>
            </a:r>
            <a:r>
              <a:rPr lang="ja-JP" altLang="ja-JP" dirty="0"/>
              <a:t>が</a:t>
            </a:r>
            <a:r>
              <a:rPr lang="ja-JP" altLang="ja-JP" dirty="0" smtClean="0"/>
              <a:t>目標</a:t>
            </a:r>
            <a:r>
              <a:rPr lang="ja-JP" altLang="en-US" dirty="0"/>
              <a:t>。</a:t>
            </a:r>
            <a:endParaRPr lang="ja-JP" altLang="ja-JP" dirty="0"/>
          </a:p>
          <a:p>
            <a:endParaRPr lang="en-US" altLang="ja-JP" dirty="0" smtClean="0"/>
          </a:p>
        </p:txBody>
      </p:sp>
    </p:spTree>
    <p:extLst>
      <p:ext uri="{BB962C8B-B14F-4D97-AF65-F5344CB8AC3E}">
        <p14:creationId xmlns:p14="http://schemas.microsoft.com/office/powerpoint/2010/main" val="4003746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各国動向のまとめ</a:t>
            </a:r>
            <a:endParaRPr lang="en-US" altLang="ja-JP" sz="3200" dirty="0" smtClean="0"/>
          </a:p>
        </p:txBody>
      </p:sp>
      <p:sp>
        <p:nvSpPr>
          <p:cNvPr id="8195" name="Rectangle 3"/>
          <p:cNvSpPr>
            <a:spLocks noGrp="1" noChangeArrowheads="1"/>
          </p:cNvSpPr>
          <p:nvPr>
            <p:ph type="body" idx="1"/>
          </p:nvPr>
        </p:nvSpPr>
        <p:spPr/>
        <p:txBody>
          <a:bodyPr/>
          <a:lstStyle/>
          <a:p>
            <a:r>
              <a:rPr lang="ja-JP" altLang="en-US" dirty="0" smtClean="0"/>
              <a:t>加えて、ドイツ、韓国、ニュージーランド、カナダなど、義務化は</a:t>
            </a:r>
            <a:r>
              <a:rPr lang="ja-JP" altLang="en-US" dirty="0"/>
              <a:t>世界的潮流。</a:t>
            </a:r>
            <a:endParaRPr lang="en-US" altLang="ja-JP" dirty="0" smtClean="0"/>
          </a:p>
          <a:p>
            <a:r>
              <a:rPr lang="ja-JP" altLang="en-US" dirty="0" smtClean="0"/>
              <a:t>根拠は人権法。</a:t>
            </a:r>
            <a:r>
              <a:rPr lang="ja-JP" altLang="ja-JP" dirty="0" smtClean="0">
                <a:solidFill>
                  <a:srgbClr val="FF0000"/>
                </a:solidFill>
              </a:rPr>
              <a:t>人権</a:t>
            </a:r>
            <a:r>
              <a:rPr lang="ja-JP" altLang="ja-JP" dirty="0">
                <a:solidFill>
                  <a:srgbClr val="FF0000"/>
                </a:solidFill>
              </a:rPr>
              <a:t>であるがゆえに「実施に伴う負担が過重でないとき」にはといった条件が付されることはない</a:t>
            </a:r>
            <a:r>
              <a:rPr lang="ja-JP" altLang="ja-JP" dirty="0" smtClean="0">
                <a:solidFill>
                  <a:srgbClr val="FF0000"/>
                </a:solidFill>
              </a:rPr>
              <a:t>。</a:t>
            </a:r>
            <a:endParaRPr lang="en-US" altLang="ja-JP" dirty="0" smtClean="0">
              <a:solidFill>
                <a:srgbClr val="FF0000"/>
              </a:solidFill>
            </a:endParaRPr>
          </a:p>
          <a:p>
            <a:r>
              <a:rPr lang="ja-JP" altLang="ja-JP" dirty="0" smtClean="0"/>
              <a:t>ウェブ</a:t>
            </a:r>
            <a:r>
              <a:rPr lang="ja-JP" altLang="en-US" dirty="0" smtClean="0"/>
              <a:t>は</a:t>
            </a:r>
            <a:r>
              <a:rPr lang="ja-JP" altLang="ja-JP" dirty="0" smtClean="0"/>
              <a:t>法律で</a:t>
            </a:r>
            <a:r>
              <a:rPr lang="ja-JP" altLang="en-US" dirty="0" smtClean="0"/>
              <a:t>は</a:t>
            </a:r>
            <a:r>
              <a:rPr lang="ja-JP" altLang="ja-JP" dirty="0" smtClean="0"/>
              <a:t>直接規定</a:t>
            </a:r>
            <a:r>
              <a:rPr lang="ja-JP" altLang="en-US" dirty="0" smtClean="0"/>
              <a:t>されず</a:t>
            </a:r>
            <a:r>
              <a:rPr lang="ja-JP" altLang="ja-JP" dirty="0" smtClean="0"/>
              <a:t>、</a:t>
            </a:r>
            <a:r>
              <a:rPr lang="ja-JP" altLang="ja-JP" dirty="0"/>
              <a:t>公共性のある施設の</a:t>
            </a:r>
            <a:r>
              <a:rPr lang="ja-JP" altLang="ja-JP" dirty="0" smtClean="0"/>
              <a:t>一つ。技術</a:t>
            </a:r>
            <a:r>
              <a:rPr lang="ja-JP" altLang="ja-JP" dirty="0"/>
              <a:t>進歩が</a:t>
            </a:r>
            <a:r>
              <a:rPr lang="ja-JP" altLang="ja-JP" dirty="0" smtClean="0"/>
              <a:t>急速</a:t>
            </a:r>
            <a:r>
              <a:rPr lang="ja-JP" altLang="en-US" dirty="0" smtClean="0"/>
              <a:t>な分野では、</a:t>
            </a:r>
            <a:r>
              <a:rPr lang="ja-JP" altLang="ja-JP" dirty="0" smtClean="0"/>
              <a:t>法律は</a:t>
            </a:r>
            <a:r>
              <a:rPr lang="ja-JP" altLang="ja-JP" dirty="0"/>
              <a:t>原則規定、省令で詳細</a:t>
            </a:r>
            <a:r>
              <a:rPr lang="ja-JP" altLang="ja-JP" dirty="0" smtClean="0"/>
              <a:t>規定</a:t>
            </a:r>
            <a:r>
              <a:rPr lang="ja-JP" altLang="en-US" dirty="0" smtClean="0"/>
              <a:t>が通例</a:t>
            </a:r>
            <a:r>
              <a:rPr lang="ja-JP" altLang="ja-JP" dirty="0" smtClean="0"/>
              <a:t>。</a:t>
            </a:r>
            <a:endParaRPr lang="ja-JP" altLang="ja-JP" dirty="0"/>
          </a:p>
          <a:p>
            <a:r>
              <a:rPr lang="en-US" altLang="ja-JP" dirty="0" smtClean="0"/>
              <a:t>WCAG2.0</a:t>
            </a:r>
            <a:r>
              <a:rPr lang="ja-JP" altLang="en-US" dirty="0" smtClean="0"/>
              <a:t>の</a:t>
            </a:r>
            <a:r>
              <a:rPr lang="ja-JP" altLang="ja-JP" dirty="0" smtClean="0"/>
              <a:t>達成</a:t>
            </a:r>
            <a:r>
              <a:rPr lang="ja-JP" altLang="ja-JP" dirty="0"/>
              <a:t>等級</a:t>
            </a:r>
            <a:r>
              <a:rPr lang="en-US" altLang="ja-JP" dirty="0" smtClean="0"/>
              <a:t>AA</a:t>
            </a:r>
            <a:r>
              <a:rPr lang="ja-JP" altLang="en-US" dirty="0" smtClean="0"/>
              <a:t>が</a:t>
            </a:r>
            <a:r>
              <a:rPr lang="ja-JP" altLang="ja-JP" dirty="0" smtClean="0"/>
              <a:t>目標</a:t>
            </a:r>
            <a:r>
              <a:rPr lang="ja-JP" altLang="en-US" dirty="0"/>
              <a:t>。</a:t>
            </a:r>
            <a:endParaRPr lang="ja-JP" altLang="ja-JP" dirty="0"/>
          </a:p>
        </p:txBody>
      </p:sp>
    </p:spTree>
    <p:extLst>
      <p:ext uri="{BB962C8B-B14F-4D97-AF65-F5344CB8AC3E}">
        <p14:creationId xmlns:p14="http://schemas.microsoft.com/office/powerpoint/2010/main" val="4003746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情報アクセシビリティの経済学</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a:t>人間の身体機能の程度は正規</a:t>
            </a:r>
            <a:r>
              <a:rPr lang="ja-JP" altLang="ja-JP" dirty="0" smtClean="0"/>
              <a:t>分布</a:t>
            </a:r>
            <a:r>
              <a:rPr lang="en-US" altLang="ja-JP" dirty="0" smtClean="0"/>
              <a:t>f(x)</a:t>
            </a:r>
            <a:r>
              <a:rPr lang="ja-JP" altLang="en-US" dirty="0" err="1" smtClean="0"/>
              <a:t>。</a:t>
            </a:r>
            <a:endParaRPr lang="en-US" altLang="ja-JP" dirty="0" smtClean="0"/>
          </a:p>
          <a:p>
            <a:r>
              <a:rPr lang="en-US" altLang="ja-JP" dirty="0" smtClean="0"/>
              <a:t>g(x</a:t>
            </a:r>
            <a:r>
              <a:rPr lang="en-US" altLang="ja-JP" dirty="0"/>
              <a:t>)</a:t>
            </a:r>
            <a:r>
              <a:rPr lang="ja-JP" altLang="ja-JP" dirty="0"/>
              <a:t>を点</a:t>
            </a:r>
            <a:r>
              <a:rPr lang="en-US" altLang="ja-JP" dirty="0"/>
              <a:t>x</a:t>
            </a:r>
            <a:r>
              <a:rPr lang="ja-JP" altLang="ja-JP" dirty="0"/>
              <a:t>における研究開発の単価として</a:t>
            </a:r>
            <a:r>
              <a:rPr lang="ja-JP" altLang="ja-JP" dirty="0" smtClean="0"/>
              <a:t>、企業</a:t>
            </a:r>
            <a:r>
              <a:rPr lang="ja-JP" altLang="ja-JP" dirty="0"/>
              <a:t>は</a:t>
            </a:r>
            <a:r>
              <a:rPr lang="en-US" altLang="ja-JP" i="1" dirty="0" err="1"/>
              <a:t>p</a:t>
            </a:r>
            <a:r>
              <a:rPr lang="en-US" altLang="ja-JP" dirty="0" err="1"/>
              <a:t>f</a:t>
            </a:r>
            <a:r>
              <a:rPr lang="en-US" altLang="ja-JP" dirty="0"/>
              <a:t>(x)=g(x)</a:t>
            </a:r>
            <a:r>
              <a:rPr lang="ja-JP" altLang="ja-JP" dirty="0"/>
              <a:t>となる限界点</a:t>
            </a:r>
            <a:r>
              <a:rPr lang="en-US" altLang="ja-JP" dirty="0"/>
              <a:t>X</a:t>
            </a:r>
            <a:r>
              <a:rPr lang="en-US" altLang="ja-JP" baseline="-25000" dirty="0"/>
              <a:t>0</a:t>
            </a:r>
            <a:r>
              <a:rPr lang="ja-JP" altLang="ja-JP" dirty="0"/>
              <a:t>において研究開発を</a:t>
            </a:r>
            <a:r>
              <a:rPr lang="ja-JP" altLang="ja-JP" dirty="0" smtClean="0"/>
              <a:t>停止。</a:t>
            </a:r>
            <a:r>
              <a:rPr lang="ja-JP" altLang="en-US" dirty="0" smtClean="0"/>
              <a:t>ただし、</a:t>
            </a:r>
            <a:r>
              <a:rPr lang="en-US" altLang="ja-JP" dirty="0" smtClean="0"/>
              <a:t/>
            </a:r>
            <a:br>
              <a:rPr lang="en-US" altLang="ja-JP" dirty="0" smtClean="0"/>
            </a:br>
            <a:r>
              <a:rPr lang="en-US" altLang="ja-JP" dirty="0" smtClean="0"/>
              <a:t>p</a:t>
            </a:r>
            <a:r>
              <a:rPr lang="ja-JP" altLang="en-US" dirty="0" smtClean="0"/>
              <a:t>は製品の単価。</a:t>
            </a:r>
            <a:endParaRPr lang="ja-JP" altLang="ja-JP" dirty="0"/>
          </a:p>
        </p:txBody>
      </p:sp>
      <p:graphicFrame>
        <p:nvGraphicFramePr>
          <p:cNvPr id="4" name="グラフ 3"/>
          <p:cNvGraphicFramePr/>
          <p:nvPr>
            <p:extLst>
              <p:ext uri="{D42A27DB-BD31-4B8C-83A1-F6EECF244321}">
                <p14:modId xmlns:p14="http://schemas.microsoft.com/office/powerpoint/2010/main" val="3501286783"/>
              </p:ext>
            </p:extLst>
          </p:nvPr>
        </p:nvGraphicFramePr>
        <p:xfrm>
          <a:off x="4355976" y="3861048"/>
          <a:ext cx="4581525" cy="2752725"/>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7956376" y="3933056"/>
            <a:ext cx="720080" cy="369332"/>
          </a:xfrm>
          <a:prstGeom prst="rect">
            <a:avLst/>
          </a:prstGeom>
          <a:noFill/>
        </p:spPr>
        <p:txBody>
          <a:bodyPr wrap="square" rtlCol="0">
            <a:spAutoFit/>
          </a:bodyPr>
          <a:lstStyle/>
          <a:p>
            <a:r>
              <a:rPr lang="en-US" altLang="ja-JP" dirty="0" err="1" smtClean="0"/>
              <a:t>pf</a:t>
            </a:r>
            <a:r>
              <a:rPr kumimoji="1" lang="en-US" altLang="ja-JP" dirty="0" smtClean="0"/>
              <a:t>(x)</a:t>
            </a:r>
            <a:endParaRPr kumimoji="1" lang="ja-JP" altLang="en-US" dirty="0"/>
          </a:p>
        </p:txBody>
      </p:sp>
      <p:sp>
        <p:nvSpPr>
          <p:cNvPr id="6" name="テキスト ボックス 5"/>
          <p:cNvSpPr txBox="1"/>
          <p:nvPr/>
        </p:nvSpPr>
        <p:spPr>
          <a:xfrm>
            <a:off x="5868144" y="4005064"/>
            <a:ext cx="720080" cy="369332"/>
          </a:xfrm>
          <a:prstGeom prst="rect">
            <a:avLst/>
          </a:prstGeom>
          <a:noFill/>
        </p:spPr>
        <p:txBody>
          <a:bodyPr wrap="square" rtlCol="0">
            <a:spAutoFit/>
          </a:bodyPr>
          <a:lstStyle/>
          <a:p>
            <a:r>
              <a:rPr lang="en-US" altLang="ja-JP" dirty="0"/>
              <a:t>g</a:t>
            </a:r>
            <a:r>
              <a:rPr kumimoji="1" lang="en-US" altLang="ja-JP" dirty="0" smtClean="0"/>
              <a:t>(x)</a:t>
            </a:r>
            <a:endParaRPr kumimoji="1" lang="ja-JP" altLang="en-US" dirty="0"/>
          </a:p>
        </p:txBody>
      </p:sp>
      <p:sp>
        <p:nvSpPr>
          <p:cNvPr id="7" name="テキスト ボックス 6"/>
          <p:cNvSpPr txBox="1"/>
          <p:nvPr/>
        </p:nvSpPr>
        <p:spPr>
          <a:xfrm>
            <a:off x="7164288" y="4643844"/>
            <a:ext cx="720080" cy="369332"/>
          </a:xfrm>
          <a:prstGeom prst="rect">
            <a:avLst/>
          </a:prstGeom>
          <a:noFill/>
        </p:spPr>
        <p:txBody>
          <a:bodyPr wrap="square" rtlCol="0">
            <a:spAutoFit/>
          </a:bodyPr>
          <a:lstStyle/>
          <a:p>
            <a:r>
              <a:rPr lang="en-US" altLang="ja-JP" dirty="0"/>
              <a:t>X</a:t>
            </a:r>
            <a:r>
              <a:rPr lang="en-US" altLang="ja-JP" baseline="-25000" dirty="0"/>
              <a:t>0</a:t>
            </a:r>
            <a:endParaRPr kumimoji="1" lang="ja-JP" altLang="en-US" dirty="0"/>
          </a:p>
        </p:txBody>
      </p:sp>
    </p:spTree>
    <p:extLst>
      <p:ext uri="{BB962C8B-B14F-4D97-AF65-F5344CB8AC3E}">
        <p14:creationId xmlns:p14="http://schemas.microsoft.com/office/powerpoint/2010/main" val="4003746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社会的利益の加算による限界点の移動</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smtClean="0"/>
              <a:t>福祉</a:t>
            </a:r>
            <a:r>
              <a:rPr lang="ja-JP" altLang="ja-JP" dirty="0"/>
              <a:t>予算による支援費用</a:t>
            </a:r>
            <a:r>
              <a:rPr lang="en-US" altLang="ja-JP" i="1" dirty="0" err="1"/>
              <a:t>a</a:t>
            </a:r>
            <a:r>
              <a:rPr lang="en-US" altLang="ja-JP" dirty="0" err="1"/>
              <a:t>f</a:t>
            </a:r>
            <a:r>
              <a:rPr lang="en-US" altLang="ja-JP" dirty="0"/>
              <a:t>(x</a:t>
            </a:r>
            <a:r>
              <a:rPr lang="en-US" altLang="ja-JP" dirty="0" smtClean="0"/>
              <a:t>)</a:t>
            </a:r>
            <a:r>
              <a:rPr lang="ja-JP" altLang="en-US" dirty="0" err="1" smtClean="0"/>
              <a:t>。</a:t>
            </a:r>
            <a:endParaRPr lang="en-US" altLang="ja-JP" dirty="0" smtClean="0"/>
          </a:p>
          <a:p>
            <a:r>
              <a:rPr lang="ja-JP" altLang="ja-JP" dirty="0" smtClean="0"/>
              <a:t>主流</a:t>
            </a:r>
            <a:r>
              <a:rPr lang="ja-JP" altLang="ja-JP" dirty="0"/>
              <a:t>製品であれば享受できたはずの情報社会の利便を</a:t>
            </a:r>
            <a:r>
              <a:rPr lang="ja-JP" altLang="ja-JP" dirty="0" smtClean="0"/>
              <a:t>失う逸失利便</a:t>
            </a:r>
            <a:r>
              <a:rPr lang="en-US" altLang="ja-JP" dirty="0"/>
              <a:t>b(x)f(x</a:t>
            </a:r>
            <a:r>
              <a:rPr lang="en-US" altLang="ja-JP" dirty="0" smtClean="0"/>
              <a:t>)</a:t>
            </a:r>
            <a:r>
              <a:rPr lang="ja-JP" altLang="en-US" dirty="0" err="1" smtClean="0"/>
              <a:t>。</a:t>
            </a:r>
            <a:endParaRPr lang="en-US" altLang="ja-JP" dirty="0" smtClean="0"/>
          </a:p>
          <a:p>
            <a:r>
              <a:rPr lang="ja-JP" altLang="ja-JP" dirty="0"/>
              <a:t>限界点</a:t>
            </a:r>
            <a:r>
              <a:rPr lang="en-US" altLang="ja-JP" dirty="0" smtClean="0"/>
              <a:t>X</a:t>
            </a:r>
            <a:r>
              <a:rPr lang="en-US" altLang="ja-JP" baseline="-25000" dirty="0" smtClean="0"/>
              <a:t>1</a:t>
            </a:r>
            <a:r>
              <a:rPr lang="ja-JP" altLang="en-US" dirty="0" smtClean="0"/>
              <a:t>は</a:t>
            </a:r>
            <a:r>
              <a:rPr lang="en-US" altLang="ja-JP" dirty="0" smtClean="0"/>
              <a:t>X</a:t>
            </a:r>
            <a:r>
              <a:rPr lang="en-US" altLang="ja-JP" baseline="-25000" dirty="0" smtClean="0"/>
              <a:t>0</a:t>
            </a:r>
            <a:br>
              <a:rPr lang="en-US" altLang="ja-JP" baseline="-25000" dirty="0" smtClean="0"/>
            </a:br>
            <a:r>
              <a:rPr lang="ja-JP" altLang="en-US" dirty="0" smtClean="0"/>
              <a:t>より必ず左で、より</a:t>
            </a:r>
            <a:r>
              <a:rPr lang="en-US" altLang="ja-JP" dirty="0" smtClean="0"/>
              <a:t/>
            </a:r>
            <a:br>
              <a:rPr lang="en-US" altLang="ja-JP" dirty="0" smtClean="0"/>
            </a:br>
            <a:r>
              <a:rPr lang="ja-JP" altLang="en-US" dirty="0" smtClean="0"/>
              <a:t>多くの人々をカバー。</a:t>
            </a:r>
            <a:endParaRPr lang="ja-JP" altLang="ja-JP" dirty="0"/>
          </a:p>
        </p:txBody>
      </p:sp>
      <p:graphicFrame>
        <p:nvGraphicFramePr>
          <p:cNvPr id="4" name="グラフ 3"/>
          <p:cNvGraphicFramePr/>
          <p:nvPr>
            <p:extLst>
              <p:ext uri="{D42A27DB-BD31-4B8C-83A1-F6EECF244321}">
                <p14:modId xmlns:p14="http://schemas.microsoft.com/office/powerpoint/2010/main" val="561972652"/>
              </p:ext>
            </p:extLst>
          </p:nvPr>
        </p:nvGraphicFramePr>
        <p:xfrm>
          <a:off x="4406178" y="386104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10"/>
          <p:cNvSpPr txBox="1"/>
          <p:nvPr/>
        </p:nvSpPr>
        <p:spPr>
          <a:xfrm>
            <a:off x="8172400" y="4948783"/>
            <a:ext cx="745976"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i="1" kern="100" dirty="0" err="1">
                <a:effectLst/>
                <a:ea typeface="ＭＳ 明朝"/>
                <a:cs typeface="Times New Roman"/>
              </a:rPr>
              <a:t>p</a:t>
            </a:r>
            <a:r>
              <a:rPr lang="en-US" kern="100" dirty="0" err="1">
                <a:effectLst/>
                <a:ea typeface="ＭＳ 明朝"/>
                <a:cs typeface="Times New Roman"/>
              </a:rPr>
              <a:t>f</a:t>
            </a:r>
            <a:r>
              <a:rPr lang="en-US" kern="100" dirty="0">
                <a:effectLst/>
                <a:ea typeface="ＭＳ 明朝"/>
                <a:cs typeface="Times New Roman"/>
              </a:rPr>
              <a:t>(x)</a:t>
            </a:r>
            <a:endParaRPr lang="ja-JP" kern="100" dirty="0">
              <a:effectLst/>
              <a:ea typeface="ＭＳ 明朝"/>
              <a:cs typeface="Times New Roman"/>
            </a:endParaRPr>
          </a:p>
        </p:txBody>
      </p:sp>
      <p:sp>
        <p:nvSpPr>
          <p:cNvPr id="6" name="テキスト ボックス 11"/>
          <p:cNvSpPr txBox="1"/>
          <p:nvPr/>
        </p:nvSpPr>
        <p:spPr>
          <a:xfrm>
            <a:off x="4743450" y="4588743"/>
            <a:ext cx="666750"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kern="100" dirty="0">
                <a:effectLst/>
                <a:ea typeface="ＭＳ 明朝"/>
                <a:cs typeface="Times New Roman"/>
              </a:rPr>
              <a:t>g(x)</a:t>
            </a:r>
            <a:endParaRPr lang="ja-JP" kern="100" dirty="0">
              <a:effectLst/>
              <a:ea typeface="ＭＳ 明朝"/>
              <a:cs typeface="Times New Roman"/>
            </a:endParaRPr>
          </a:p>
        </p:txBody>
      </p:sp>
      <p:sp>
        <p:nvSpPr>
          <p:cNvPr id="7" name="テキスト ボックス 12"/>
          <p:cNvSpPr txBox="1"/>
          <p:nvPr/>
        </p:nvSpPr>
        <p:spPr>
          <a:xfrm>
            <a:off x="5562600" y="3124200"/>
            <a:ext cx="485775"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50" i="1" kern="100">
                <a:effectLst/>
                <a:ea typeface="ＭＳ 明朝"/>
                <a:cs typeface="Times New Roman"/>
              </a:rPr>
              <a:t>a</a:t>
            </a:r>
            <a:r>
              <a:rPr lang="en-US" sz="1050" kern="100">
                <a:effectLst/>
                <a:ea typeface="ＭＳ 明朝"/>
                <a:cs typeface="Times New Roman"/>
              </a:rPr>
              <a:t>f(x)</a:t>
            </a:r>
            <a:endParaRPr lang="ja-JP" sz="1050" kern="100">
              <a:effectLst/>
              <a:ea typeface="ＭＳ 明朝"/>
              <a:cs typeface="Times New Roman"/>
            </a:endParaRPr>
          </a:p>
        </p:txBody>
      </p:sp>
      <p:sp>
        <p:nvSpPr>
          <p:cNvPr id="8" name="テキスト ボックス 13"/>
          <p:cNvSpPr txBox="1"/>
          <p:nvPr/>
        </p:nvSpPr>
        <p:spPr>
          <a:xfrm>
            <a:off x="7524328" y="5668863"/>
            <a:ext cx="985639"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kern="100" dirty="0">
                <a:effectLst/>
                <a:ea typeface="ＭＳ 明朝"/>
                <a:cs typeface="Times New Roman"/>
              </a:rPr>
              <a:t>b(x)f(x)</a:t>
            </a:r>
            <a:endParaRPr lang="ja-JP" kern="100" dirty="0">
              <a:effectLst/>
              <a:ea typeface="ＭＳ 明朝"/>
              <a:cs typeface="Times New Roman"/>
            </a:endParaRPr>
          </a:p>
        </p:txBody>
      </p:sp>
      <p:sp>
        <p:nvSpPr>
          <p:cNvPr id="9" name="テキスト ボックス 14"/>
          <p:cNvSpPr txBox="1"/>
          <p:nvPr/>
        </p:nvSpPr>
        <p:spPr>
          <a:xfrm>
            <a:off x="7281440" y="4941062"/>
            <a:ext cx="485775"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kern="100" dirty="0">
                <a:effectLst/>
                <a:ea typeface="ＭＳ 明朝"/>
                <a:cs typeface="Times New Roman"/>
              </a:rPr>
              <a:t>X</a:t>
            </a:r>
            <a:r>
              <a:rPr lang="en-US" kern="100" baseline="-25000" dirty="0">
                <a:effectLst/>
                <a:ea typeface="ＭＳ 明朝"/>
                <a:cs typeface="Times New Roman"/>
              </a:rPr>
              <a:t>0</a:t>
            </a:r>
            <a:endParaRPr lang="ja-JP" kern="100" dirty="0">
              <a:effectLst/>
              <a:ea typeface="ＭＳ 明朝"/>
              <a:cs typeface="Times New Roman"/>
            </a:endParaRPr>
          </a:p>
        </p:txBody>
      </p:sp>
      <p:sp>
        <p:nvSpPr>
          <p:cNvPr id="10" name="テキスト ボックス 15"/>
          <p:cNvSpPr txBox="1"/>
          <p:nvPr/>
        </p:nvSpPr>
        <p:spPr>
          <a:xfrm>
            <a:off x="6876256" y="4948783"/>
            <a:ext cx="485775"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kern="100" dirty="0">
                <a:effectLst/>
                <a:ea typeface="ＭＳ 明朝"/>
                <a:cs typeface="Times New Roman"/>
              </a:rPr>
              <a:t>X</a:t>
            </a:r>
            <a:r>
              <a:rPr lang="en-US" kern="100" baseline="-25000" dirty="0">
                <a:effectLst/>
                <a:ea typeface="ＭＳ 明朝"/>
                <a:cs typeface="Times New Roman"/>
              </a:rPr>
              <a:t>1</a:t>
            </a:r>
            <a:endParaRPr lang="ja-JP" kern="100" dirty="0">
              <a:effectLst/>
              <a:ea typeface="ＭＳ 明朝"/>
              <a:cs typeface="Times New Roman"/>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10"/>
          <p:cNvSpPr>
            <a:spLocks noChangeArrowheads="1"/>
          </p:cNvSpPr>
          <p:nvPr/>
        </p:nvSpPr>
        <p:spPr bwMode="auto">
          <a:xfrm>
            <a:off x="0"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明朝" pitchFamily="17" charset="-128"/>
                <a:ea typeface="ＭＳ 明朝" pitchFamily="17" charset="-128"/>
                <a:cs typeface="Times New Roman" pitchFamily="18" charset="0"/>
              </a:rPr>
              <a:t>図</a:t>
            </a:r>
            <a:r>
              <a:rPr kumimoji="1" lang="ja-JP" altLang="en-US"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615583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ウェブアクセシビリティの場合</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a:t>公共機関には</a:t>
            </a:r>
            <a:r>
              <a:rPr lang="ja-JP" altLang="ja-JP" dirty="0" smtClean="0"/>
              <a:t>収益なし</a:t>
            </a:r>
            <a:r>
              <a:rPr lang="ja-JP" altLang="ja-JP" dirty="0"/>
              <a:t>、対応のための研究開発も</a:t>
            </a:r>
            <a:r>
              <a:rPr lang="ja-JP" altLang="ja-JP" dirty="0" smtClean="0"/>
              <a:t>不要</a:t>
            </a:r>
            <a:r>
              <a:rPr lang="ja-JP" altLang="en-US" dirty="0" smtClean="0"/>
              <a:t>。</a:t>
            </a:r>
            <a:r>
              <a:rPr lang="ja-JP" altLang="ja-JP" dirty="0" smtClean="0"/>
              <a:t>ウェブアクセシビリティ</a:t>
            </a:r>
            <a:r>
              <a:rPr lang="ja-JP" altLang="ja-JP" dirty="0"/>
              <a:t>が不十分な点</a:t>
            </a:r>
            <a:r>
              <a:rPr lang="en-US" altLang="ja-JP" dirty="0"/>
              <a:t>X</a:t>
            </a:r>
            <a:r>
              <a:rPr lang="en-US" altLang="ja-JP" baseline="-25000" dirty="0"/>
              <a:t>0</a:t>
            </a:r>
            <a:r>
              <a:rPr lang="ja-JP" altLang="ja-JP" dirty="0"/>
              <a:t>から限界点</a:t>
            </a:r>
            <a:r>
              <a:rPr lang="en-US" altLang="ja-JP" dirty="0"/>
              <a:t>X</a:t>
            </a:r>
            <a:r>
              <a:rPr lang="en-US" altLang="ja-JP" baseline="-25000" dirty="0"/>
              <a:t>1</a:t>
            </a:r>
            <a:r>
              <a:rPr lang="ja-JP" altLang="ja-JP" dirty="0" err="1"/>
              <a:t>まで</a:t>
            </a:r>
            <a:r>
              <a:rPr lang="ja-JP" altLang="ja-JP" dirty="0"/>
              <a:t>対応を強化すると</a:t>
            </a:r>
            <a:r>
              <a:rPr lang="ja-JP" altLang="ja-JP" dirty="0" smtClean="0"/>
              <a:t>考え</a:t>
            </a:r>
            <a:r>
              <a:rPr lang="ja-JP" altLang="en-US" dirty="0" smtClean="0"/>
              <a:t>る。</a:t>
            </a:r>
            <a:endParaRPr lang="en-US" altLang="ja-JP" dirty="0" smtClean="0"/>
          </a:p>
          <a:p>
            <a:r>
              <a:rPr lang="ja-JP" altLang="ja-JP" dirty="0" smtClean="0"/>
              <a:t>費用</a:t>
            </a:r>
            <a:r>
              <a:rPr lang="ja-JP" altLang="ja-JP" dirty="0"/>
              <a:t>は対応するためのサイト改修などの追加費用が</a:t>
            </a:r>
            <a:r>
              <a:rPr lang="ja-JP" altLang="ja-JP" dirty="0" smtClean="0"/>
              <a:t>相当</a:t>
            </a:r>
            <a:r>
              <a:rPr lang="ja-JP" altLang="en-US" dirty="0" smtClean="0"/>
              <a:t>。効果は、</a:t>
            </a:r>
            <a:r>
              <a:rPr lang="ja-JP" altLang="ja-JP" dirty="0" smtClean="0"/>
              <a:t>社会</a:t>
            </a:r>
            <a:r>
              <a:rPr lang="ja-JP" altLang="ja-JP" dirty="0"/>
              <a:t>全体の逸失利益と支援技術費用の和を</a:t>
            </a:r>
            <a:r>
              <a:rPr lang="en-US" altLang="ja-JP" dirty="0"/>
              <a:t>X</a:t>
            </a:r>
            <a:r>
              <a:rPr lang="en-US" altLang="ja-JP" baseline="-25000" dirty="0"/>
              <a:t>0</a:t>
            </a:r>
            <a:r>
              <a:rPr lang="ja-JP" altLang="ja-JP" dirty="0"/>
              <a:t>から</a:t>
            </a:r>
            <a:r>
              <a:rPr lang="en-US" altLang="ja-JP" dirty="0"/>
              <a:t>X</a:t>
            </a:r>
            <a:r>
              <a:rPr lang="en-US" altLang="ja-JP" baseline="-25000" dirty="0"/>
              <a:t>1</a:t>
            </a:r>
            <a:r>
              <a:rPr lang="ja-JP" altLang="ja-JP" dirty="0" err="1"/>
              <a:t>まで</a:t>
            </a:r>
            <a:r>
              <a:rPr lang="ja-JP" altLang="ja-JP" dirty="0"/>
              <a:t>積分した</a:t>
            </a:r>
            <a:r>
              <a:rPr lang="ja-JP" altLang="ja-JP" dirty="0" smtClean="0"/>
              <a:t>もの</a:t>
            </a:r>
            <a:r>
              <a:rPr lang="ja-JP" altLang="en-US" dirty="0" smtClean="0"/>
              <a:t>。</a:t>
            </a:r>
            <a:endParaRPr lang="en-US" altLang="ja-JP" dirty="0" smtClean="0"/>
          </a:p>
          <a:p>
            <a:r>
              <a:rPr lang="ja-JP" altLang="ja-JP" dirty="0" smtClean="0"/>
              <a:t>費用対効果</a:t>
            </a:r>
            <a:r>
              <a:rPr lang="ja-JP" altLang="en-US" dirty="0" smtClean="0"/>
              <a:t>を求めた結果</a:t>
            </a:r>
            <a:r>
              <a:rPr lang="ja-JP" altLang="ja-JP" dirty="0" smtClean="0"/>
              <a:t>、</a:t>
            </a:r>
            <a:r>
              <a:rPr lang="ja-JP" altLang="ja-JP" dirty="0" smtClean="0">
                <a:solidFill>
                  <a:srgbClr val="FF0000"/>
                </a:solidFill>
              </a:rPr>
              <a:t>改修費</a:t>
            </a:r>
            <a:r>
              <a:rPr lang="ja-JP" altLang="ja-JP" dirty="0">
                <a:solidFill>
                  <a:srgbClr val="FF0000"/>
                </a:solidFill>
              </a:rPr>
              <a:t>があまりに高額で相当する効果が期待できないとなれば、「実施に伴う負担が過重</a:t>
            </a:r>
            <a:r>
              <a:rPr lang="ja-JP" altLang="ja-JP" dirty="0" smtClean="0">
                <a:solidFill>
                  <a:srgbClr val="FF0000"/>
                </a:solidFill>
              </a:rPr>
              <a:t>」</a:t>
            </a:r>
            <a:r>
              <a:rPr lang="ja-JP" altLang="en-US" dirty="0" smtClean="0">
                <a:solidFill>
                  <a:srgbClr val="FF0000"/>
                </a:solidFill>
              </a:rPr>
              <a:t>と判断される余地</a:t>
            </a:r>
            <a:r>
              <a:rPr lang="ja-JP" altLang="en-US" dirty="0" smtClean="0"/>
              <a:t>。</a:t>
            </a:r>
            <a:endParaRPr lang="ja-JP" altLang="ja-JP" dirty="0"/>
          </a:p>
        </p:txBody>
      </p:sp>
    </p:spTree>
    <p:extLst>
      <p:ext uri="{BB962C8B-B14F-4D97-AF65-F5344CB8AC3E}">
        <p14:creationId xmlns:p14="http://schemas.microsoft.com/office/powerpoint/2010/main" val="4003746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欧州委員会が列挙する効果</a:t>
            </a:r>
            <a:endParaRPr lang="en-US" altLang="ja-JP" sz="3200" dirty="0" smtClean="0"/>
          </a:p>
        </p:txBody>
      </p:sp>
      <p:sp>
        <p:nvSpPr>
          <p:cNvPr id="8195" name="Rectangle 3"/>
          <p:cNvSpPr>
            <a:spLocks noGrp="1" noChangeArrowheads="1"/>
          </p:cNvSpPr>
          <p:nvPr>
            <p:ph type="body" idx="1"/>
          </p:nvPr>
        </p:nvSpPr>
        <p:spPr/>
        <p:txBody>
          <a:bodyPr/>
          <a:lstStyle/>
          <a:p>
            <a:pPr lvl="0"/>
            <a:r>
              <a:rPr lang="ja-JP" altLang="ja-JP" dirty="0"/>
              <a:t>公共機関において雇用率が</a:t>
            </a:r>
            <a:r>
              <a:rPr lang="en-US" altLang="ja-JP" dirty="0"/>
              <a:t>1</a:t>
            </a:r>
            <a:r>
              <a:rPr lang="ja-JP" altLang="ja-JP" dirty="0"/>
              <a:t>％改善するごとに</a:t>
            </a:r>
            <a:r>
              <a:rPr lang="ja-JP" altLang="ja-JP" dirty="0" smtClean="0"/>
              <a:t>、少なく</a:t>
            </a:r>
            <a:r>
              <a:rPr lang="ja-JP" altLang="ja-JP" dirty="0"/>
              <a:t>とも</a:t>
            </a:r>
            <a:r>
              <a:rPr lang="en-US" altLang="ja-JP" dirty="0"/>
              <a:t>400</a:t>
            </a:r>
            <a:r>
              <a:rPr lang="ja-JP" altLang="ja-JP" dirty="0"/>
              <a:t>百万ユーロの収入増を、対象とする障害者等の市民にもたらす。</a:t>
            </a:r>
          </a:p>
          <a:p>
            <a:pPr lvl="0"/>
            <a:r>
              <a:rPr lang="ja-JP" altLang="ja-JP" dirty="0"/>
              <a:t>オンラインによる公共機関へのアクセスが</a:t>
            </a:r>
            <a:r>
              <a:rPr lang="en-US" altLang="ja-JP" dirty="0"/>
              <a:t>1</a:t>
            </a:r>
            <a:r>
              <a:rPr lang="ja-JP" altLang="ja-JP" dirty="0"/>
              <a:t>％増加するごとに、</a:t>
            </a:r>
            <a:r>
              <a:rPr lang="en-US" altLang="ja-JP" dirty="0"/>
              <a:t>30</a:t>
            </a:r>
            <a:r>
              <a:rPr lang="ja-JP" altLang="ja-JP" dirty="0"/>
              <a:t>百万ユーロに相当する時間が節約される。</a:t>
            </a:r>
          </a:p>
          <a:p>
            <a:pPr lvl="0"/>
            <a:r>
              <a:rPr lang="ja-JP" altLang="ja-JP" dirty="0"/>
              <a:t>障害者がオンラインで公共機関にアクセスする割合が</a:t>
            </a:r>
            <a:r>
              <a:rPr lang="en-US" altLang="ja-JP" dirty="0"/>
              <a:t>10</a:t>
            </a:r>
            <a:r>
              <a:rPr lang="ja-JP" altLang="ja-JP" dirty="0"/>
              <a:t>％増加すると、公共機関側の事務処理費用が</a:t>
            </a:r>
            <a:r>
              <a:rPr lang="en-US" altLang="ja-JP" dirty="0"/>
              <a:t>316</a:t>
            </a:r>
            <a:r>
              <a:rPr lang="ja-JP" altLang="ja-JP" dirty="0"/>
              <a:t>百万ユーロ節約される</a:t>
            </a:r>
            <a:r>
              <a:rPr lang="ja-JP" altLang="ja-JP" dirty="0" smtClean="0"/>
              <a:t>。</a:t>
            </a:r>
            <a:r>
              <a:rPr lang="ja-JP" altLang="en-US" dirty="0" smtClean="0"/>
              <a:t>　など</a:t>
            </a:r>
            <a:endParaRPr lang="ja-JP" altLang="ja-JP" dirty="0"/>
          </a:p>
        </p:txBody>
      </p:sp>
    </p:spTree>
    <p:extLst>
      <p:ext uri="{BB962C8B-B14F-4D97-AF65-F5344CB8AC3E}">
        <p14:creationId xmlns:p14="http://schemas.microsoft.com/office/powerpoint/2010/main" val="4003746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欧州の調査報告が推定した費用</a:t>
            </a:r>
            <a:endParaRPr lang="en-US" altLang="ja-JP" sz="3200" dirty="0" smtClean="0"/>
          </a:p>
        </p:txBody>
      </p:sp>
      <p:sp>
        <p:nvSpPr>
          <p:cNvPr id="8195" name="Rectangle 3"/>
          <p:cNvSpPr>
            <a:spLocks noGrp="1" noChangeArrowheads="1"/>
          </p:cNvSpPr>
          <p:nvPr>
            <p:ph type="body" idx="1"/>
          </p:nvPr>
        </p:nvSpPr>
        <p:spPr/>
        <p:txBody>
          <a:bodyPr/>
          <a:lstStyle/>
          <a:p>
            <a:pPr lvl="0"/>
            <a:r>
              <a:rPr lang="ja-JP" altLang="ja-JP" dirty="0" smtClean="0"/>
              <a:t>サイト</a:t>
            </a:r>
            <a:r>
              <a:rPr lang="ja-JP" altLang="ja-JP" dirty="0"/>
              <a:t>には、情報提供を</a:t>
            </a:r>
            <a:r>
              <a:rPr lang="ja-JP" altLang="ja-JP" dirty="0" smtClean="0"/>
              <a:t>主、</a:t>
            </a:r>
            <a:r>
              <a:rPr lang="ja-JP" altLang="ja-JP" dirty="0"/>
              <a:t>情報の交換を</a:t>
            </a:r>
            <a:r>
              <a:rPr lang="ja-JP" altLang="ja-JP" dirty="0" smtClean="0"/>
              <a:t>主、</a:t>
            </a:r>
            <a:r>
              <a:rPr lang="ja-JP" altLang="ja-JP" dirty="0"/>
              <a:t>行政手続きを</a:t>
            </a:r>
            <a:r>
              <a:rPr lang="ja-JP" altLang="ja-JP" dirty="0" smtClean="0"/>
              <a:t>主の</a:t>
            </a:r>
            <a:r>
              <a:rPr lang="ja-JP" altLang="ja-JP" dirty="0"/>
              <a:t>三種類がある。</a:t>
            </a:r>
          </a:p>
          <a:p>
            <a:pPr lvl="0"/>
            <a:r>
              <a:rPr lang="ja-JP" altLang="ja-JP" dirty="0" smtClean="0"/>
              <a:t>達成</a:t>
            </a:r>
            <a:r>
              <a:rPr lang="ja-JP" altLang="ja-JP" dirty="0"/>
              <a:t>等級</a:t>
            </a:r>
            <a:r>
              <a:rPr lang="en-US" altLang="ja-JP" dirty="0"/>
              <a:t>AA</a:t>
            </a:r>
            <a:r>
              <a:rPr lang="ja-JP" altLang="ja-JP" dirty="0"/>
              <a:t>に対応するための初期費用（労働日数）は</a:t>
            </a:r>
            <a:r>
              <a:rPr lang="ja-JP" altLang="ja-JP" dirty="0" smtClean="0"/>
              <a:t>、三</a:t>
            </a:r>
            <a:r>
              <a:rPr lang="ja-JP" altLang="ja-JP" dirty="0"/>
              <a:t>種類それぞれについて</a:t>
            </a:r>
            <a:r>
              <a:rPr lang="en-US" altLang="ja-JP" dirty="0"/>
              <a:t>11.90</a:t>
            </a:r>
            <a:r>
              <a:rPr lang="ja-JP" altLang="ja-JP" dirty="0"/>
              <a:t>人日、</a:t>
            </a:r>
            <a:r>
              <a:rPr lang="en-US" altLang="ja-JP" dirty="0"/>
              <a:t>23.27</a:t>
            </a:r>
            <a:r>
              <a:rPr lang="ja-JP" altLang="ja-JP" dirty="0"/>
              <a:t>人日、</a:t>
            </a:r>
            <a:r>
              <a:rPr lang="en-US" altLang="ja-JP" dirty="0"/>
              <a:t>73.62</a:t>
            </a:r>
            <a:r>
              <a:rPr lang="ja-JP" altLang="ja-JP" dirty="0"/>
              <a:t>人日である</a:t>
            </a:r>
            <a:r>
              <a:rPr lang="ja-JP" altLang="ja-JP" dirty="0" smtClean="0"/>
              <a:t>。</a:t>
            </a:r>
            <a:endParaRPr lang="ja-JP" altLang="ja-JP" dirty="0"/>
          </a:p>
          <a:p>
            <a:pPr lvl="0"/>
            <a:r>
              <a:rPr lang="ja-JP" altLang="ja-JP" dirty="0" smtClean="0"/>
              <a:t>欧州</a:t>
            </a:r>
            <a:r>
              <a:rPr lang="ja-JP" altLang="ja-JP" dirty="0"/>
              <a:t>には</a:t>
            </a:r>
            <a:r>
              <a:rPr lang="en-US" altLang="ja-JP" dirty="0"/>
              <a:t>375380</a:t>
            </a:r>
            <a:r>
              <a:rPr lang="ja-JP" altLang="ja-JP" dirty="0"/>
              <a:t>の公共機関サイトが存在すると推定され、三種類のサイトが</a:t>
            </a:r>
            <a:r>
              <a:rPr lang="en-US" altLang="ja-JP" dirty="0"/>
              <a:t>1/3</a:t>
            </a:r>
            <a:r>
              <a:rPr lang="ja-JP" altLang="ja-JP" dirty="0" err="1"/>
              <a:t>ずつ</a:t>
            </a:r>
            <a:r>
              <a:rPr lang="ja-JP" altLang="ja-JP" dirty="0"/>
              <a:t>存在すると仮定すれば、上で求めた経費から、欧州全体で初期費用が</a:t>
            </a:r>
            <a:r>
              <a:rPr lang="en-US" altLang="ja-JP" dirty="0"/>
              <a:t>2095</a:t>
            </a:r>
            <a:r>
              <a:rPr lang="ja-JP" altLang="ja-JP" dirty="0"/>
              <a:t>百万</a:t>
            </a:r>
            <a:r>
              <a:rPr lang="ja-JP" altLang="ja-JP" dirty="0" smtClean="0"/>
              <a:t>ユーロと</a:t>
            </a:r>
            <a:r>
              <a:rPr lang="ja-JP" altLang="ja-JP" dirty="0"/>
              <a:t>計算できる。</a:t>
            </a:r>
          </a:p>
        </p:txBody>
      </p:sp>
    </p:spTree>
    <p:extLst>
      <p:ext uri="{BB962C8B-B14F-4D97-AF65-F5344CB8AC3E}">
        <p14:creationId xmlns:p14="http://schemas.microsoft.com/office/powerpoint/2010/main" val="4003746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ja-JP" sz="3200" dirty="0" smtClean="0"/>
              <a:t>自治体</a:t>
            </a:r>
            <a:r>
              <a:rPr lang="ja-JP" altLang="ja-JP" sz="3200" dirty="0"/>
              <a:t>サイトリニューアル費用からの推計</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smtClean="0"/>
              <a:t>サイト</a:t>
            </a:r>
            <a:r>
              <a:rPr lang="ja-JP" altLang="ja-JP" dirty="0"/>
              <a:t>のリニューアル</a:t>
            </a:r>
            <a:r>
              <a:rPr lang="ja-JP" altLang="ja-JP" dirty="0" smtClean="0"/>
              <a:t>時点</a:t>
            </a:r>
            <a:r>
              <a:rPr lang="ja-JP" altLang="en-US" dirty="0" smtClean="0"/>
              <a:t>がアクセシビリティ対応の最大のチャンス。</a:t>
            </a:r>
            <a:endParaRPr lang="en-US" altLang="ja-JP" dirty="0" smtClean="0"/>
          </a:p>
          <a:p>
            <a:r>
              <a:rPr lang="en-US" altLang="ja-JP" dirty="0" smtClean="0"/>
              <a:t>CMS</a:t>
            </a:r>
            <a:r>
              <a:rPr lang="ja-JP" altLang="ja-JP" dirty="0"/>
              <a:t>（</a:t>
            </a:r>
            <a:r>
              <a:rPr lang="en-US" altLang="ja-JP" dirty="0"/>
              <a:t>Content Management System</a:t>
            </a:r>
            <a:r>
              <a:rPr lang="ja-JP" altLang="ja-JP" dirty="0"/>
              <a:t>）を導入しアクセシビリティに対応</a:t>
            </a:r>
            <a:r>
              <a:rPr lang="ja-JP" altLang="ja-JP" dirty="0" smtClean="0"/>
              <a:t>する</a:t>
            </a:r>
            <a:r>
              <a:rPr lang="ja-JP" altLang="en-US" dirty="0" smtClean="0"/>
              <a:t>、</a:t>
            </a:r>
            <a:r>
              <a:rPr lang="ja-JP" altLang="ja-JP" dirty="0" smtClean="0"/>
              <a:t>リニューアル</a:t>
            </a:r>
            <a:r>
              <a:rPr lang="ja-JP" altLang="en-US" dirty="0" smtClean="0"/>
              <a:t>の</a:t>
            </a:r>
            <a:r>
              <a:rPr lang="ja-JP" altLang="ja-JP" dirty="0" smtClean="0"/>
              <a:t>業務</a:t>
            </a:r>
            <a:r>
              <a:rPr lang="ja-JP" altLang="ja-JP" dirty="0"/>
              <a:t>委託契約の入札・落札情報</a:t>
            </a:r>
            <a:r>
              <a:rPr lang="ja-JP" altLang="ja-JP" dirty="0" smtClean="0"/>
              <a:t>を</a:t>
            </a:r>
            <a:r>
              <a:rPr lang="ja-JP" altLang="en-US" dirty="0" smtClean="0"/>
              <a:t>調査し、</a:t>
            </a:r>
            <a:r>
              <a:rPr lang="ja-JP" altLang="ja-JP" dirty="0" smtClean="0"/>
              <a:t>費用</a:t>
            </a:r>
            <a:r>
              <a:rPr lang="ja-JP" altLang="en-US" dirty="0" smtClean="0"/>
              <a:t>を</a:t>
            </a:r>
            <a:r>
              <a:rPr lang="ja-JP" altLang="ja-JP" dirty="0" smtClean="0"/>
              <a:t>推計。</a:t>
            </a:r>
            <a:endParaRPr lang="en-US" altLang="ja-JP" dirty="0" smtClean="0"/>
          </a:p>
          <a:p>
            <a:r>
              <a:rPr lang="en-US" altLang="ja-JP" sz="2400" dirty="0" smtClean="0"/>
              <a:t>CMS</a:t>
            </a:r>
            <a:r>
              <a:rPr lang="ja-JP" altLang="en-US" sz="2400" dirty="0" smtClean="0"/>
              <a:t>：</a:t>
            </a:r>
            <a:r>
              <a:rPr lang="ja-JP" altLang="ja-JP" sz="2400" dirty="0"/>
              <a:t>テキストや画像、ハイパーリンク、レイアウト情報などを一元的に保存・管理し、あらかじめ用意したサイトデザインのテンプレートに沿って、サイトの構築を自動的に行うソフトウェア。</a:t>
            </a:r>
          </a:p>
        </p:txBody>
      </p:sp>
    </p:spTree>
    <p:extLst>
      <p:ext uri="{BB962C8B-B14F-4D97-AF65-F5344CB8AC3E}">
        <p14:creationId xmlns:p14="http://schemas.microsoft.com/office/powerpoint/2010/main" val="1100072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自治体の実例</a:t>
            </a:r>
            <a:endParaRPr lang="en-US" altLang="ja-JP" sz="3200" dirty="0" smtClean="0"/>
          </a:p>
        </p:txBody>
      </p:sp>
      <p:sp>
        <p:nvSpPr>
          <p:cNvPr id="8195" name="Rectangle 3"/>
          <p:cNvSpPr>
            <a:spLocks noGrp="1" noChangeArrowheads="1"/>
          </p:cNvSpPr>
          <p:nvPr>
            <p:ph type="body" idx="1"/>
          </p:nvPr>
        </p:nvSpPr>
        <p:spPr/>
        <p:txBody>
          <a:bodyPr/>
          <a:lstStyle/>
          <a:p>
            <a:r>
              <a:rPr lang="en-US" altLang="ja-JP" dirty="0" smtClean="0"/>
              <a:t>10</a:t>
            </a:r>
            <a:r>
              <a:rPr lang="ja-JP" altLang="ja-JP" dirty="0"/>
              <a:t>万人未満の地方自治体の場合</a:t>
            </a:r>
          </a:p>
          <a:p>
            <a:pPr lvl="1"/>
            <a:r>
              <a:rPr lang="ja-JP" altLang="ja-JP" dirty="0" smtClean="0"/>
              <a:t>茨城県守谷市は</a:t>
            </a:r>
            <a:r>
              <a:rPr lang="ja-JP" altLang="ja-JP" dirty="0"/>
              <a:t>、</a:t>
            </a:r>
            <a:r>
              <a:rPr lang="en-US" altLang="ja-JP" dirty="0"/>
              <a:t>2013</a:t>
            </a:r>
            <a:r>
              <a:rPr lang="ja-JP" altLang="ja-JP" dirty="0" smtClean="0"/>
              <a:t>年にリニューアル</a:t>
            </a:r>
            <a:r>
              <a:rPr lang="ja-JP" altLang="ja-JP" dirty="0"/>
              <a:t>し</a:t>
            </a:r>
            <a:r>
              <a:rPr lang="ja-JP" altLang="ja-JP" dirty="0" smtClean="0"/>
              <a:t>、達成</a:t>
            </a:r>
            <a:r>
              <a:rPr lang="ja-JP" altLang="ja-JP" dirty="0"/>
              <a:t>等級</a:t>
            </a:r>
            <a:r>
              <a:rPr lang="en-US" altLang="ja-JP" dirty="0"/>
              <a:t>AA</a:t>
            </a:r>
            <a:r>
              <a:rPr lang="ja-JP" altLang="ja-JP" dirty="0"/>
              <a:t>（一部、等級</a:t>
            </a:r>
            <a:r>
              <a:rPr lang="en-US" altLang="ja-JP" dirty="0"/>
              <a:t>AAA</a:t>
            </a:r>
            <a:r>
              <a:rPr lang="ja-JP" altLang="ja-JP" dirty="0"/>
              <a:t>を含む）に</a:t>
            </a:r>
            <a:r>
              <a:rPr lang="ja-JP" altLang="ja-JP" dirty="0" smtClean="0"/>
              <a:t>準拠。</a:t>
            </a:r>
            <a:r>
              <a:rPr lang="en-US" altLang="ja-JP" dirty="0" smtClean="0"/>
              <a:t>CMS</a:t>
            </a:r>
            <a:r>
              <a:rPr lang="ja-JP" altLang="ja-JP" dirty="0"/>
              <a:t>にかかる初期導入費用を含め</a:t>
            </a:r>
            <a:r>
              <a:rPr lang="en-US" altLang="ja-JP" dirty="0"/>
              <a:t>578</a:t>
            </a:r>
            <a:r>
              <a:rPr lang="ja-JP" altLang="ja-JP" dirty="0"/>
              <a:t>万円で、その後、毎月</a:t>
            </a:r>
            <a:r>
              <a:rPr lang="en-US" altLang="ja-JP" dirty="0"/>
              <a:t>17</a:t>
            </a:r>
            <a:r>
              <a:rPr lang="ja-JP" altLang="ja-JP" dirty="0"/>
              <a:t>万円の使用料がかかっている。</a:t>
            </a:r>
          </a:p>
          <a:p>
            <a:r>
              <a:rPr lang="ja-JP" altLang="ja-JP" dirty="0" smtClean="0"/>
              <a:t>人口</a:t>
            </a:r>
            <a:r>
              <a:rPr lang="en-US" altLang="ja-JP" dirty="0"/>
              <a:t>10</a:t>
            </a:r>
            <a:r>
              <a:rPr lang="ja-JP" altLang="ja-JP" dirty="0"/>
              <a:t>万人以上、</a:t>
            </a:r>
            <a:r>
              <a:rPr lang="en-US" altLang="ja-JP" dirty="0"/>
              <a:t>100</a:t>
            </a:r>
            <a:r>
              <a:rPr lang="ja-JP" altLang="ja-JP" dirty="0"/>
              <a:t>万人</a:t>
            </a:r>
            <a:r>
              <a:rPr lang="ja-JP" altLang="ja-JP" dirty="0" smtClean="0"/>
              <a:t>未満の</a:t>
            </a:r>
            <a:r>
              <a:rPr lang="ja-JP" altLang="ja-JP" dirty="0"/>
              <a:t>場合</a:t>
            </a:r>
          </a:p>
          <a:p>
            <a:pPr lvl="1"/>
            <a:r>
              <a:rPr lang="ja-JP" altLang="ja-JP" dirty="0" smtClean="0"/>
              <a:t>兵庫県明石市は</a:t>
            </a:r>
            <a:r>
              <a:rPr lang="ja-JP" altLang="ja-JP" dirty="0"/>
              <a:t>、</a:t>
            </a:r>
            <a:r>
              <a:rPr lang="en-US" altLang="ja-JP" dirty="0"/>
              <a:t>2012</a:t>
            </a:r>
            <a:r>
              <a:rPr lang="ja-JP" altLang="ja-JP" dirty="0"/>
              <a:t>年度</a:t>
            </a:r>
            <a:r>
              <a:rPr lang="ja-JP" altLang="ja-JP" dirty="0" smtClean="0"/>
              <a:t>に実施</a:t>
            </a:r>
            <a:r>
              <a:rPr lang="ja-JP" altLang="ja-JP" dirty="0"/>
              <a:t>し、達成等級</a:t>
            </a:r>
            <a:r>
              <a:rPr lang="en-US" altLang="ja-JP" dirty="0"/>
              <a:t>A</a:t>
            </a:r>
            <a:r>
              <a:rPr lang="ja-JP" altLang="ja-JP" dirty="0"/>
              <a:t>（一部、等級</a:t>
            </a:r>
            <a:r>
              <a:rPr lang="en-US" altLang="ja-JP" dirty="0"/>
              <a:t>AA</a:t>
            </a:r>
            <a:r>
              <a:rPr lang="ja-JP" altLang="ja-JP" dirty="0"/>
              <a:t>を含む）を</a:t>
            </a:r>
            <a:r>
              <a:rPr lang="ja-JP" altLang="ja-JP" dirty="0" smtClean="0"/>
              <a:t>目標。入札</a:t>
            </a:r>
            <a:r>
              <a:rPr lang="ja-JP" altLang="ja-JP" dirty="0"/>
              <a:t>額は最高</a:t>
            </a:r>
            <a:r>
              <a:rPr lang="en-US" altLang="ja-JP" dirty="0"/>
              <a:t>1238</a:t>
            </a:r>
            <a:r>
              <a:rPr lang="ja-JP" altLang="ja-JP" dirty="0"/>
              <a:t>万円、最低</a:t>
            </a:r>
            <a:r>
              <a:rPr lang="en-US" altLang="ja-JP" dirty="0"/>
              <a:t>1030</a:t>
            </a:r>
            <a:r>
              <a:rPr lang="ja-JP" altLang="ja-JP" dirty="0"/>
              <a:t>万</a:t>
            </a:r>
            <a:r>
              <a:rPr lang="ja-JP" altLang="ja-JP" dirty="0" smtClean="0"/>
              <a:t>円。</a:t>
            </a:r>
            <a:endParaRPr lang="en-US" altLang="ja-JP" dirty="0"/>
          </a:p>
          <a:p>
            <a:pPr lvl="1"/>
            <a:r>
              <a:rPr lang="ja-JP" altLang="ja-JP" dirty="0" smtClean="0"/>
              <a:t>奈良県奈良市は</a:t>
            </a:r>
            <a:r>
              <a:rPr lang="ja-JP" altLang="ja-JP" dirty="0"/>
              <a:t>、</a:t>
            </a:r>
            <a:r>
              <a:rPr lang="en-US" altLang="ja-JP" dirty="0"/>
              <a:t>2013</a:t>
            </a:r>
            <a:r>
              <a:rPr lang="ja-JP" altLang="ja-JP" dirty="0" smtClean="0"/>
              <a:t>年に業務</a:t>
            </a:r>
            <a:r>
              <a:rPr lang="ja-JP" altLang="ja-JP" dirty="0"/>
              <a:t>委託先を</a:t>
            </a:r>
            <a:r>
              <a:rPr lang="ja-JP" altLang="ja-JP" dirty="0" smtClean="0"/>
              <a:t>公募。達成</a:t>
            </a:r>
            <a:r>
              <a:rPr lang="ja-JP" altLang="ja-JP" dirty="0"/>
              <a:t>等級</a:t>
            </a:r>
            <a:r>
              <a:rPr lang="en-US" altLang="ja-JP" dirty="0"/>
              <a:t>AA</a:t>
            </a:r>
            <a:r>
              <a:rPr lang="ja-JP" altLang="ja-JP" dirty="0"/>
              <a:t>を</a:t>
            </a:r>
            <a:r>
              <a:rPr lang="ja-JP" altLang="ja-JP" dirty="0" smtClean="0"/>
              <a:t>目標。入札</a:t>
            </a:r>
            <a:r>
              <a:rPr lang="ja-JP" altLang="ja-JP" dirty="0"/>
              <a:t>額は</a:t>
            </a:r>
            <a:r>
              <a:rPr lang="en-US" altLang="ja-JP" dirty="0"/>
              <a:t>777</a:t>
            </a:r>
            <a:r>
              <a:rPr lang="ja-JP" altLang="ja-JP" dirty="0"/>
              <a:t>万</a:t>
            </a:r>
            <a:r>
              <a:rPr lang="ja-JP" altLang="ja-JP" dirty="0" smtClean="0"/>
              <a:t>円。</a:t>
            </a:r>
            <a:endParaRPr lang="ja-JP" altLang="ja-JP" dirty="0"/>
          </a:p>
        </p:txBody>
      </p:sp>
    </p:spTree>
    <p:extLst>
      <p:ext uri="{BB962C8B-B14F-4D97-AF65-F5344CB8AC3E}">
        <p14:creationId xmlns:p14="http://schemas.microsoft.com/office/powerpoint/2010/main" val="188316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自治体の実例</a:t>
            </a:r>
            <a:endParaRPr lang="en-US" altLang="ja-JP" sz="3200" dirty="0" smtClean="0"/>
          </a:p>
        </p:txBody>
      </p:sp>
      <p:sp>
        <p:nvSpPr>
          <p:cNvPr id="8195" name="Rectangle 3"/>
          <p:cNvSpPr>
            <a:spLocks noGrp="1" noChangeArrowheads="1"/>
          </p:cNvSpPr>
          <p:nvPr>
            <p:ph type="body" idx="1"/>
          </p:nvPr>
        </p:nvSpPr>
        <p:spPr/>
        <p:txBody>
          <a:bodyPr/>
          <a:lstStyle/>
          <a:p>
            <a:r>
              <a:rPr lang="en-US" altLang="ja-JP" dirty="0" smtClean="0"/>
              <a:t>100</a:t>
            </a:r>
            <a:r>
              <a:rPr lang="ja-JP" altLang="ja-JP" dirty="0" smtClean="0"/>
              <a:t>万人</a:t>
            </a:r>
            <a:r>
              <a:rPr lang="ja-JP" altLang="en-US" dirty="0" smtClean="0"/>
              <a:t>以上</a:t>
            </a:r>
            <a:r>
              <a:rPr lang="ja-JP" altLang="ja-JP" dirty="0" smtClean="0"/>
              <a:t>の</a:t>
            </a:r>
            <a:r>
              <a:rPr lang="ja-JP" altLang="ja-JP" dirty="0"/>
              <a:t>地方自治体の</a:t>
            </a:r>
            <a:r>
              <a:rPr lang="ja-JP" altLang="ja-JP" dirty="0" smtClean="0"/>
              <a:t>場合</a:t>
            </a:r>
            <a:endParaRPr lang="en-US" altLang="ja-JP" dirty="0" smtClean="0"/>
          </a:p>
          <a:p>
            <a:pPr lvl="1"/>
            <a:r>
              <a:rPr lang="ja-JP" altLang="ja-JP" dirty="0" smtClean="0"/>
              <a:t>神奈川県川崎市は</a:t>
            </a:r>
            <a:r>
              <a:rPr lang="ja-JP" altLang="ja-JP" dirty="0"/>
              <a:t>、</a:t>
            </a:r>
            <a:r>
              <a:rPr lang="en-US" altLang="ja-JP" dirty="0"/>
              <a:t>2011</a:t>
            </a:r>
            <a:r>
              <a:rPr lang="ja-JP" altLang="ja-JP" dirty="0" smtClean="0"/>
              <a:t>年に</a:t>
            </a:r>
            <a:r>
              <a:rPr lang="ja-JP" altLang="ja-JP" dirty="0"/>
              <a:t>ホームページ再構築事業の一般競争入札を</a:t>
            </a:r>
            <a:r>
              <a:rPr lang="ja-JP" altLang="ja-JP" dirty="0" smtClean="0"/>
              <a:t>公告</a:t>
            </a:r>
            <a:r>
              <a:rPr lang="ja-JP" altLang="en-US" dirty="0" smtClean="0"/>
              <a:t>。</a:t>
            </a:r>
            <a:r>
              <a:rPr lang="en-US" altLang="ja-JP" dirty="0" smtClean="0"/>
              <a:t>1</a:t>
            </a:r>
            <a:r>
              <a:rPr lang="ja-JP" altLang="ja-JP" dirty="0"/>
              <a:t>万</a:t>
            </a:r>
            <a:r>
              <a:rPr lang="en-US" altLang="ja-JP" dirty="0"/>
              <a:t>5</a:t>
            </a:r>
            <a:r>
              <a:rPr lang="ja-JP" altLang="ja-JP" dirty="0"/>
              <a:t>千ページ以上を対象に</a:t>
            </a:r>
            <a:r>
              <a:rPr lang="ja-JP" altLang="ja-JP" dirty="0" smtClean="0"/>
              <a:t>業務</a:t>
            </a:r>
            <a:r>
              <a:rPr lang="ja-JP" altLang="en-US" dirty="0" smtClean="0"/>
              <a:t>を</a:t>
            </a:r>
            <a:r>
              <a:rPr lang="ja-JP" altLang="ja-JP" dirty="0" smtClean="0"/>
              <a:t>実施。実施後</a:t>
            </a:r>
            <a:r>
              <a:rPr lang="ja-JP" altLang="ja-JP" dirty="0"/>
              <a:t>のサイトは達成等級</a:t>
            </a:r>
            <a:r>
              <a:rPr lang="en-US" altLang="ja-JP" dirty="0"/>
              <a:t>AA</a:t>
            </a:r>
            <a:r>
              <a:rPr lang="ja-JP" altLang="ja-JP" dirty="0"/>
              <a:t>に一部</a:t>
            </a:r>
            <a:r>
              <a:rPr lang="ja-JP" altLang="ja-JP" dirty="0" smtClean="0"/>
              <a:t>準拠。再構築</a:t>
            </a:r>
            <a:r>
              <a:rPr lang="ja-JP" altLang="ja-JP" dirty="0"/>
              <a:t>事業の落札金額は</a:t>
            </a:r>
            <a:r>
              <a:rPr lang="en-US" altLang="ja-JP" dirty="0"/>
              <a:t>5474</a:t>
            </a:r>
            <a:r>
              <a:rPr lang="ja-JP" altLang="ja-JP" dirty="0"/>
              <a:t>万</a:t>
            </a:r>
            <a:r>
              <a:rPr lang="ja-JP" altLang="ja-JP" dirty="0" smtClean="0"/>
              <a:t>円</a:t>
            </a:r>
            <a:r>
              <a:rPr lang="ja-JP" altLang="en-US" dirty="0" smtClean="0"/>
              <a:t>。</a:t>
            </a:r>
            <a:endParaRPr lang="en-US" altLang="ja-JP" dirty="0" smtClean="0"/>
          </a:p>
        </p:txBody>
      </p:sp>
    </p:spTree>
    <p:extLst>
      <p:ext uri="{BB962C8B-B14F-4D97-AF65-F5344CB8AC3E}">
        <p14:creationId xmlns:p14="http://schemas.microsoft.com/office/powerpoint/2010/main" val="1100072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ja-JP" sz="3200" dirty="0"/>
              <a:t>社会生活でのウェブの活用と障壁</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a:t>ウェブは障害者にも多くの</a:t>
            </a:r>
            <a:r>
              <a:rPr lang="ja-JP" altLang="ja-JP" dirty="0" smtClean="0"/>
              <a:t>利便</a:t>
            </a:r>
            <a:r>
              <a:rPr lang="ja-JP" altLang="en-US" dirty="0"/>
              <a:t>。</a:t>
            </a:r>
            <a:endParaRPr lang="ja-JP" altLang="ja-JP" dirty="0"/>
          </a:p>
          <a:p>
            <a:r>
              <a:rPr lang="ja-JP" altLang="ja-JP" dirty="0" smtClean="0"/>
              <a:t>アクセシビリティ</a:t>
            </a:r>
            <a:r>
              <a:rPr lang="ja-JP" altLang="ja-JP" dirty="0"/>
              <a:t>に対応</a:t>
            </a:r>
            <a:r>
              <a:rPr lang="ja-JP" altLang="ja-JP" dirty="0" smtClean="0"/>
              <a:t>しない</a:t>
            </a:r>
            <a:r>
              <a:rPr lang="ja-JP" altLang="en-US" dirty="0" smtClean="0"/>
              <a:t>公共</a:t>
            </a:r>
            <a:r>
              <a:rPr lang="ja-JP" altLang="ja-JP" dirty="0" smtClean="0"/>
              <a:t>サイト</a:t>
            </a:r>
            <a:r>
              <a:rPr lang="ja-JP" altLang="en-US" dirty="0" smtClean="0"/>
              <a:t>では</a:t>
            </a:r>
            <a:r>
              <a:rPr lang="ja-JP" altLang="ja-JP" dirty="0" smtClean="0"/>
              <a:t>、</a:t>
            </a:r>
            <a:r>
              <a:rPr lang="ja-JP" altLang="ja-JP" dirty="0"/>
              <a:t>障害者が公共サービスを利用</a:t>
            </a:r>
            <a:r>
              <a:rPr lang="ja-JP" altLang="ja-JP" dirty="0" smtClean="0"/>
              <a:t>できな</a:t>
            </a:r>
            <a:r>
              <a:rPr lang="ja-JP" altLang="en-US" dirty="0" smtClean="0"/>
              <a:t>い</a:t>
            </a:r>
            <a:r>
              <a:rPr lang="ja-JP" altLang="en-US" dirty="0"/>
              <a:t>。</a:t>
            </a:r>
            <a:endParaRPr lang="en-US" altLang="ja-JP" dirty="0" smtClean="0"/>
          </a:p>
          <a:p>
            <a:r>
              <a:rPr lang="ja-JP" altLang="en-US" dirty="0" smtClean="0"/>
              <a:t>アクセシビリティ非対応は、高齢者・スマートフォン利用者などにも、利用しずらい・利用できない問題をもたらす</a:t>
            </a:r>
            <a:r>
              <a:rPr lang="ja-JP" altLang="en-US" dirty="0"/>
              <a:t>。</a:t>
            </a:r>
            <a:endParaRPr lang="en-US" altLang="ja-JP"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自治体費用からの推計</a:t>
            </a:r>
            <a:endParaRPr lang="en-US" altLang="ja-JP" sz="3200" dirty="0" smtClean="0"/>
          </a:p>
        </p:txBody>
      </p:sp>
      <p:sp>
        <p:nvSpPr>
          <p:cNvPr id="8195" name="Rectangle 3"/>
          <p:cNvSpPr>
            <a:spLocks noGrp="1" noChangeArrowheads="1"/>
          </p:cNvSpPr>
          <p:nvPr>
            <p:ph type="body" idx="1"/>
          </p:nvPr>
        </p:nvSpPr>
        <p:spPr/>
        <p:txBody>
          <a:bodyPr/>
          <a:lstStyle/>
          <a:p>
            <a:r>
              <a:rPr lang="ja-JP" altLang="en-US" dirty="0" smtClean="0"/>
              <a:t>人口</a:t>
            </a:r>
            <a:r>
              <a:rPr lang="en-US" altLang="ja-JP" dirty="0"/>
              <a:t>100</a:t>
            </a:r>
            <a:r>
              <a:rPr lang="ja-JP" altLang="en-US" dirty="0"/>
              <a:t>万人</a:t>
            </a:r>
            <a:r>
              <a:rPr lang="ja-JP" altLang="en-US" dirty="0" smtClean="0"/>
              <a:t>以上の自治体は</a:t>
            </a:r>
            <a:r>
              <a:rPr lang="en-US" altLang="ja-JP" dirty="0"/>
              <a:t>11</a:t>
            </a:r>
            <a:r>
              <a:rPr lang="ja-JP" altLang="en-US" dirty="0" err="1"/>
              <a:t>、</a:t>
            </a:r>
            <a:r>
              <a:rPr lang="en-US" altLang="ja-JP" dirty="0"/>
              <a:t>10</a:t>
            </a:r>
            <a:r>
              <a:rPr lang="ja-JP" altLang="en-US" dirty="0"/>
              <a:t>万人と</a:t>
            </a:r>
            <a:r>
              <a:rPr lang="en-US" altLang="ja-JP" dirty="0"/>
              <a:t>100</a:t>
            </a:r>
            <a:r>
              <a:rPr lang="ja-JP" altLang="en-US" dirty="0"/>
              <a:t>万人の間は</a:t>
            </a:r>
            <a:r>
              <a:rPr lang="en-US" altLang="ja-JP" dirty="0"/>
              <a:t>278</a:t>
            </a:r>
            <a:r>
              <a:rPr lang="ja-JP" altLang="en-US" dirty="0" err="1"/>
              <a:t>、</a:t>
            </a:r>
            <a:r>
              <a:rPr lang="ja-JP" altLang="en-US" dirty="0"/>
              <a:t>残りの</a:t>
            </a:r>
            <a:r>
              <a:rPr lang="en-US" altLang="ja-JP" dirty="0"/>
              <a:t>1453</a:t>
            </a:r>
            <a:r>
              <a:rPr lang="ja-JP" altLang="en-US" dirty="0"/>
              <a:t>は</a:t>
            </a:r>
            <a:r>
              <a:rPr lang="en-US" altLang="ja-JP" dirty="0"/>
              <a:t>10</a:t>
            </a:r>
            <a:r>
              <a:rPr lang="ja-JP" altLang="en-US" dirty="0"/>
              <a:t>万人</a:t>
            </a:r>
            <a:r>
              <a:rPr lang="ja-JP" altLang="en-US" dirty="0" smtClean="0"/>
              <a:t>未満だが、中央各府省も加え、人口</a:t>
            </a:r>
            <a:r>
              <a:rPr lang="en-US" altLang="ja-JP" dirty="0"/>
              <a:t>100</a:t>
            </a:r>
            <a:r>
              <a:rPr lang="ja-JP" altLang="en-US" dirty="0"/>
              <a:t>万人以上の地方自治体数を</a:t>
            </a:r>
            <a:r>
              <a:rPr lang="en-US" altLang="ja-JP" dirty="0"/>
              <a:t>111</a:t>
            </a:r>
            <a:r>
              <a:rPr lang="ja-JP" altLang="en-US" dirty="0"/>
              <a:t>と</a:t>
            </a:r>
            <a:r>
              <a:rPr lang="ja-JP" altLang="en-US" dirty="0" smtClean="0"/>
              <a:t>見なす。</a:t>
            </a:r>
            <a:endParaRPr lang="en-US" altLang="ja-JP" dirty="0" smtClean="0"/>
          </a:p>
          <a:p>
            <a:r>
              <a:rPr lang="en-US" altLang="ja-JP" dirty="0" smtClean="0"/>
              <a:t>100</a:t>
            </a:r>
            <a:r>
              <a:rPr lang="ja-JP" altLang="en-US" dirty="0"/>
              <a:t>万人以上におけるリニューアル費用が</a:t>
            </a:r>
            <a:r>
              <a:rPr lang="en-US" altLang="ja-JP" dirty="0"/>
              <a:t>5000</a:t>
            </a:r>
            <a:r>
              <a:rPr lang="ja-JP" altLang="en-US" dirty="0"/>
              <a:t>万円、</a:t>
            </a:r>
            <a:r>
              <a:rPr lang="en-US" altLang="ja-JP" dirty="0"/>
              <a:t>10</a:t>
            </a:r>
            <a:r>
              <a:rPr lang="ja-JP" altLang="en-US" dirty="0"/>
              <a:t>万人と</a:t>
            </a:r>
            <a:r>
              <a:rPr lang="en-US" altLang="ja-JP" dirty="0"/>
              <a:t>100</a:t>
            </a:r>
            <a:r>
              <a:rPr lang="ja-JP" altLang="en-US" dirty="0"/>
              <a:t>万人の間では</a:t>
            </a:r>
            <a:r>
              <a:rPr lang="en-US" altLang="ja-JP" dirty="0"/>
              <a:t>1000</a:t>
            </a:r>
            <a:r>
              <a:rPr lang="ja-JP" altLang="en-US" dirty="0"/>
              <a:t>万円、</a:t>
            </a:r>
            <a:r>
              <a:rPr lang="en-US" altLang="ja-JP" dirty="0"/>
              <a:t>10</a:t>
            </a:r>
            <a:r>
              <a:rPr lang="ja-JP" altLang="en-US" dirty="0"/>
              <a:t>万人未満では</a:t>
            </a:r>
            <a:r>
              <a:rPr lang="en-US" altLang="ja-JP" dirty="0"/>
              <a:t>600</a:t>
            </a:r>
            <a:r>
              <a:rPr lang="ja-JP" altLang="en-US" dirty="0"/>
              <a:t>万円である</a:t>
            </a:r>
            <a:r>
              <a:rPr lang="ja-JP" altLang="en-US" dirty="0" smtClean="0"/>
              <a:t>とする。</a:t>
            </a:r>
            <a:endParaRPr lang="ja-JP" altLang="en-US" dirty="0"/>
          </a:p>
          <a:p>
            <a:r>
              <a:rPr lang="ja-JP" altLang="en-US" dirty="0" smtClean="0">
                <a:solidFill>
                  <a:srgbClr val="FF0000"/>
                </a:solidFill>
              </a:rPr>
              <a:t>すべて</a:t>
            </a:r>
            <a:r>
              <a:rPr lang="ja-JP" altLang="en-US" dirty="0">
                <a:solidFill>
                  <a:srgbClr val="FF0000"/>
                </a:solidFill>
              </a:rPr>
              <a:t>の公共機関で達成等級</a:t>
            </a:r>
            <a:r>
              <a:rPr lang="en-US" altLang="ja-JP" dirty="0">
                <a:solidFill>
                  <a:srgbClr val="FF0000"/>
                </a:solidFill>
              </a:rPr>
              <a:t>AA</a:t>
            </a:r>
            <a:r>
              <a:rPr lang="ja-JP" altLang="en-US" dirty="0">
                <a:solidFill>
                  <a:srgbClr val="FF0000"/>
                </a:solidFill>
              </a:rPr>
              <a:t>準拠を目標に</a:t>
            </a:r>
            <a:r>
              <a:rPr lang="en-US" altLang="ja-JP" dirty="0">
                <a:solidFill>
                  <a:srgbClr val="FF0000"/>
                </a:solidFill>
              </a:rPr>
              <a:t>CMS</a:t>
            </a:r>
            <a:r>
              <a:rPr lang="ja-JP" altLang="en-US" dirty="0">
                <a:solidFill>
                  <a:srgbClr val="FF0000"/>
                </a:solidFill>
              </a:rPr>
              <a:t>を導入するリニューアル費用の総計は、</a:t>
            </a:r>
            <a:r>
              <a:rPr lang="en-US" altLang="ja-JP" dirty="0">
                <a:solidFill>
                  <a:srgbClr val="FF0000"/>
                </a:solidFill>
              </a:rPr>
              <a:t>170</a:t>
            </a:r>
            <a:r>
              <a:rPr lang="ja-JP" altLang="en-US" dirty="0">
                <a:solidFill>
                  <a:srgbClr val="FF0000"/>
                </a:solidFill>
              </a:rPr>
              <a:t>億</a:t>
            </a:r>
            <a:r>
              <a:rPr lang="ja-JP" altLang="en-US" dirty="0" smtClean="0">
                <a:solidFill>
                  <a:srgbClr val="FF0000"/>
                </a:solidFill>
              </a:rPr>
              <a:t>円。</a:t>
            </a:r>
            <a:endParaRPr lang="en-US" altLang="ja-JP" dirty="0" smtClean="0">
              <a:solidFill>
                <a:srgbClr val="FF0000"/>
              </a:solidFill>
            </a:endParaRPr>
          </a:p>
        </p:txBody>
      </p:sp>
    </p:spTree>
    <p:extLst>
      <p:ext uri="{BB962C8B-B14F-4D97-AF65-F5344CB8AC3E}">
        <p14:creationId xmlns:p14="http://schemas.microsoft.com/office/powerpoint/2010/main" val="379785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欧州の費用見積もりからの試算</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smtClean="0"/>
              <a:t>情報</a:t>
            </a:r>
            <a:r>
              <a:rPr lang="ja-JP" altLang="ja-JP" dirty="0"/>
              <a:t>サービス産業協会によれば、情報サービス産業に属する企業</a:t>
            </a:r>
            <a:r>
              <a:rPr lang="en-US" altLang="ja-JP" dirty="0"/>
              <a:t>369</a:t>
            </a:r>
            <a:r>
              <a:rPr lang="ja-JP" altLang="ja-JP" dirty="0"/>
              <a:t>社の売上高総額は、</a:t>
            </a:r>
            <a:r>
              <a:rPr lang="en-US" altLang="ja-JP" dirty="0"/>
              <a:t>2012</a:t>
            </a:r>
            <a:r>
              <a:rPr lang="ja-JP" altLang="ja-JP" dirty="0"/>
              <a:t>年度に</a:t>
            </a:r>
            <a:r>
              <a:rPr lang="en-US" altLang="ja-JP" dirty="0"/>
              <a:t>8</a:t>
            </a:r>
            <a:r>
              <a:rPr lang="ja-JP" altLang="ja-JP" dirty="0"/>
              <a:t>兆</a:t>
            </a:r>
            <a:r>
              <a:rPr lang="en-US" altLang="ja-JP" dirty="0"/>
              <a:t>300</a:t>
            </a:r>
            <a:r>
              <a:rPr lang="ja-JP" altLang="ja-JP" dirty="0"/>
              <a:t>億万円で、従業員数合計は</a:t>
            </a:r>
            <a:r>
              <a:rPr lang="en-US" altLang="ja-JP" dirty="0" smtClean="0"/>
              <a:t>299249</a:t>
            </a:r>
            <a:r>
              <a:rPr lang="ja-JP" altLang="en-US" dirty="0" smtClean="0"/>
              <a:t>人</a:t>
            </a:r>
            <a:r>
              <a:rPr lang="ja-JP" altLang="ja-JP" dirty="0" smtClean="0"/>
              <a:t>。一人</a:t>
            </a:r>
            <a:r>
              <a:rPr lang="ja-JP" altLang="ja-JP" dirty="0"/>
              <a:t>当たり一日当たりの売上高は、労働日数を</a:t>
            </a:r>
            <a:r>
              <a:rPr lang="en-US" altLang="ja-JP" dirty="0"/>
              <a:t>280</a:t>
            </a:r>
            <a:r>
              <a:rPr lang="ja-JP" altLang="ja-JP" dirty="0"/>
              <a:t>日／年として、</a:t>
            </a:r>
            <a:r>
              <a:rPr lang="en-US" altLang="ja-JP" dirty="0"/>
              <a:t>95867</a:t>
            </a:r>
            <a:r>
              <a:rPr lang="ja-JP" altLang="ja-JP" dirty="0" smtClean="0"/>
              <a:t>円。</a:t>
            </a:r>
            <a:endParaRPr lang="en-US" altLang="ja-JP" dirty="0" smtClean="0"/>
          </a:p>
          <a:p>
            <a:r>
              <a:rPr lang="ja-JP" altLang="ja-JP" dirty="0" smtClean="0"/>
              <a:t>欧州</a:t>
            </a:r>
            <a:r>
              <a:rPr lang="ja-JP" altLang="en-US" dirty="0" smtClean="0"/>
              <a:t>の</a:t>
            </a:r>
            <a:r>
              <a:rPr lang="ja-JP" altLang="ja-JP" dirty="0" smtClean="0"/>
              <a:t>調査</a:t>
            </a:r>
            <a:r>
              <a:rPr lang="ja-JP" altLang="en-US" dirty="0" smtClean="0"/>
              <a:t>報告</a:t>
            </a:r>
            <a:r>
              <a:rPr lang="ja-JP" altLang="ja-JP" dirty="0" smtClean="0"/>
              <a:t>での</a:t>
            </a:r>
            <a:r>
              <a:rPr lang="ja-JP" altLang="ja-JP" dirty="0"/>
              <a:t>労働日数の見積りを適用すると、三種類のサイトの平均で追加経費はサイト当たり</a:t>
            </a:r>
            <a:r>
              <a:rPr lang="en-US" altLang="ja-JP" dirty="0"/>
              <a:t>407</a:t>
            </a:r>
            <a:r>
              <a:rPr lang="ja-JP" altLang="ja-JP" dirty="0"/>
              <a:t>万</a:t>
            </a:r>
            <a:r>
              <a:rPr lang="ja-JP" altLang="ja-JP" dirty="0" smtClean="0"/>
              <a:t>円。</a:t>
            </a:r>
            <a:endParaRPr lang="en-US" altLang="ja-JP" dirty="0" smtClean="0"/>
          </a:p>
          <a:p>
            <a:r>
              <a:rPr lang="ja-JP" altLang="ja-JP" dirty="0" smtClean="0">
                <a:solidFill>
                  <a:srgbClr val="FF0000"/>
                </a:solidFill>
              </a:rPr>
              <a:t>わが国</a:t>
            </a:r>
            <a:r>
              <a:rPr lang="ja-JP" altLang="ja-JP" dirty="0">
                <a:solidFill>
                  <a:srgbClr val="FF0000"/>
                </a:solidFill>
              </a:rPr>
              <a:t>すべての公共機関が対応するための追加経費の総計は</a:t>
            </a:r>
            <a:r>
              <a:rPr lang="en-US" altLang="ja-JP" dirty="0">
                <a:solidFill>
                  <a:srgbClr val="FF0000"/>
                </a:solidFill>
              </a:rPr>
              <a:t>75</a:t>
            </a:r>
            <a:r>
              <a:rPr lang="ja-JP" altLang="ja-JP" dirty="0">
                <a:solidFill>
                  <a:srgbClr val="FF0000"/>
                </a:solidFill>
              </a:rPr>
              <a:t>億円と計算できる</a:t>
            </a:r>
            <a:r>
              <a:rPr lang="ja-JP" altLang="ja-JP" dirty="0" smtClean="0">
                <a:solidFill>
                  <a:srgbClr val="FF0000"/>
                </a:solidFill>
              </a:rPr>
              <a:t>。</a:t>
            </a:r>
            <a:endParaRPr lang="ja-JP" altLang="ja-JP" dirty="0">
              <a:solidFill>
                <a:srgbClr val="FF0000"/>
              </a:solidFill>
            </a:endParaRPr>
          </a:p>
        </p:txBody>
      </p:sp>
    </p:spTree>
    <p:extLst>
      <p:ext uri="{BB962C8B-B14F-4D97-AF65-F5344CB8AC3E}">
        <p14:creationId xmlns:p14="http://schemas.microsoft.com/office/powerpoint/2010/main" val="1100072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費用対効果</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smtClean="0"/>
              <a:t>わが国</a:t>
            </a:r>
            <a:r>
              <a:rPr lang="ja-JP" altLang="ja-JP" dirty="0"/>
              <a:t>ですべての公共機関がウェブアクセシビリティに対応する総費用は</a:t>
            </a:r>
            <a:r>
              <a:rPr lang="en-US" altLang="ja-JP" dirty="0"/>
              <a:t>100</a:t>
            </a:r>
            <a:r>
              <a:rPr lang="ja-JP" altLang="ja-JP" dirty="0"/>
              <a:t>億</a:t>
            </a:r>
            <a:r>
              <a:rPr lang="ja-JP" altLang="ja-JP" dirty="0" smtClean="0"/>
              <a:t>円前後。</a:t>
            </a:r>
            <a:endParaRPr lang="ja-JP" altLang="ja-JP" dirty="0"/>
          </a:p>
          <a:p>
            <a:r>
              <a:rPr lang="ja-JP" altLang="ja-JP" dirty="0" smtClean="0"/>
              <a:t>身体</a:t>
            </a:r>
            <a:r>
              <a:rPr lang="ja-JP" altLang="ja-JP" dirty="0"/>
              <a:t>障害者の賃金・工費の平均月額は</a:t>
            </a:r>
            <a:r>
              <a:rPr lang="en-US" altLang="ja-JP" dirty="0"/>
              <a:t>25.4</a:t>
            </a:r>
            <a:r>
              <a:rPr lang="ja-JP" altLang="ja-JP" dirty="0"/>
              <a:t>万円（年額</a:t>
            </a:r>
            <a:r>
              <a:rPr lang="en-US" altLang="ja-JP" dirty="0"/>
              <a:t>300</a:t>
            </a:r>
            <a:r>
              <a:rPr lang="ja-JP" altLang="ja-JP" dirty="0"/>
              <a:t>万円</a:t>
            </a:r>
            <a:r>
              <a:rPr lang="ja-JP" altLang="ja-JP" dirty="0" smtClean="0"/>
              <a:t>）。</a:t>
            </a:r>
            <a:r>
              <a:rPr lang="ja-JP" altLang="ja-JP" dirty="0"/>
              <a:t>したがって、身体障害者の新規雇用が</a:t>
            </a:r>
            <a:r>
              <a:rPr lang="en-US" altLang="ja-JP" dirty="0"/>
              <a:t>3300</a:t>
            </a:r>
            <a:r>
              <a:rPr lang="ja-JP" altLang="ja-JP" dirty="0"/>
              <a:t>名生まれれば、増加する賃金・工費は</a:t>
            </a:r>
            <a:r>
              <a:rPr lang="en-US" altLang="ja-JP" dirty="0"/>
              <a:t>100</a:t>
            </a:r>
            <a:r>
              <a:rPr lang="ja-JP" altLang="ja-JP" dirty="0"/>
              <a:t>億円に達する</a:t>
            </a:r>
            <a:r>
              <a:rPr lang="ja-JP" altLang="ja-JP" dirty="0" smtClean="0"/>
              <a:t>勘定。</a:t>
            </a:r>
            <a:endParaRPr lang="en-US" altLang="ja-JP" dirty="0" smtClean="0"/>
          </a:p>
          <a:p>
            <a:r>
              <a:rPr lang="ja-JP" altLang="ja-JP" dirty="0" smtClean="0">
                <a:solidFill>
                  <a:srgbClr val="FF0000"/>
                </a:solidFill>
              </a:rPr>
              <a:t>身体</a:t>
            </a:r>
            <a:r>
              <a:rPr lang="ja-JP" altLang="ja-JP" dirty="0">
                <a:solidFill>
                  <a:srgbClr val="FF0000"/>
                </a:solidFill>
              </a:rPr>
              <a:t>障害者（</a:t>
            </a:r>
            <a:r>
              <a:rPr lang="en-US" altLang="ja-JP" dirty="0">
                <a:solidFill>
                  <a:srgbClr val="FF0000"/>
                </a:solidFill>
              </a:rPr>
              <a:t>18</a:t>
            </a:r>
            <a:r>
              <a:rPr lang="ja-JP" altLang="ja-JP" dirty="0">
                <a:solidFill>
                  <a:srgbClr val="FF0000"/>
                </a:solidFill>
              </a:rPr>
              <a:t>歳以上）の総数は</a:t>
            </a:r>
            <a:r>
              <a:rPr lang="en-US" altLang="ja-JP" dirty="0">
                <a:solidFill>
                  <a:srgbClr val="FF0000"/>
                </a:solidFill>
              </a:rPr>
              <a:t>356</a:t>
            </a:r>
            <a:r>
              <a:rPr lang="ja-JP" altLang="ja-JP" dirty="0">
                <a:solidFill>
                  <a:srgbClr val="FF0000"/>
                </a:solidFill>
              </a:rPr>
              <a:t>万人だから、これは雇用率</a:t>
            </a:r>
            <a:r>
              <a:rPr lang="en-US" altLang="ja-JP" dirty="0">
                <a:solidFill>
                  <a:srgbClr val="FF0000"/>
                </a:solidFill>
              </a:rPr>
              <a:t>0.1</a:t>
            </a:r>
            <a:r>
              <a:rPr lang="ja-JP" altLang="ja-JP" dirty="0">
                <a:solidFill>
                  <a:srgbClr val="FF0000"/>
                </a:solidFill>
              </a:rPr>
              <a:t>％の向上で達成</a:t>
            </a:r>
            <a:r>
              <a:rPr lang="ja-JP" altLang="ja-JP" dirty="0" smtClean="0">
                <a:solidFill>
                  <a:srgbClr val="FF0000"/>
                </a:solidFill>
              </a:rPr>
              <a:t>可能</a:t>
            </a:r>
            <a:r>
              <a:rPr lang="ja-JP" altLang="en-US" dirty="0" smtClean="0">
                <a:solidFill>
                  <a:srgbClr val="FF0000"/>
                </a:solidFill>
              </a:rPr>
              <a:t>であり、過重</a:t>
            </a:r>
            <a:r>
              <a:rPr lang="ja-JP" altLang="en-US" dirty="0">
                <a:solidFill>
                  <a:srgbClr val="FF0000"/>
                </a:solidFill>
              </a:rPr>
              <a:t>な</a:t>
            </a:r>
            <a:r>
              <a:rPr lang="ja-JP" altLang="en-US" dirty="0" smtClean="0">
                <a:solidFill>
                  <a:srgbClr val="FF0000"/>
                </a:solidFill>
              </a:rPr>
              <a:t>負担</a:t>
            </a:r>
            <a:r>
              <a:rPr lang="ja-JP" altLang="en-US" dirty="0">
                <a:solidFill>
                  <a:srgbClr val="FF0000"/>
                </a:solidFill>
              </a:rPr>
              <a:t>論は排除される。</a:t>
            </a:r>
            <a:endParaRPr lang="ja-JP" altLang="ja-JP" dirty="0">
              <a:solidFill>
                <a:srgbClr val="FF0000"/>
              </a:solidFill>
            </a:endParaRPr>
          </a:p>
        </p:txBody>
      </p:sp>
    </p:spTree>
    <p:extLst>
      <p:ext uri="{BB962C8B-B14F-4D97-AF65-F5344CB8AC3E}">
        <p14:creationId xmlns:p14="http://schemas.microsoft.com/office/powerpoint/2010/main" val="2397419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追加的な利益</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smtClean="0"/>
              <a:t>わが国</a:t>
            </a:r>
            <a:r>
              <a:rPr lang="ja-JP" altLang="ja-JP" dirty="0"/>
              <a:t>は世界で最も高齢化が進む国であり、一方で、高齢者のインターネット利用率は年々</a:t>
            </a:r>
            <a:r>
              <a:rPr lang="ja-JP" altLang="ja-JP" dirty="0" smtClean="0"/>
              <a:t>増加。</a:t>
            </a:r>
            <a:r>
              <a:rPr lang="en-US" altLang="ja-JP" dirty="0" smtClean="0"/>
              <a:t>2012</a:t>
            </a:r>
            <a:r>
              <a:rPr lang="ja-JP" altLang="ja-JP" dirty="0"/>
              <a:t>年末段階で、</a:t>
            </a:r>
            <a:r>
              <a:rPr lang="en-US" altLang="ja-JP" dirty="0"/>
              <a:t>70</a:t>
            </a:r>
            <a:r>
              <a:rPr lang="ja-JP" altLang="ja-JP" dirty="0"/>
              <a:t>歳代の利用率は</a:t>
            </a:r>
            <a:r>
              <a:rPr lang="en-US" altLang="ja-JP" dirty="0"/>
              <a:t>48.7</a:t>
            </a:r>
            <a:r>
              <a:rPr lang="ja-JP" altLang="ja-JP" dirty="0"/>
              <a:t>％、</a:t>
            </a:r>
            <a:r>
              <a:rPr lang="en-US" altLang="ja-JP" dirty="0"/>
              <a:t>80</a:t>
            </a:r>
            <a:r>
              <a:rPr lang="ja-JP" altLang="ja-JP" dirty="0"/>
              <a:t>歳以上でも</a:t>
            </a:r>
            <a:r>
              <a:rPr lang="en-US" altLang="ja-JP" dirty="0"/>
              <a:t>25.7</a:t>
            </a:r>
            <a:r>
              <a:rPr lang="ja-JP" altLang="ja-JP" dirty="0" smtClean="0"/>
              <a:t>％。</a:t>
            </a:r>
            <a:endParaRPr lang="en-US" altLang="ja-JP" dirty="0" smtClean="0"/>
          </a:p>
          <a:p>
            <a:r>
              <a:rPr lang="ja-JP" altLang="ja-JP" dirty="0" smtClean="0"/>
              <a:t>ウェブアクセシビリティ</a:t>
            </a:r>
            <a:r>
              <a:rPr lang="ja-JP" altLang="ja-JP" dirty="0"/>
              <a:t>への対応は、障害者にとどまらず、高齢者にも</a:t>
            </a:r>
            <a:r>
              <a:rPr lang="ja-JP" altLang="ja-JP" dirty="0" smtClean="0"/>
              <a:t>利益。</a:t>
            </a:r>
            <a:endParaRPr lang="ja-JP" altLang="ja-JP" dirty="0"/>
          </a:p>
        </p:txBody>
      </p:sp>
    </p:spTree>
    <p:extLst>
      <p:ext uri="{BB962C8B-B14F-4D97-AF65-F5344CB8AC3E}">
        <p14:creationId xmlns:p14="http://schemas.microsoft.com/office/powerpoint/2010/main" val="3938568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結論</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a:t>世界</a:t>
            </a:r>
            <a:r>
              <a:rPr lang="ja-JP" altLang="ja-JP" dirty="0" smtClean="0"/>
              <a:t>各国</a:t>
            </a:r>
            <a:r>
              <a:rPr lang="ja-JP" altLang="en-US" dirty="0" smtClean="0"/>
              <a:t>では、</a:t>
            </a:r>
            <a:r>
              <a:rPr lang="ja-JP" altLang="ja-JP" dirty="0" smtClean="0"/>
              <a:t>障害者</a:t>
            </a:r>
            <a:r>
              <a:rPr lang="ja-JP" altLang="ja-JP" dirty="0"/>
              <a:t>の人権を規定する法律に基づいてウェブアクセシビリティが義務化されて</a:t>
            </a:r>
            <a:r>
              <a:rPr lang="ja-JP" altLang="ja-JP" dirty="0" smtClean="0"/>
              <a:t>いる。</a:t>
            </a:r>
            <a:endParaRPr lang="ja-JP" altLang="ja-JP" dirty="0"/>
          </a:p>
          <a:p>
            <a:r>
              <a:rPr lang="ja-JP" altLang="ja-JP" dirty="0" smtClean="0"/>
              <a:t>自治体サイトリニューアル</a:t>
            </a:r>
            <a:r>
              <a:rPr lang="ja-JP" altLang="ja-JP" dirty="0"/>
              <a:t>費用から見積もれば、わが国ですべての公共機関がウェブアクセシビリティに対応する総費用</a:t>
            </a:r>
            <a:r>
              <a:rPr lang="ja-JP" altLang="ja-JP" dirty="0" smtClean="0"/>
              <a:t>は、</a:t>
            </a:r>
            <a:r>
              <a:rPr lang="ja-JP" altLang="ja-JP" dirty="0"/>
              <a:t>障害者の雇用率が</a:t>
            </a:r>
            <a:r>
              <a:rPr lang="en-US" altLang="ja-JP" dirty="0"/>
              <a:t>0.1</a:t>
            </a:r>
            <a:r>
              <a:rPr lang="ja-JP" altLang="ja-JP" dirty="0"/>
              <a:t>％向上</a:t>
            </a:r>
            <a:r>
              <a:rPr lang="ja-JP" altLang="ja-JP" dirty="0" smtClean="0"/>
              <a:t>すれば</a:t>
            </a:r>
            <a:r>
              <a:rPr lang="ja-JP" altLang="en-US" dirty="0" smtClean="0"/>
              <a:t>まかなえる</a:t>
            </a:r>
            <a:r>
              <a:rPr lang="ja-JP" altLang="ja-JP" dirty="0" smtClean="0"/>
              <a:t>。</a:t>
            </a:r>
            <a:endParaRPr lang="ja-JP" altLang="ja-JP" dirty="0"/>
          </a:p>
          <a:p>
            <a:r>
              <a:rPr lang="ja-JP" altLang="ja-JP" dirty="0" smtClean="0">
                <a:solidFill>
                  <a:srgbClr val="FF0000"/>
                </a:solidFill>
              </a:rPr>
              <a:t>障害者</a:t>
            </a:r>
            <a:r>
              <a:rPr lang="ja-JP" altLang="ja-JP" dirty="0">
                <a:solidFill>
                  <a:srgbClr val="FF0000"/>
                </a:solidFill>
              </a:rPr>
              <a:t>差別解消法第七条に基づいて</a:t>
            </a:r>
            <a:r>
              <a:rPr lang="ja-JP" altLang="ja-JP" dirty="0" smtClean="0">
                <a:solidFill>
                  <a:srgbClr val="FF0000"/>
                </a:solidFill>
              </a:rPr>
              <a:t>、アクセシビリティ</a:t>
            </a:r>
            <a:r>
              <a:rPr lang="ja-JP" altLang="ja-JP" dirty="0">
                <a:solidFill>
                  <a:srgbClr val="FF0000"/>
                </a:solidFill>
              </a:rPr>
              <a:t>対応を原則的に求めるのが</a:t>
            </a:r>
            <a:r>
              <a:rPr lang="ja-JP" altLang="ja-JP" dirty="0" smtClean="0">
                <a:solidFill>
                  <a:srgbClr val="FF0000"/>
                </a:solidFill>
              </a:rPr>
              <a:t>適切。</a:t>
            </a:r>
            <a:endParaRPr lang="ja-JP" altLang="ja-JP" dirty="0">
              <a:solidFill>
                <a:srgbClr val="FF0000"/>
              </a:solidFill>
            </a:endParaRPr>
          </a:p>
        </p:txBody>
      </p:sp>
    </p:spTree>
    <p:extLst>
      <p:ext uri="{BB962C8B-B14F-4D97-AF65-F5344CB8AC3E}">
        <p14:creationId xmlns:p14="http://schemas.microsoft.com/office/powerpoint/2010/main" val="2397419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altLang="ja-JP" sz="3200" dirty="0" smtClean="0"/>
              <a:t>13</a:t>
            </a:r>
            <a:r>
              <a:rPr lang="ja-JP" altLang="ja-JP" sz="3200" dirty="0"/>
              <a:t>年</a:t>
            </a:r>
            <a:r>
              <a:rPr lang="ja-JP" altLang="ja-JP" sz="3200" dirty="0" smtClean="0"/>
              <a:t>参議選</a:t>
            </a:r>
            <a:r>
              <a:rPr lang="ja-JP" altLang="en-US" sz="3200" dirty="0" smtClean="0"/>
              <a:t>　</a:t>
            </a:r>
            <a:r>
              <a:rPr lang="ja-JP" altLang="ja-JP" sz="3200" dirty="0" smtClean="0"/>
              <a:t>比例</a:t>
            </a:r>
            <a:r>
              <a:rPr lang="ja-JP" altLang="ja-JP" sz="3200" dirty="0"/>
              <a:t>区候補者</a:t>
            </a:r>
            <a:r>
              <a:rPr lang="ja-JP" altLang="ja-JP" sz="3200" dirty="0" smtClean="0"/>
              <a:t>名簿</a:t>
            </a:r>
            <a:r>
              <a:rPr lang="ja-JP" altLang="en-US" sz="3200" dirty="0" smtClean="0"/>
              <a:t>（総務省）</a:t>
            </a:r>
            <a:endParaRPr lang="en-US" altLang="ja-JP" sz="3200" dirty="0" smtClean="0"/>
          </a:p>
        </p:txBody>
      </p:sp>
      <p:sp>
        <p:nvSpPr>
          <p:cNvPr id="8195" name="Rectangle 3"/>
          <p:cNvSpPr>
            <a:spLocks noGrp="1" noChangeArrowheads="1"/>
          </p:cNvSpPr>
          <p:nvPr>
            <p:ph type="body" idx="1"/>
          </p:nvPr>
        </p:nvSpPr>
        <p:spPr/>
        <p:txBody>
          <a:bodyPr/>
          <a:lstStyle/>
          <a:p>
            <a:pPr eaLnBrk="1" hangingPunct="1"/>
            <a:r>
              <a:rPr lang="ja-JP" altLang="en-US" dirty="0" smtClean="0"/>
              <a:t>画像</a:t>
            </a:r>
            <a:r>
              <a:rPr lang="en-US" altLang="ja-JP" dirty="0" smtClean="0"/>
              <a:t>PDF</a:t>
            </a:r>
            <a:r>
              <a:rPr lang="ja-JP" altLang="en-US" dirty="0" smtClean="0"/>
              <a:t>で</a:t>
            </a:r>
            <a:r>
              <a:rPr lang="ja-JP" altLang="ja-JP" dirty="0"/>
              <a:t>党名・</a:t>
            </a:r>
            <a:r>
              <a:rPr lang="ja-JP" altLang="ja-JP" dirty="0" smtClean="0"/>
              <a:t>候補者名</a:t>
            </a:r>
            <a:r>
              <a:rPr lang="ja-JP" altLang="en-US" dirty="0" smtClean="0"/>
              <a:t>が</a:t>
            </a:r>
            <a:r>
              <a:rPr lang="ja-JP" altLang="ja-JP" dirty="0" smtClean="0"/>
              <a:t>読み上げ</a:t>
            </a:r>
            <a:r>
              <a:rPr lang="ja-JP" altLang="en-US" dirty="0" smtClean="0"/>
              <a:t>られない</a:t>
            </a:r>
            <a:r>
              <a:rPr lang="ja-JP" altLang="en-US" dirty="0"/>
              <a:t>。</a:t>
            </a:r>
            <a:endParaRPr lang="en-US" altLang="ja-JP" dirty="0" smtClean="0"/>
          </a:p>
          <a:p>
            <a:pPr eaLnBrk="1" hangingPunct="1"/>
            <a:r>
              <a:rPr lang="ja-JP" altLang="en-US" dirty="0"/>
              <a:t>スマートフォン</a:t>
            </a:r>
            <a:r>
              <a:rPr lang="ja-JP" altLang="en-US" dirty="0" smtClean="0"/>
              <a:t>で字</a:t>
            </a:r>
            <a:r>
              <a:rPr lang="ja-JP" altLang="en-US" dirty="0"/>
              <a:t>がつぶれる。</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407734954"/>
              </p:ext>
            </p:extLst>
          </p:nvPr>
        </p:nvGraphicFramePr>
        <p:xfrm>
          <a:off x="4427984" y="3437382"/>
          <a:ext cx="4536503" cy="3204594"/>
        </p:xfrm>
        <a:graphic>
          <a:graphicData uri="http://schemas.openxmlformats.org/presentationml/2006/ole">
            <mc:AlternateContent xmlns:mc="http://schemas.openxmlformats.org/markup-compatibility/2006">
              <mc:Choice xmlns:v="urn:schemas-microsoft-com:vml" Requires="v">
                <p:oleObj spid="_x0000_s1046" name="Acrobat Document" r:id="rId3" imgW="11353697" imgH="8020041" progId="AcroExch.Document.7">
                  <p:embed/>
                </p:oleObj>
              </mc:Choice>
              <mc:Fallback>
                <p:oleObj name="Acrobat Document" r:id="rId3" imgW="11353697" imgH="8020041" progId="AcroExch.Document.7">
                  <p:embed/>
                  <p:pic>
                    <p:nvPicPr>
                      <p:cNvPr id="0" name=""/>
                      <p:cNvPicPr/>
                      <p:nvPr/>
                    </p:nvPicPr>
                    <p:blipFill>
                      <a:blip r:embed="rId4"/>
                      <a:stretch>
                        <a:fillRect/>
                      </a:stretch>
                    </p:blipFill>
                    <p:spPr>
                      <a:xfrm>
                        <a:off x="4427984" y="3437382"/>
                        <a:ext cx="4536503" cy="3204594"/>
                      </a:xfrm>
                      <a:prstGeom prst="rect">
                        <a:avLst/>
                      </a:prstGeom>
                    </p:spPr>
                  </p:pic>
                </p:oleObj>
              </mc:Fallback>
            </mc:AlternateContent>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419670"/>
            <a:ext cx="3868862" cy="224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145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ja-JP" sz="3200" dirty="0"/>
              <a:t>障害者権利</a:t>
            </a:r>
            <a:r>
              <a:rPr lang="ja-JP" altLang="ja-JP" sz="3200" dirty="0" smtClean="0"/>
              <a:t>条約</a:t>
            </a:r>
            <a:r>
              <a:rPr lang="ja-JP" altLang="en-US" sz="3200" dirty="0" smtClean="0"/>
              <a:t>（批准手続き中）</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a:t>障害者を囲む環境の側に社会参加を阻む要因があるとして、改善を要求して</a:t>
            </a:r>
            <a:r>
              <a:rPr lang="ja-JP" altLang="ja-JP" dirty="0" smtClean="0"/>
              <a:t>いる</a:t>
            </a:r>
            <a:r>
              <a:rPr lang="ja-JP" altLang="en-US" dirty="0" smtClean="0"/>
              <a:t>ことに</a:t>
            </a:r>
            <a:r>
              <a:rPr lang="ja-JP" altLang="ja-JP" dirty="0" smtClean="0"/>
              <a:t>特徴</a:t>
            </a:r>
            <a:r>
              <a:rPr lang="ja-JP" altLang="en-US" dirty="0"/>
              <a:t>。</a:t>
            </a:r>
            <a:endParaRPr lang="en-US" altLang="ja-JP" dirty="0" smtClean="0"/>
          </a:p>
          <a:p>
            <a:r>
              <a:rPr lang="ja-JP" altLang="ja-JP" dirty="0"/>
              <a:t>第九条　施設及びサービスの利用可能性</a:t>
            </a:r>
          </a:p>
          <a:p>
            <a:pPr lvl="1"/>
            <a:r>
              <a:rPr lang="ja-JP" altLang="ja-JP" dirty="0" smtClean="0"/>
              <a:t>締約</a:t>
            </a:r>
            <a:r>
              <a:rPr lang="ja-JP" altLang="ja-JP" dirty="0"/>
              <a:t>国は、障害者が自立して生活し、及び生活のあらゆる側面に完全に参加することを可能にすることを目的として</a:t>
            </a:r>
            <a:r>
              <a:rPr lang="ja-JP" altLang="ja-JP" dirty="0" smtClean="0"/>
              <a:t>、</a:t>
            </a:r>
            <a:r>
              <a:rPr lang="en-US" altLang="ja-JP" dirty="0" smtClean="0"/>
              <a:t>…</a:t>
            </a:r>
            <a:r>
              <a:rPr lang="ja-JP" altLang="ja-JP" dirty="0" smtClean="0">
                <a:solidFill>
                  <a:srgbClr val="FF0000"/>
                </a:solidFill>
              </a:rPr>
              <a:t>提供</a:t>
            </a:r>
            <a:r>
              <a:rPr lang="ja-JP" altLang="ja-JP" dirty="0">
                <a:solidFill>
                  <a:srgbClr val="FF0000"/>
                </a:solidFill>
              </a:rPr>
              <a:t>される他の施設及びサービスを利用することができることを確保するための適当な措置をとる</a:t>
            </a:r>
            <a:r>
              <a:rPr lang="ja-JP" altLang="ja-JP" dirty="0"/>
              <a:t>。この措置は、</a:t>
            </a:r>
            <a:r>
              <a:rPr lang="ja-JP" altLang="ja-JP" dirty="0">
                <a:solidFill>
                  <a:srgbClr val="00B050"/>
                </a:solidFill>
              </a:rPr>
              <a:t>施設及びサービスの利用可能性における障害及び障壁を特定し、及び撤廃することを</a:t>
            </a:r>
            <a:r>
              <a:rPr lang="ja-JP" altLang="ja-JP" dirty="0" smtClean="0">
                <a:solidFill>
                  <a:srgbClr val="00B050"/>
                </a:solidFill>
              </a:rPr>
              <a:t>含む</a:t>
            </a:r>
            <a:r>
              <a:rPr lang="en-US" altLang="ja-JP" dirty="0" smtClean="0"/>
              <a:t>…</a:t>
            </a:r>
            <a:r>
              <a:rPr lang="ja-JP" altLang="ja-JP" dirty="0" err="1" smtClean="0"/>
              <a:t>。</a:t>
            </a:r>
            <a:endParaRPr lang="ja-JP" altLang="ja-JP" dirty="0"/>
          </a:p>
        </p:txBody>
      </p:sp>
      <p:sp>
        <p:nvSpPr>
          <p:cNvPr id="3" name="四角形吹き出し 2"/>
          <p:cNvSpPr/>
          <p:nvPr/>
        </p:nvSpPr>
        <p:spPr>
          <a:xfrm>
            <a:off x="251520" y="3392996"/>
            <a:ext cx="1080120" cy="792088"/>
          </a:xfrm>
          <a:prstGeom prst="wedgeRectCallout">
            <a:avLst>
              <a:gd name="adj1" fmla="val 269054"/>
              <a:gd name="adj2" fmla="val 116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原則</a:t>
            </a:r>
            <a:endParaRPr kumimoji="1" lang="ja-JP" altLang="en-US" sz="2800" dirty="0">
              <a:solidFill>
                <a:srgbClr val="FF0000"/>
              </a:solidFill>
            </a:endParaRPr>
          </a:p>
        </p:txBody>
      </p:sp>
      <p:sp>
        <p:nvSpPr>
          <p:cNvPr id="6" name="四角形吹き出し 5"/>
          <p:cNvSpPr/>
          <p:nvPr/>
        </p:nvSpPr>
        <p:spPr>
          <a:xfrm>
            <a:off x="6660232" y="3212976"/>
            <a:ext cx="2160240" cy="792088"/>
          </a:xfrm>
          <a:prstGeom prst="wedgeRectCallout">
            <a:avLst>
              <a:gd name="adj1" fmla="val -44563"/>
              <a:gd name="adj2" fmla="val 2549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rPr>
              <a:t>合理的配慮</a:t>
            </a:r>
          </a:p>
        </p:txBody>
      </p:sp>
    </p:spTree>
    <p:extLst>
      <p:ext uri="{BB962C8B-B14F-4D97-AF65-F5344CB8AC3E}">
        <p14:creationId xmlns:p14="http://schemas.microsoft.com/office/powerpoint/2010/main" val="366794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ja-JP" sz="3200" dirty="0"/>
              <a:t>障害者差別</a:t>
            </a:r>
            <a:r>
              <a:rPr lang="ja-JP" altLang="ja-JP" sz="3200" dirty="0" smtClean="0"/>
              <a:t>解消法</a:t>
            </a:r>
            <a:r>
              <a:rPr lang="ja-JP" altLang="en-US" sz="3200" dirty="0" smtClean="0"/>
              <a:t>（</a:t>
            </a:r>
            <a:r>
              <a:rPr lang="en-US" altLang="ja-JP" sz="3200" dirty="0" smtClean="0"/>
              <a:t>2016</a:t>
            </a:r>
            <a:r>
              <a:rPr lang="ja-JP" altLang="en-US" sz="3200" dirty="0" smtClean="0"/>
              <a:t>年施行予定）：</a:t>
            </a:r>
            <a:r>
              <a:rPr lang="en-US" altLang="ja-JP" sz="3200" dirty="0" smtClean="0"/>
              <a:t/>
            </a:r>
            <a:br>
              <a:rPr lang="en-US" altLang="ja-JP" sz="3200" dirty="0" smtClean="0"/>
            </a:br>
            <a:r>
              <a:rPr lang="ja-JP" altLang="ja-JP" sz="3200" dirty="0" smtClean="0"/>
              <a:t>行政</a:t>
            </a:r>
            <a:r>
              <a:rPr lang="ja-JP" altLang="ja-JP" sz="3200" dirty="0"/>
              <a:t>機関等の</a:t>
            </a:r>
            <a:r>
              <a:rPr lang="ja-JP" altLang="ja-JP" sz="3200" dirty="0" smtClean="0"/>
              <a:t>義務</a:t>
            </a:r>
            <a:r>
              <a:rPr lang="ja-JP" altLang="en-US" sz="3200" dirty="0" smtClean="0"/>
              <a:t>（第七条）</a:t>
            </a:r>
            <a:endParaRPr lang="en-US" altLang="ja-JP" sz="3200" dirty="0" smtClean="0"/>
          </a:p>
        </p:txBody>
      </p:sp>
      <p:sp>
        <p:nvSpPr>
          <p:cNvPr id="8195" name="Rectangle 3"/>
          <p:cNvSpPr>
            <a:spLocks noGrp="1" noChangeArrowheads="1"/>
          </p:cNvSpPr>
          <p:nvPr>
            <p:ph type="body" idx="1"/>
          </p:nvPr>
        </p:nvSpPr>
        <p:spPr>
          <a:xfrm>
            <a:off x="838201" y="2362200"/>
            <a:ext cx="7550223" cy="3724275"/>
          </a:xfrm>
        </p:spPr>
        <p:txBody>
          <a:bodyPr/>
          <a:lstStyle/>
          <a:p>
            <a:r>
              <a:rPr lang="ja-JP" altLang="ja-JP" dirty="0" smtClean="0"/>
              <a:t>行政</a:t>
            </a:r>
            <a:r>
              <a:rPr lang="ja-JP" altLang="ja-JP" dirty="0"/>
              <a:t>機関等は、その事務又は事業を行うに当たり、障害を理由として障害者でない者と不当な差別的取扱いをすることにより、障害者の権利利益を侵害してはならない。</a:t>
            </a:r>
          </a:p>
          <a:p>
            <a:r>
              <a:rPr lang="en-US" altLang="ja-JP" dirty="0" smtClean="0"/>
              <a:t>…</a:t>
            </a:r>
            <a:r>
              <a:rPr lang="ja-JP" altLang="ja-JP" dirty="0" smtClean="0"/>
              <a:t>障害者</a:t>
            </a:r>
            <a:r>
              <a:rPr lang="ja-JP" altLang="ja-JP" dirty="0"/>
              <a:t>から現に社会的障壁の除去を必要としている旨の意思の表明があった場合において、</a:t>
            </a:r>
            <a:r>
              <a:rPr lang="ja-JP" altLang="ja-JP" dirty="0">
                <a:solidFill>
                  <a:srgbClr val="FF0000"/>
                </a:solidFill>
              </a:rPr>
              <a:t>その実施に伴う負担が過重でないときは</a:t>
            </a:r>
            <a:r>
              <a:rPr lang="ja-JP" altLang="ja-JP" dirty="0" smtClean="0"/>
              <a:t>、</a:t>
            </a:r>
            <a:r>
              <a:rPr lang="en-US" altLang="ja-JP" dirty="0" smtClean="0"/>
              <a:t>…</a:t>
            </a:r>
            <a:r>
              <a:rPr lang="ja-JP" altLang="ja-JP" dirty="0" smtClean="0"/>
              <a:t>社会的</a:t>
            </a:r>
            <a:r>
              <a:rPr lang="ja-JP" altLang="ja-JP" dirty="0"/>
              <a:t>障壁の除去の実施について必要かつ合理的な配慮をしなければならない。</a:t>
            </a:r>
            <a:endParaRPr lang="en-US" altLang="ja-JP" dirty="0" smtClean="0">
              <a:solidFill>
                <a:srgbClr val="FF0000"/>
              </a:solidFill>
            </a:endParaRPr>
          </a:p>
        </p:txBody>
      </p:sp>
      <p:sp>
        <p:nvSpPr>
          <p:cNvPr id="4" name="四角形吹き出し 3"/>
          <p:cNvSpPr/>
          <p:nvPr/>
        </p:nvSpPr>
        <p:spPr>
          <a:xfrm>
            <a:off x="126143" y="116632"/>
            <a:ext cx="1080120" cy="792088"/>
          </a:xfrm>
          <a:prstGeom prst="wedgeRectCallout">
            <a:avLst>
              <a:gd name="adj1" fmla="val 62541"/>
              <a:gd name="adj2" fmla="val 2758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原則</a:t>
            </a:r>
            <a:endParaRPr kumimoji="1" lang="ja-JP" altLang="en-US" sz="2800" dirty="0">
              <a:solidFill>
                <a:srgbClr val="FF0000"/>
              </a:solidFill>
            </a:endParaRPr>
          </a:p>
        </p:txBody>
      </p:sp>
      <p:sp>
        <p:nvSpPr>
          <p:cNvPr id="5" name="四角形吹き出し 4"/>
          <p:cNvSpPr/>
          <p:nvPr/>
        </p:nvSpPr>
        <p:spPr>
          <a:xfrm>
            <a:off x="6804248" y="3356992"/>
            <a:ext cx="2160240" cy="792088"/>
          </a:xfrm>
          <a:prstGeom prst="wedgeRectCallout">
            <a:avLst>
              <a:gd name="adj1" fmla="val -162570"/>
              <a:gd name="adj2" fmla="val 81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rPr>
              <a:t>合理</a:t>
            </a:r>
            <a:r>
              <a:rPr kumimoji="1" lang="ja-JP" altLang="en-US" sz="2800" dirty="0" smtClean="0">
                <a:solidFill>
                  <a:srgbClr val="FF0000"/>
                </a:solidFill>
              </a:rPr>
              <a:t>的配慮</a:t>
            </a:r>
            <a:endParaRPr kumimoji="1" lang="ja-JP" altLang="en-US" sz="2800" dirty="0">
              <a:solidFill>
                <a:srgbClr val="FF0000"/>
              </a:solidFill>
            </a:endParaRPr>
          </a:p>
        </p:txBody>
      </p:sp>
    </p:spTree>
    <p:extLst>
      <p:ext uri="{BB962C8B-B14F-4D97-AF65-F5344CB8AC3E}">
        <p14:creationId xmlns:p14="http://schemas.microsoft.com/office/powerpoint/2010/main" val="33906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発表の目的</a:t>
            </a:r>
            <a:endParaRPr lang="en-US" altLang="ja-JP" sz="3200" dirty="0" smtClean="0"/>
          </a:p>
        </p:txBody>
      </p:sp>
      <p:sp>
        <p:nvSpPr>
          <p:cNvPr id="8195" name="Rectangle 3"/>
          <p:cNvSpPr>
            <a:spLocks noGrp="1" noChangeArrowheads="1"/>
          </p:cNvSpPr>
          <p:nvPr>
            <p:ph type="body" idx="1"/>
          </p:nvPr>
        </p:nvSpPr>
        <p:spPr>
          <a:xfrm>
            <a:off x="838201" y="2362200"/>
            <a:ext cx="7550224" cy="3724275"/>
          </a:xfrm>
        </p:spPr>
        <p:txBody>
          <a:bodyPr/>
          <a:lstStyle/>
          <a:p>
            <a:r>
              <a:rPr lang="ja-JP" altLang="en-US" dirty="0"/>
              <a:t>公共機関</a:t>
            </a:r>
            <a:r>
              <a:rPr lang="ja-JP" altLang="en-US" dirty="0" smtClean="0"/>
              <a:t>のウェブアクセシビリティ対応が、次のいずれかであるべきかを明らかにする。</a:t>
            </a:r>
            <a:endParaRPr lang="en-US" altLang="ja-JP" dirty="0" smtClean="0"/>
          </a:p>
          <a:p>
            <a:endParaRPr lang="en-US" altLang="ja-JP" dirty="0" smtClean="0"/>
          </a:p>
          <a:p>
            <a:pPr lvl="1"/>
            <a:r>
              <a:rPr lang="ja-JP" altLang="en-US" sz="2800" dirty="0" smtClean="0"/>
              <a:t>原則（義務）</a:t>
            </a:r>
            <a:endParaRPr lang="en-US" altLang="ja-JP" sz="2800" dirty="0" smtClean="0"/>
          </a:p>
          <a:p>
            <a:pPr lvl="1"/>
            <a:r>
              <a:rPr lang="ja-JP" altLang="en-US" sz="2800" dirty="0" smtClean="0"/>
              <a:t>過重な負担を伴わない場合の合理的対応</a:t>
            </a:r>
            <a:endParaRPr lang="en-US" altLang="ja-JP" sz="2800" dirty="0" smtClean="0"/>
          </a:p>
          <a:p>
            <a:endParaRPr lang="en-US" altLang="ja-JP" dirty="0" smtClean="0"/>
          </a:p>
          <a:p>
            <a:r>
              <a:rPr lang="ja-JP" altLang="en-US" dirty="0" smtClean="0"/>
              <a:t>今後の施策立案に資する</a:t>
            </a:r>
            <a:r>
              <a:rPr lang="ja-JP" altLang="en-US" dirty="0"/>
              <a:t>。</a:t>
            </a:r>
            <a:endParaRPr lang="en-US" altLang="ja-JP" dirty="0" smtClean="0"/>
          </a:p>
        </p:txBody>
      </p:sp>
    </p:spTree>
    <p:extLst>
      <p:ext uri="{BB962C8B-B14F-4D97-AF65-F5344CB8AC3E}">
        <p14:creationId xmlns:p14="http://schemas.microsoft.com/office/powerpoint/2010/main" val="2530254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オーストラリア</a:t>
            </a:r>
            <a:endParaRPr lang="en-US" altLang="ja-JP" sz="3200" dirty="0" smtClean="0"/>
          </a:p>
        </p:txBody>
      </p:sp>
      <p:sp>
        <p:nvSpPr>
          <p:cNvPr id="8195" name="Rectangle 3"/>
          <p:cNvSpPr>
            <a:spLocks noGrp="1" noChangeArrowheads="1"/>
          </p:cNvSpPr>
          <p:nvPr>
            <p:ph type="body" idx="1"/>
          </p:nvPr>
        </p:nvSpPr>
        <p:spPr/>
        <p:txBody>
          <a:bodyPr/>
          <a:lstStyle/>
          <a:p>
            <a:r>
              <a:rPr lang="en-US" altLang="ja-JP" dirty="0" smtClean="0"/>
              <a:t>1992</a:t>
            </a:r>
            <a:r>
              <a:rPr lang="ja-JP" altLang="ja-JP" dirty="0" smtClean="0"/>
              <a:t>年障害者</a:t>
            </a:r>
            <a:r>
              <a:rPr lang="ja-JP" altLang="ja-JP" dirty="0"/>
              <a:t>差別</a:t>
            </a:r>
            <a:r>
              <a:rPr lang="ja-JP" altLang="ja-JP" dirty="0" smtClean="0"/>
              <a:t>禁止法第</a:t>
            </a:r>
            <a:r>
              <a:rPr lang="en-US" altLang="ja-JP" dirty="0" smtClean="0"/>
              <a:t>24</a:t>
            </a:r>
            <a:r>
              <a:rPr lang="ja-JP" altLang="ja-JP" dirty="0" smtClean="0"/>
              <a:t>条</a:t>
            </a:r>
            <a:endParaRPr lang="en-US" altLang="ja-JP" dirty="0" smtClean="0"/>
          </a:p>
          <a:p>
            <a:pPr lvl="1"/>
            <a:r>
              <a:rPr lang="ja-JP" altLang="ja-JP" dirty="0"/>
              <a:t>支払いの有無を問わず、商品やサービスを提供する又は施設を提供する者が、他人の障害を理由に以下の差別を行うことは違法である。</a:t>
            </a:r>
          </a:p>
          <a:p>
            <a:pPr lvl="1"/>
            <a:r>
              <a:rPr lang="ja-JP" altLang="ja-JP" dirty="0" smtClean="0"/>
              <a:t>提供の拒絶</a:t>
            </a:r>
            <a:r>
              <a:rPr lang="ja-JP" altLang="en-US" dirty="0" smtClean="0"/>
              <a:t>、利用</a:t>
            </a:r>
            <a:r>
              <a:rPr lang="ja-JP" altLang="ja-JP" dirty="0" smtClean="0"/>
              <a:t>条件</a:t>
            </a:r>
            <a:r>
              <a:rPr lang="ja-JP" altLang="en-US" dirty="0" smtClean="0"/>
              <a:t>・方法の</a:t>
            </a:r>
            <a:r>
              <a:rPr lang="ja-JP" altLang="ja-JP" dirty="0" smtClean="0"/>
              <a:t>差別</a:t>
            </a:r>
            <a:r>
              <a:rPr lang="ja-JP" altLang="en-US" dirty="0" smtClean="0"/>
              <a:t>を列挙</a:t>
            </a:r>
            <a:endParaRPr lang="en-US" altLang="ja-JP" dirty="0" smtClean="0"/>
          </a:p>
          <a:p>
            <a:r>
              <a:rPr lang="en-US" altLang="ja-JP" dirty="0" smtClean="0"/>
              <a:t>2000</a:t>
            </a:r>
            <a:r>
              <a:rPr lang="ja-JP" altLang="ja-JP" dirty="0"/>
              <a:t>年</a:t>
            </a:r>
            <a:r>
              <a:rPr lang="ja-JP" altLang="ja-JP" dirty="0" smtClean="0"/>
              <a:t>シドニーオリンピック</a:t>
            </a:r>
            <a:r>
              <a:rPr lang="ja-JP" altLang="en-US" dirty="0" smtClean="0"/>
              <a:t>で、</a:t>
            </a:r>
            <a:r>
              <a:rPr lang="ja-JP" altLang="ja-JP" dirty="0" smtClean="0"/>
              <a:t>第</a:t>
            </a:r>
            <a:r>
              <a:rPr lang="en-US" altLang="ja-JP" dirty="0" smtClean="0"/>
              <a:t>24</a:t>
            </a:r>
            <a:r>
              <a:rPr lang="ja-JP" altLang="ja-JP" dirty="0"/>
              <a:t>条を根拠</a:t>
            </a:r>
            <a:r>
              <a:rPr lang="ja-JP" altLang="ja-JP" dirty="0" smtClean="0"/>
              <a:t>に苦情申し立て</a:t>
            </a:r>
            <a:r>
              <a:rPr lang="ja-JP" altLang="en-US" dirty="0" smtClean="0"/>
              <a:t>。</a:t>
            </a:r>
            <a:r>
              <a:rPr lang="ja-JP" altLang="ja-JP" dirty="0" smtClean="0"/>
              <a:t>組織委員会</a:t>
            </a:r>
            <a:r>
              <a:rPr lang="ja-JP" altLang="en-US" dirty="0" smtClean="0"/>
              <a:t>はサイトを</a:t>
            </a:r>
            <a:r>
              <a:rPr lang="ja-JP" altLang="ja-JP" dirty="0" smtClean="0"/>
              <a:t>改修</a:t>
            </a:r>
            <a:r>
              <a:rPr lang="ja-JP" altLang="en-US" dirty="0" smtClean="0"/>
              <a:t>し、</a:t>
            </a:r>
            <a:r>
              <a:rPr lang="ja-JP" altLang="ja-JP" dirty="0" smtClean="0"/>
              <a:t>賠償金</a:t>
            </a:r>
            <a:r>
              <a:rPr lang="ja-JP" altLang="en-US" dirty="0" smtClean="0"/>
              <a:t>を</a:t>
            </a:r>
            <a:r>
              <a:rPr lang="ja-JP" altLang="ja-JP" dirty="0" smtClean="0"/>
              <a:t>支払</a:t>
            </a:r>
            <a:r>
              <a:rPr lang="ja-JP" altLang="en-US" dirty="0" smtClean="0"/>
              <a:t>い</a:t>
            </a:r>
            <a:r>
              <a:rPr lang="ja-JP" altLang="en-US" dirty="0"/>
              <a:t>。</a:t>
            </a:r>
            <a:endParaRPr lang="en-US" altLang="ja-JP" dirty="0" smtClean="0"/>
          </a:p>
          <a:p>
            <a:r>
              <a:rPr lang="ja-JP" altLang="ja-JP" dirty="0" smtClean="0"/>
              <a:t>政府</a:t>
            </a:r>
            <a:r>
              <a:rPr lang="ja-JP" altLang="en-US" dirty="0" smtClean="0"/>
              <a:t>の目標：</a:t>
            </a:r>
            <a:r>
              <a:rPr lang="en-US" altLang="ja-JP" dirty="0" smtClean="0"/>
              <a:t>2012</a:t>
            </a:r>
            <a:r>
              <a:rPr lang="ja-JP" altLang="ja-JP" dirty="0"/>
              <a:t>年末まで</a:t>
            </a:r>
            <a:r>
              <a:rPr lang="ja-JP" altLang="ja-JP" dirty="0" smtClean="0"/>
              <a:t>に達成</a:t>
            </a:r>
            <a:r>
              <a:rPr lang="ja-JP" altLang="ja-JP" dirty="0"/>
              <a:t>等級</a:t>
            </a:r>
            <a:r>
              <a:rPr lang="en-US" altLang="ja-JP" dirty="0"/>
              <a:t>A</a:t>
            </a:r>
            <a:r>
              <a:rPr lang="ja-JP" altLang="ja-JP" dirty="0"/>
              <a:t>に、</a:t>
            </a:r>
            <a:r>
              <a:rPr lang="en-US" altLang="ja-JP" dirty="0"/>
              <a:t>2014</a:t>
            </a:r>
            <a:r>
              <a:rPr lang="ja-JP" altLang="ja-JP" dirty="0"/>
              <a:t>年末までに達成等級</a:t>
            </a:r>
            <a:r>
              <a:rPr lang="en-US" altLang="ja-JP" dirty="0"/>
              <a:t>AA</a:t>
            </a:r>
            <a:r>
              <a:rPr lang="ja-JP" altLang="ja-JP" dirty="0"/>
              <a:t>に</a:t>
            </a:r>
            <a:r>
              <a:rPr lang="ja-JP" altLang="ja-JP" dirty="0" smtClean="0"/>
              <a:t>適合</a:t>
            </a:r>
            <a:r>
              <a:rPr lang="ja-JP" altLang="en-US" dirty="0"/>
              <a:t>。</a:t>
            </a:r>
            <a:endParaRPr lang="ja-JP" altLang="ja-JP" dirty="0">
              <a:solidFill>
                <a:srgbClr val="FF0000"/>
              </a:solidFill>
            </a:endParaRPr>
          </a:p>
        </p:txBody>
      </p:sp>
    </p:spTree>
    <p:extLst>
      <p:ext uri="{BB962C8B-B14F-4D97-AF65-F5344CB8AC3E}">
        <p14:creationId xmlns:p14="http://schemas.microsoft.com/office/powerpoint/2010/main" val="1655778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altLang="ja-JP" sz="3200" dirty="0" smtClean="0"/>
              <a:t>WCAG2.0</a:t>
            </a:r>
            <a:r>
              <a:rPr lang="ja-JP" altLang="en-US" sz="3200" dirty="0" smtClean="0"/>
              <a:t>（</a:t>
            </a:r>
            <a:r>
              <a:rPr lang="en-US" altLang="ja-JP" sz="3200" dirty="0" smtClean="0"/>
              <a:t>Web </a:t>
            </a:r>
            <a:r>
              <a:rPr lang="en-US" altLang="ja-JP" sz="3200" dirty="0"/>
              <a:t>Content Accessibility Guidelines</a:t>
            </a:r>
            <a:r>
              <a:rPr lang="ja-JP" altLang="ja-JP" sz="3200" dirty="0"/>
              <a:t>第</a:t>
            </a:r>
            <a:r>
              <a:rPr lang="en-US" altLang="ja-JP" sz="3200" dirty="0"/>
              <a:t>2.0</a:t>
            </a:r>
            <a:r>
              <a:rPr lang="ja-JP" altLang="ja-JP" sz="3200" dirty="0"/>
              <a:t>版</a:t>
            </a:r>
            <a:r>
              <a:rPr lang="ja-JP" altLang="en-US" sz="3200" dirty="0" smtClean="0"/>
              <a:t>）と達成等級</a:t>
            </a:r>
            <a:endParaRPr lang="en-US" altLang="ja-JP" sz="3200" dirty="0" smtClean="0"/>
          </a:p>
        </p:txBody>
      </p:sp>
      <p:sp>
        <p:nvSpPr>
          <p:cNvPr id="8195" name="Rectangle 3"/>
          <p:cNvSpPr>
            <a:spLocks noGrp="1" noChangeArrowheads="1"/>
          </p:cNvSpPr>
          <p:nvPr>
            <p:ph type="body" idx="1"/>
          </p:nvPr>
        </p:nvSpPr>
        <p:spPr/>
        <p:txBody>
          <a:bodyPr/>
          <a:lstStyle/>
          <a:p>
            <a:r>
              <a:rPr lang="en-US" altLang="ja-JP" dirty="0" smtClean="0"/>
              <a:t>JIS </a:t>
            </a:r>
            <a:r>
              <a:rPr lang="en-US" altLang="ja-JP" dirty="0"/>
              <a:t>X8341-3:2010</a:t>
            </a:r>
            <a:r>
              <a:rPr lang="ja-JP" altLang="ja-JP" dirty="0"/>
              <a:t>として国内</a:t>
            </a:r>
            <a:r>
              <a:rPr lang="ja-JP" altLang="ja-JP" dirty="0" smtClean="0"/>
              <a:t>標準</a:t>
            </a:r>
            <a:r>
              <a:rPr lang="ja-JP" altLang="en-US" dirty="0"/>
              <a:t>。</a:t>
            </a:r>
            <a:endParaRPr lang="en-US" altLang="ja-JP" dirty="0" smtClean="0"/>
          </a:p>
          <a:p>
            <a:r>
              <a:rPr lang="en-US" altLang="ja-JP" dirty="0" smtClean="0"/>
              <a:t>ISO/IEC </a:t>
            </a:r>
            <a:r>
              <a:rPr lang="en-US" altLang="ja-JP" dirty="0"/>
              <a:t>40500:2012</a:t>
            </a:r>
            <a:r>
              <a:rPr lang="ja-JP" altLang="ja-JP" dirty="0"/>
              <a:t>と</a:t>
            </a:r>
            <a:r>
              <a:rPr lang="ja-JP" altLang="ja-JP" dirty="0" smtClean="0"/>
              <a:t>して世界標準</a:t>
            </a:r>
            <a:r>
              <a:rPr lang="ja-JP" altLang="en-US" dirty="0"/>
              <a:t>。</a:t>
            </a:r>
            <a:endParaRPr lang="en-US" altLang="ja-JP" dirty="0" smtClean="0"/>
          </a:p>
          <a:p>
            <a:r>
              <a:rPr lang="ja-JP" altLang="ja-JP" dirty="0" smtClean="0"/>
              <a:t>個々</a:t>
            </a:r>
            <a:r>
              <a:rPr lang="ja-JP" altLang="ja-JP" dirty="0"/>
              <a:t>の達成基準を</a:t>
            </a:r>
            <a:r>
              <a:rPr lang="en-US" altLang="ja-JP" dirty="0"/>
              <a:t>A</a:t>
            </a:r>
            <a:r>
              <a:rPr lang="ja-JP" altLang="ja-JP" dirty="0" err="1"/>
              <a:t>、</a:t>
            </a:r>
            <a:r>
              <a:rPr lang="en-US" altLang="ja-JP" dirty="0"/>
              <a:t>AA</a:t>
            </a:r>
            <a:r>
              <a:rPr lang="ja-JP" altLang="ja-JP" dirty="0" err="1"/>
              <a:t>、</a:t>
            </a:r>
            <a:r>
              <a:rPr lang="en-US" altLang="ja-JP" dirty="0"/>
              <a:t>AAA</a:t>
            </a:r>
            <a:r>
              <a:rPr lang="ja-JP" altLang="ja-JP" dirty="0"/>
              <a:t>に</a:t>
            </a:r>
            <a:r>
              <a:rPr lang="ja-JP" altLang="ja-JP" dirty="0" smtClean="0"/>
              <a:t>分類</a:t>
            </a:r>
            <a:r>
              <a:rPr lang="ja-JP" altLang="en-US" dirty="0" smtClean="0"/>
              <a:t>。</a:t>
            </a:r>
            <a:endParaRPr lang="en-US" altLang="ja-JP" dirty="0" smtClean="0"/>
          </a:p>
          <a:p>
            <a:r>
              <a:rPr lang="ja-JP" altLang="ja-JP" dirty="0" smtClean="0"/>
              <a:t>達成</a:t>
            </a:r>
            <a:r>
              <a:rPr lang="ja-JP" altLang="ja-JP" dirty="0"/>
              <a:t>等級</a:t>
            </a:r>
            <a:r>
              <a:rPr lang="en-US" altLang="ja-JP" dirty="0"/>
              <a:t>A</a:t>
            </a:r>
            <a:r>
              <a:rPr lang="ja-JP" altLang="ja-JP" dirty="0" err="1"/>
              <a:t>に適</a:t>
            </a:r>
            <a:r>
              <a:rPr lang="ja-JP" altLang="ja-JP" dirty="0"/>
              <a:t>合するには</a:t>
            </a:r>
            <a:r>
              <a:rPr lang="en-US" altLang="ja-JP" dirty="0"/>
              <a:t>A</a:t>
            </a:r>
            <a:r>
              <a:rPr lang="ja-JP" altLang="ja-JP" dirty="0"/>
              <a:t>に分類された達成基準のすべてを</a:t>
            </a:r>
            <a:r>
              <a:rPr lang="ja-JP" altLang="ja-JP" dirty="0" smtClean="0"/>
              <a:t>満たす</a:t>
            </a:r>
            <a:r>
              <a:rPr lang="ja-JP" altLang="en-US" dirty="0" smtClean="0"/>
              <a:t>ことを要求</a:t>
            </a:r>
            <a:r>
              <a:rPr lang="ja-JP" altLang="en-US" dirty="0"/>
              <a:t>。</a:t>
            </a:r>
            <a:endParaRPr lang="en-US" altLang="ja-JP" dirty="0" smtClean="0"/>
          </a:p>
          <a:p>
            <a:r>
              <a:rPr lang="ja-JP" altLang="ja-JP" dirty="0" smtClean="0"/>
              <a:t>達成</a:t>
            </a:r>
            <a:r>
              <a:rPr lang="ja-JP" altLang="ja-JP" dirty="0"/>
              <a:t>等級</a:t>
            </a:r>
            <a:r>
              <a:rPr lang="en-US" altLang="ja-JP" dirty="0"/>
              <a:t>A</a:t>
            </a:r>
            <a:r>
              <a:rPr lang="ja-JP" altLang="ja-JP" dirty="0" smtClean="0"/>
              <a:t>で</a:t>
            </a:r>
            <a:r>
              <a:rPr lang="ja-JP" altLang="en-US" dirty="0" smtClean="0"/>
              <a:t>は</a:t>
            </a:r>
            <a:r>
              <a:rPr lang="ja-JP" altLang="ja-JP" dirty="0" smtClean="0"/>
              <a:t>α％</a:t>
            </a:r>
            <a:r>
              <a:rPr lang="ja-JP" altLang="ja-JP" dirty="0"/>
              <a:t>の</a:t>
            </a:r>
            <a:r>
              <a:rPr lang="ja-JP" altLang="ja-JP" dirty="0" smtClean="0"/>
              <a:t>、加えて</a:t>
            </a:r>
            <a:r>
              <a:rPr lang="en-US" altLang="ja-JP" dirty="0"/>
              <a:t>AA</a:t>
            </a:r>
            <a:r>
              <a:rPr lang="ja-JP" altLang="ja-JP" dirty="0" err="1"/>
              <a:t>にも適</a:t>
            </a:r>
            <a:r>
              <a:rPr lang="ja-JP" altLang="ja-JP" dirty="0"/>
              <a:t>合すれば</a:t>
            </a:r>
            <a:r>
              <a:rPr lang="ja-JP" altLang="ja-JP" dirty="0" smtClean="0"/>
              <a:t>、（</a:t>
            </a:r>
            <a:r>
              <a:rPr lang="ja-JP" altLang="ja-JP" dirty="0"/>
              <a:t>α</a:t>
            </a:r>
            <a:r>
              <a:rPr lang="en-US" altLang="ja-JP" dirty="0"/>
              <a:t>+</a:t>
            </a:r>
            <a:r>
              <a:rPr lang="ja-JP" altLang="ja-JP" dirty="0"/>
              <a:t>β）％の利用者ニーズを</a:t>
            </a:r>
            <a:r>
              <a:rPr lang="ja-JP" altLang="ja-JP" dirty="0" smtClean="0"/>
              <a:t>満たす</a:t>
            </a:r>
            <a:r>
              <a:rPr lang="ja-JP" altLang="en-US" dirty="0"/>
              <a:t>。</a:t>
            </a:r>
            <a:endParaRPr lang="ja-JP" altLang="ja-JP" dirty="0"/>
          </a:p>
        </p:txBody>
      </p:sp>
    </p:spTree>
    <p:extLst>
      <p:ext uri="{BB962C8B-B14F-4D97-AF65-F5344CB8AC3E}">
        <p14:creationId xmlns:p14="http://schemas.microsoft.com/office/powerpoint/2010/main" val="225364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米国</a:t>
            </a:r>
            <a:endParaRPr lang="en-US" altLang="ja-JP" sz="3200" dirty="0" smtClean="0"/>
          </a:p>
        </p:txBody>
      </p:sp>
      <p:sp>
        <p:nvSpPr>
          <p:cNvPr id="8195" name="Rectangle 3"/>
          <p:cNvSpPr>
            <a:spLocks noGrp="1" noChangeArrowheads="1"/>
          </p:cNvSpPr>
          <p:nvPr>
            <p:ph type="body" idx="1"/>
          </p:nvPr>
        </p:nvSpPr>
        <p:spPr/>
        <p:txBody>
          <a:bodyPr/>
          <a:lstStyle/>
          <a:p>
            <a:r>
              <a:rPr lang="en-US" altLang="ja-JP" dirty="0" smtClean="0"/>
              <a:t>1990</a:t>
            </a:r>
            <a:r>
              <a:rPr lang="ja-JP" altLang="en-US" dirty="0" smtClean="0"/>
              <a:t>年</a:t>
            </a:r>
            <a:r>
              <a:rPr lang="ja-JP" altLang="ja-JP" dirty="0" smtClean="0"/>
              <a:t>障害</a:t>
            </a:r>
            <a:r>
              <a:rPr lang="ja-JP" altLang="ja-JP" dirty="0"/>
              <a:t>を持つアメリカ人法</a:t>
            </a:r>
            <a:r>
              <a:rPr lang="en-US" altLang="ja-JP" dirty="0"/>
              <a:t>302</a:t>
            </a:r>
            <a:r>
              <a:rPr lang="ja-JP" altLang="ja-JP" dirty="0" smtClean="0"/>
              <a:t>条</a:t>
            </a:r>
            <a:r>
              <a:rPr lang="ja-JP" altLang="en-US" dirty="0" smtClean="0"/>
              <a:t>（</a:t>
            </a:r>
            <a:r>
              <a:rPr lang="ja-JP" altLang="ja-JP" dirty="0" smtClean="0"/>
              <a:t>公共性</a:t>
            </a:r>
            <a:r>
              <a:rPr lang="ja-JP" altLang="ja-JP" dirty="0"/>
              <a:t>のある</a:t>
            </a:r>
            <a:r>
              <a:rPr lang="ja-JP" altLang="ja-JP" dirty="0" smtClean="0"/>
              <a:t>施設</a:t>
            </a:r>
            <a:r>
              <a:rPr lang="ja-JP" altLang="en-US" dirty="0" smtClean="0"/>
              <a:t>の</a:t>
            </a:r>
            <a:r>
              <a:rPr lang="ja-JP" altLang="ja-JP" dirty="0" smtClean="0"/>
              <a:t>アクセシビリティ</a:t>
            </a:r>
            <a:r>
              <a:rPr lang="ja-JP" altLang="en-US" dirty="0" smtClean="0"/>
              <a:t>）</a:t>
            </a:r>
            <a:endParaRPr lang="en-US" altLang="ja-JP" dirty="0" smtClean="0"/>
          </a:p>
          <a:p>
            <a:pPr lvl="1"/>
            <a:r>
              <a:rPr lang="ja-JP" altLang="ja-JP" dirty="0"/>
              <a:t>所有、リース、運営の形態を問わず、場所を問わず、公共性のある施設において提供される商品、サービス、施設、特典、利益又は便宜を、完全にかつ平等に享受することについて、何人も障害を理由に差別されてはならない。</a:t>
            </a:r>
            <a:endParaRPr lang="en-US" altLang="ja-JP" dirty="0"/>
          </a:p>
          <a:p>
            <a:r>
              <a:rPr lang="ja-JP" altLang="en-US" dirty="0" smtClean="0"/>
              <a:t>民間企業にも訴訟対象。</a:t>
            </a:r>
            <a:r>
              <a:rPr lang="ja-JP" altLang="ja-JP" dirty="0"/>
              <a:t>ディズニー</a:t>
            </a:r>
            <a:r>
              <a:rPr lang="ja-JP" altLang="ja-JP" dirty="0" smtClean="0"/>
              <a:t>は</a:t>
            </a:r>
            <a:r>
              <a:rPr lang="en-US" altLang="ja-JP" dirty="0" smtClean="0"/>
              <a:t>2011</a:t>
            </a:r>
            <a:r>
              <a:rPr lang="ja-JP" altLang="ja-JP" dirty="0"/>
              <a:t>年に</a:t>
            </a:r>
            <a:r>
              <a:rPr lang="ja-JP" altLang="ja-JP" dirty="0" smtClean="0"/>
              <a:t>和解。スケジュール</a:t>
            </a:r>
            <a:r>
              <a:rPr lang="ja-JP" altLang="ja-JP" dirty="0"/>
              <a:t>やレストランメニューの閲覧、チケットの</a:t>
            </a:r>
            <a:r>
              <a:rPr lang="ja-JP" altLang="ja-JP" dirty="0" smtClean="0"/>
              <a:t>購入</a:t>
            </a:r>
            <a:r>
              <a:rPr lang="ja-JP" altLang="en-US" dirty="0" smtClean="0"/>
              <a:t>などへの対応を実施</a:t>
            </a:r>
            <a:r>
              <a:rPr lang="ja-JP" altLang="en-US" dirty="0"/>
              <a:t>。</a:t>
            </a:r>
            <a:endParaRPr lang="ja-JP" altLang="ja-JP" dirty="0"/>
          </a:p>
        </p:txBody>
      </p:sp>
    </p:spTree>
    <p:extLst>
      <p:ext uri="{BB962C8B-B14F-4D97-AF65-F5344CB8AC3E}">
        <p14:creationId xmlns:p14="http://schemas.microsoft.com/office/powerpoint/2010/main" val="3232841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858</TotalTime>
  <Words>1874</Words>
  <Application>Microsoft Office PowerPoint</Application>
  <PresentationFormat>画面に合わせる (4:3)</PresentationFormat>
  <Paragraphs>119</Paragraphs>
  <Slides>24</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26" baseType="lpstr">
      <vt:lpstr>Capsules</vt:lpstr>
      <vt:lpstr>Acrobat Document</vt:lpstr>
      <vt:lpstr>ウェブアクセシビリティ義務化は 合理的な政策か</vt:lpstr>
      <vt:lpstr>社会生活でのウェブの活用と障壁</vt:lpstr>
      <vt:lpstr>13年参議選　比例区候補者名簿（総務省）</vt:lpstr>
      <vt:lpstr>障害者権利条約（批准手続き中）</vt:lpstr>
      <vt:lpstr>障害者差別解消法（2016年施行予定）： 行政機関等の義務（第七条）</vt:lpstr>
      <vt:lpstr>発表の目的</vt:lpstr>
      <vt:lpstr>オーストラリア</vt:lpstr>
      <vt:lpstr>WCAG2.0（Web Content Accessibility Guidelines第2.0版）と達成等級</vt:lpstr>
      <vt:lpstr>米国</vt:lpstr>
      <vt:lpstr>英国</vt:lpstr>
      <vt:lpstr>各国動向のまとめ</vt:lpstr>
      <vt:lpstr>情報アクセシビリティの経済学</vt:lpstr>
      <vt:lpstr>社会的利益の加算による限界点の移動</vt:lpstr>
      <vt:lpstr>ウェブアクセシビリティの場合</vt:lpstr>
      <vt:lpstr>欧州委員会が列挙する効果</vt:lpstr>
      <vt:lpstr>欧州の調査報告が推定した費用</vt:lpstr>
      <vt:lpstr>自治体サイトリニューアル費用からの推計</vt:lpstr>
      <vt:lpstr>自治体の実例</vt:lpstr>
      <vt:lpstr>自治体の実例</vt:lpstr>
      <vt:lpstr>自治体費用からの推計</vt:lpstr>
      <vt:lpstr>欧州の費用見積もりからの試算</vt:lpstr>
      <vt:lpstr>費用対効果</vt:lpstr>
      <vt:lpstr>追加的な利益</vt:lpstr>
      <vt:lpstr>結論</vt:lpstr>
    </vt:vector>
  </TitlesOfParts>
  <Company>ITNY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情報メディア経済　講義　第2回</dc:title>
  <dc:creator>yamada</dc:creator>
  <cp:lastModifiedBy>Hajime Yamada</cp:lastModifiedBy>
  <cp:revision>123</cp:revision>
  <cp:lastPrinted>2013-03-08T04:16:17Z</cp:lastPrinted>
  <dcterms:created xsi:type="dcterms:W3CDTF">2007-04-06T02:57:11Z</dcterms:created>
  <dcterms:modified xsi:type="dcterms:W3CDTF">2013-11-19T05:29:42Z</dcterms:modified>
</cp:coreProperties>
</file>