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666" r:id="rId2"/>
    <p:sldMasterId id="2147483689" r:id="rId3"/>
    <p:sldMasterId id="2147485191" r:id="rId4"/>
  </p:sldMasterIdLst>
  <p:notesMasterIdLst>
    <p:notesMasterId r:id="rId20"/>
  </p:notesMasterIdLst>
  <p:handoutMasterIdLst>
    <p:handoutMasterId r:id="rId21"/>
  </p:handoutMasterIdLst>
  <p:sldIdLst>
    <p:sldId id="753" r:id="rId5"/>
    <p:sldId id="818" r:id="rId6"/>
    <p:sldId id="817" r:id="rId7"/>
    <p:sldId id="816" r:id="rId8"/>
    <p:sldId id="801" r:id="rId9"/>
    <p:sldId id="803" r:id="rId10"/>
    <p:sldId id="804" r:id="rId11"/>
    <p:sldId id="805" r:id="rId12"/>
    <p:sldId id="806" r:id="rId13"/>
    <p:sldId id="811" r:id="rId14"/>
    <p:sldId id="810" r:id="rId15"/>
    <p:sldId id="812" r:id="rId16"/>
    <p:sldId id="813" r:id="rId17"/>
    <p:sldId id="814" r:id="rId18"/>
    <p:sldId id="799" r:id="rId19"/>
  </p:sldIdLst>
  <p:sldSz cx="9144000" cy="6858000" type="screen4x3"/>
  <p:notesSz cx="6918325" cy="10048875"/>
  <p:defaultTextStyle>
    <a:defPPr>
      <a:defRPr lang="en-US"/>
    </a:defPPr>
    <a:lvl1pPr algn="ctr" rtl="0" fontAlgn="base">
      <a:lnSpc>
        <a:spcPct val="120000"/>
      </a:lnSpc>
      <a:spcBef>
        <a:spcPct val="0"/>
      </a:spcBef>
      <a:spcAft>
        <a:spcPct val="45000"/>
      </a:spcAft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lnSpc>
        <a:spcPct val="120000"/>
      </a:lnSpc>
      <a:spcBef>
        <a:spcPct val="0"/>
      </a:spcBef>
      <a:spcAft>
        <a:spcPct val="45000"/>
      </a:spcAft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lnSpc>
        <a:spcPct val="120000"/>
      </a:lnSpc>
      <a:spcBef>
        <a:spcPct val="0"/>
      </a:spcBef>
      <a:spcAft>
        <a:spcPct val="45000"/>
      </a:spcAft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lnSpc>
        <a:spcPct val="120000"/>
      </a:lnSpc>
      <a:spcBef>
        <a:spcPct val="0"/>
      </a:spcBef>
      <a:spcAft>
        <a:spcPct val="45000"/>
      </a:spcAft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lnSpc>
        <a:spcPct val="120000"/>
      </a:lnSpc>
      <a:spcBef>
        <a:spcPct val="0"/>
      </a:spcBef>
      <a:spcAft>
        <a:spcPct val="45000"/>
      </a:spcAft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CCFF"/>
    <a:srgbClr val="0000FF"/>
    <a:srgbClr val="FF99CC"/>
    <a:srgbClr val="FFCCCC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4" autoAdjust="0"/>
    <p:restoredTop sz="89577" autoAdjust="0"/>
  </p:normalViewPr>
  <p:slideViewPr>
    <p:cSldViewPr>
      <p:cViewPr>
        <p:scale>
          <a:sx n="100" d="100"/>
          <a:sy n="100" d="100"/>
        </p:scale>
        <p:origin x="-1578" y="-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notesViewPr>
    <p:cSldViewPr>
      <p:cViewPr varScale="1">
        <p:scale>
          <a:sx n="77" d="100"/>
          <a:sy n="77" d="100"/>
        </p:scale>
        <p:origin x="-2160" y="-108"/>
      </p:cViewPr>
      <p:guideLst>
        <p:guide orient="horz" pos="3163"/>
        <p:guide pos="218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4" tIns="46730" rIns="93464" bIns="46730" numCol="1" anchor="t" anchorCtr="0" compatLnSpc="1">
            <a:prstTxWarp prst="textNoShape">
              <a:avLst/>
            </a:prstTxWarp>
          </a:bodyPr>
          <a:lstStyle>
            <a:lvl1pPr algn="l" defTabSz="935038">
              <a:lnSpc>
                <a:spcPct val="100000"/>
              </a:lnSpc>
              <a:spcAft>
                <a:spcPct val="0"/>
              </a:spcAft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7950" y="0"/>
            <a:ext cx="3000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4" tIns="46730" rIns="93464" bIns="46730" numCol="1" anchor="t" anchorCtr="0" compatLnSpc="1">
            <a:prstTxWarp prst="textNoShape">
              <a:avLst/>
            </a:prstTxWarp>
          </a:bodyPr>
          <a:lstStyle>
            <a:lvl1pPr algn="r" defTabSz="935038">
              <a:lnSpc>
                <a:spcPct val="100000"/>
              </a:lnSpc>
              <a:spcAft>
                <a:spcPct val="0"/>
              </a:spcAft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5638"/>
            <a:ext cx="30003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4" tIns="46730" rIns="93464" bIns="46730" numCol="1" anchor="b" anchorCtr="0" compatLnSpc="1">
            <a:prstTxWarp prst="textNoShape">
              <a:avLst/>
            </a:prstTxWarp>
          </a:bodyPr>
          <a:lstStyle>
            <a:lvl1pPr algn="l" defTabSz="935038">
              <a:lnSpc>
                <a:spcPct val="100000"/>
              </a:lnSpc>
              <a:spcAft>
                <a:spcPct val="0"/>
              </a:spcAft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502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4" tIns="46730" rIns="93464" bIns="46730" numCol="1" anchor="t" anchorCtr="0" compatLnSpc="1">
            <a:prstTxWarp prst="textNoShape">
              <a:avLst/>
            </a:prstTxWarp>
          </a:bodyPr>
          <a:lstStyle>
            <a:lvl1pPr algn="l" defTabSz="935038">
              <a:lnSpc>
                <a:spcPct val="100000"/>
              </a:lnSpc>
              <a:spcAft>
                <a:spcPct val="0"/>
              </a:spcAft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7950" y="0"/>
            <a:ext cx="3000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4" tIns="46730" rIns="93464" bIns="46730" numCol="1" anchor="t" anchorCtr="0" compatLnSpc="1">
            <a:prstTxWarp prst="textNoShape">
              <a:avLst/>
            </a:prstTxWarp>
          </a:bodyPr>
          <a:lstStyle>
            <a:lvl1pPr algn="r" defTabSz="935038">
              <a:lnSpc>
                <a:spcPct val="100000"/>
              </a:lnSpc>
              <a:spcAft>
                <a:spcPct val="0"/>
              </a:spcAft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54088" y="755650"/>
            <a:ext cx="5024437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72025"/>
            <a:ext cx="5073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4" tIns="46730" rIns="93464" bIns="46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5638"/>
            <a:ext cx="30003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4" tIns="46730" rIns="93464" bIns="46730" numCol="1" anchor="b" anchorCtr="0" compatLnSpc="1">
            <a:prstTxWarp prst="textNoShape">
              <a:avLst/>
            </a:prstTxWarp>
          </a:bodyPr>
          <a:lstStyle>
            <a:lvl1pPr algn="l" defTabSz="935038">
              <a:lnSpc>
                <a:spcPct val="100000"/>
              </a:lnSpc>
              <a:spcAft>
                <a:spcPct val="0"/>
              </a:spcAft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7950" y="9545638"/>
            <a:ext cx="30003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4" tIns="46730" rIns="93464" bIns="46730" numCol="1" anchor="b" anchorCtr="0" compatLnSpc="1">
            <a:prstTxWarp prst="textNoShape">
              <a:avLst/>
            </a:prstTxWarp>
          </a:bodyPr>
          <a:lstStyle>
            <a:lvl1pPr algn="r" defTabSz="935038">
              <a:lnSpc>
                <a:spcPct val="100000"/>
              </a:lnSpc>
              <a:spcAft>
                <a:spcPct val="0"/>
              </a:spcAft>
              <a:defRPr sz="1200" b="0"/>
            </a:lvl1pPr>
          </a:lstStyle>
          <a:p>
            <a:pPr>
              <a:defRPr/>
            </a:pPr>
            <a:fld id="{EB156FE0-08FF-4CFF-9D32-F2AE47FB0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5368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22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fld id="{69A72DA6-C390-45B0-90B5-D7E8A3FC9EC1}" type="slidenum">
              <a:rPr lang="ja-JP" altLang="en-US" smtClean="0">
                <a:ea typeface="ＭＳ Ｐゴシック" pitchFamily="50" charset="-128"/>
              </a:rPr>
              <a:pPr/>
              <a:t>0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fld id="{A95FBDDD-0A7C-44E1-B27B-2810346E28A8}" type="slidenum">
              <a:rPr lang="ja-JP" altLang="en-US" smtClean="0">
                <a:ea typeface="ＭＳ Ｐゴシック" pitchFamily="50" charset="-128"/>
              </a:rPr>
              <a:pPr/>
              <a:t>11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fld id="{7301D86A-7027-47F7-9261-486CEF162CF9}" type="slidenum">
              <a:rPr lang="ja-JP" altLang="en-US" smtClean="0">
                <a:ea typeface="ＭＳ Ｐゴシック" pitchFamily="50" charset="-128"/>
              </a:rPr>
              <a:pPr/>
              <a:t>12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35038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fld id="{AFB00615-EB85-40B6-BD38-C7F49CEA4752}" type="slidenum">
              <a:rPr lang="ja-JP" altLang="en-US" smtClean="0">
                <a:ea typeface="ＭＳ Ｐゴシック" pitchFamily="50" charset="-128"/>
              </a:rPr>
              <a:pPr/>
              <a:t>13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  <a:p>
            <a:r>
              <a:rPr lang="ja-JP" altLang="en-US" smtClean="0"/>
              <a:t>自己紹介</a:t>
            </a:r>
          </a:p>
          <a:p>
            <a:r>
              <a:rPr lang="ja-JP" altLang="en-US" smtClean="0"/>
              <a:t>４歳</a:t>
            </a:r>
          </a:p>
          <a:p>
            <a:r>
              <a:rPr lang="ja-JP" altLang="en-US" smtClean="0"/>
              <a:t>網膜色素変性症発覚</a:t>
            </a:r>
          </a:p>
          <a:p>
            <a:r>
              <a:rPr lang="ja-JP" altLang="en-US" smtClean="0"/>
              <a:t>　しばらくは視野狭窄が一部あるだけで</a:t>
            </a:r>
          </a:p>
          <a:p>
            <a:r>
              <a:rPr lang="ja-JP" altLang="en-US" smtClean="0"/>
              <a:t>特に生活に支障はありませんでした</a:t>
            </a:r>
          </a:p>
          <a:p>
            <a:r>
              <a:rPr lang="ja-JP" altLang="en-US" smtClean="0"/>
              <a:t>当時の見え方</a:t>
            </a:r>
          </a:p>
          <a:p>
            <a:r>
              <a:rPr lang="ja-JP" altLang="en-US" smtClean="0"/>
              <a:t>ドーナツ状に視野欠損がありました</a:t>
            </a:r>
          </a:p>
          <a:p>
            <a:r>
              <a:rPr lang="ja-JP" altLang="en-US" smtClean="0"/>
              <a:t>大学卒業時</a:t>
            </a:r>
          </a:p>
          <a:p>
            <a:r>
              <a:rPr lang="ja-JP" altLang="en-US" smtClean="0"/>
              <a:t>障害者手帳４級取得して</a:t>
            </a:r>
          </a:p>
          <a:p>
            <a:r>
              <a:rPr lang="ja-JP" altLang="en-US" smtClean="0"/>
              <a:t>就職　一般採用</a:t>
            </a:r>
          </a:p>
          <a:p>
            <a:r>
              <a:rPr lang="ja-JP" altLang="en-US" smtClean="0"/>
              <a:t>約</a:t>
            </a:r>
            <a:r>
              <a:rPr lang="en-US" altLang="ja-JP" smtClean="0"/>
              <a:t>10</a:t>
            </a:r>
            <a:r>
              <a:rPr lang="ja-JP" altLang="en-US" smtClean="0"/>
              <a:t>年前</a:t>
            </a:r>
          </a:p>
          <a:p>
            <a:r>
              <a:rPr lang="ja-JP" altLang="en-US" smtClean="0"/>
              <a:t>急激に視力低下し退職</a:t>
            </a:r>
          </a:p>
          <a:p>
            <a:r>
              <a:rPr lang="ja-JP" altLang="en-US" smtClean="0"/>
              <a:t>国立障害者リハビリテーションセンター入所</a:t>
            </a:r>
          </a:p>
          <a:p>
            <a:r>
              <a:rPr lang="ja-JP" altLang="en-US" smtClean="0"/>
              <a:t>　歩行・点字等の</a:t>
            </a:r>
          </a:p>
          <a:p>
            <a:r>
              <a:rPr lang="ja-JP" altLang="en-US" smtClean="0"/>
              <a:t>生活訓練と</a:t>
            </a:r>
          </a:p>
          <a:p>
            <a:r>
              <a:rPr lang="ja-JP" altLang="en-US" smtClean="0"/>
              <a:t>システム・プログラミング等の</a:t>
            </a:r>
          </a:p>
          <a:p>
            <a:r>
              <a:rPr lang="ja-JP" altLang="en-US" smtClean="0"/>
              <a:t>職業訓練を受講</a:t>
            </a:r>
          </a:p>
          <a:p>
            <a:r>
              <a:rPr lang="ja-JP" altLang="en-US" smtClean="0"/>
              <a:t>平成</a:t>
            </a:r>
            <a:r>
              <a:rPr lang="en-US" altLang="ja-JP" smtClean="0"/>
              <a:t>16</a:t>
            </a:r>
            <a:r>
              <a:rPr lang="ja-JP" altLang="en-US" smtClean="0"/>
              <a:t>年</a:t>
            </a:r>
          </a:p>
          <a:p>
            <a:r>
              <a:rPr lang="ja-JP" altLang="en-US" smtClean="0"/>
              <a:t>クラルティ入社</a:t>
            </a:r>
          </a:p>
          <a:p>
            <a:r>
              <a:rPr lang="ja-JP" altLang="en-US" smtClean="0"/>
              <a:t>現在の視力は</a:t>
            </a:r>
          </a:p>
          <a:p>
            <a:r>
              <a:rPr lang="ja-JP" altLang="en-US" smtClean="0"/>
              <a:t>両眼光覚</a:t>
            </a:r>
          </a:p>
          <a:p>
            <a:r>
              <a:rPr lang="ja-JP" altLang="en-US" smtClean="0"/>
              <a:t>障害者手帳１級</a:t>
            </a:r>
          </a:p>
          <a:p>
            <a:endParaRPr lang="ja-JP" altLang="en-US" smtClean="0">
              <a:ea typeface="PMingLiU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16" tIns="46706" rIns="93416" bIns="46706"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FD3A5-6F8D-4EFD-A2F0-87EAD38BB2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19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48D9-12E9-4C47-9B83-47C5976F23B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376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E00D-FDBD-4A3F-81BA-A5838595701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250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983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097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5634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42988"/>
            <a:ext cx="4038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42988"/>
            <a:ext cx="4038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902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641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305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1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696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DC5D5-F93A-446F-8BFF-6AD84E3D49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2864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297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9687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707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ゆうゆうゆうシンボルマーク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14563"/>
            <a:ext cx="12890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9"/>
          <p:cNvSpPr>
            <a:spLocks noChangeArrowheads="1"/>
          </p:cNvSpPr>
          <p:nvPr userDrawn="1"/>
        </p:nvSpPr>
        <p:spPr bwMode="auto">
          <a:xfrm>
            <a:off x="1871663" y="2124075"/>
            <a:ext cx="6389687" cy="1574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CD4E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82800" rIns="198000" bIns="82800" anchor="ctr"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75000"/>
              </a:lnSpc>
              <a:defRPr/>
            </a:pPr>
            <a:endParaRPr lang="ja-JP" altLang="en-US" sz="2800" smtClean="0">
              <a:solidFill>
                <a:srgbClr val="000000"/>
              </a:solidFill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24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C6459-166C-419E-A89F-BFE609FB8A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58456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1A239-4FDC-430F-A592-142922E9F1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4825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42988"/>
            <a:ext cx="4038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42988"/>
            <a:ext cx="4038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C4F4-83EC-423A-880D-66665FE349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8964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2441-6684-4E95-A0E6-78448C581F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4885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C057-7879-41C0-9AF6-83F57897C8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400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B2D1-5A17-453B-845D-9BBBF4F733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87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CFB6-C388-408B-8335-5545621D53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0260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1FB2-9AA6-4E75-83B5-9922491235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0766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51B9-4E30-40C4-B7F5-A38ABD8A4C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0834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D4D7-C1B5-44A3-BF5E-D772DA07BE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4618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8135-11C6-4F2B-910C-AAB1D3A4A6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2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3330-BA17-464C-A940-6052A25277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5937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FB506-8787-4AB0-9FF9-0F02D13A50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1032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7368-662B-4CAA-9F93-BE3FC2D7E9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5760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42988"/>
            <a:ext cx="4038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42988"/>
            <a:ext cx="4038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209C-C26D-4FF2-917F-71E2CE7B7F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6051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9216C-1A09-4C7C-8AE9-6A0AB83FEA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2088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98CC-84B1-4756-8D3E-D58F15A4CD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09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42988"/>
            <a:ext cx="4038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42988"/>
            <a:ext cx="4038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B5F6E-90A8-4FC8-8709-6D775A2824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3990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AC0C-0256-4FFA-8F50-680144ADCE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03856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1B01C-296B-4072-B665-44B563EEC4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4971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ED83-C1E6-4CA2-B956-3C19890F456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4910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F34A-CADE-49B4-8AF1-E26A0CEA74E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3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3AA5-69DA-45B0-AFDD-99739BB9CF4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974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404D5-A03D-43BA-8936-FC10C5524D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44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B286-F546-4BBB-80BD-1EE405E8BF6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958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89CFE-827F-4099-B04E-0D6EBEC3B8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698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C05A-F750-44B3-AC7E-ABDA16A2F7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81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6EDD-F8BD-4D54-91CE-176EDC7D68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045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33363"/>
            <a:ext cx="7696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578600"/>
            <a:ext cx="765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kumimoji="0" sz="1800" b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BAA20578-B860-408C-B524-2FB148AC68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33178" name="Text Box 26"/>
          <p:cNvSpPr txBox="1">
            <a:spLocks noChangeArrowheads="1"/>
          </p:cNvSpPr>
          <p:nvPr userDrawn="1"/>
        </p:nvSpPr>
        <p:spPr bwMode="auto">
          <a:xfrm>
            <a:off x="196850" y="6597650"/>
            <a:ext cx="5545138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295" tIns="8890" rIns="74295" bIns="8890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ja-JP" sz="1200" b="0" i="1" dirty="0" smtClean="0">
                <a:latin typeface="ＭＳ Ｐゴシック" pitchFamily="50" charset="-128"/>
              </a:rPr>
              <a:t>Copyright (C) 2014 NTT Claruty Corp. All Rights Reserved.</a:t>
            </a:r>
            <a:endParaRPr lang="en-US" altLang="ja-JP" sz="1000" b="0" i="1" dirty="0" smtClean="0">
              <a:latin typeface="ＭＳ Ｐゴシック" pitchFamily="50" charset="-128"/>
            </a:endParaRPr>
          </a:p>
        </p:txBody>
      </p:sp>
      <p:pic>
        <p:nvPicPr>
          <p:cNvPr id="1029" name="Picture 27" descr="ゆうゆうゆうシンボルマーク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905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2988"/>
            <a:ext cx="822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30"/>
          <p:cNvSpPr>
            <a:spLocks noChangeArrowheads="1"/>
          </p:cNvSpPr>
          <p:nvPr userDrawn="1"/>
        </p:nvSpPr>
        <p:spPr bwMode="auto">
          <a:xfrm>
            <a:off x="228600" y="6489700"/>
            <a:ext cx="8753475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8CDF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endParaRPr lang="ja-JP" altLang="en-US" smtClean="0"/>
          </a:p>
        </p:txBody>
      </p:sp>
      <p:sp>
        <p:nvSpPr>
          <p:cNvPr id="1032" name="Rectangle 31"/>
          <p:cNvSpPr>
            <a:spLocks noChangeArrowheads="1"/>
          </p:cNvSpPr>
          <p:nvPr userDrawn="1"/>
        </p:nvSpPr>
        <p:spPr bwMode="auto">
          <a:xfrm>
            <a:off x="971550" y="728663"/>
            <a:ext cx="7696200" cy="904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CD4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endParaRPr lang="ja-JP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9" r:id="rId1"/>
    <p:sldLayoutId id="2147485790" r:id="rId2"/>
    <p:sldLayoutId id="2147485791" r:id="rId3"/>
    <p:sldLayoutId id="2147485792" r:id="rId4"/>
    <p:sldLayoutId id="2147485793" r:id="rId5"/>
    <p:sldLayoutId id="2147485794" r:id="rId6"/>
    <p:sldLayoutId id="2147485795" r:id="rId7"/>
    <p:sldLayoutId id="2147485796" r:id="rId8"/>
    <p:sldLayoutId id="2147485797" r:id="rId9"/>
    <p:sldLayoutId id="2147485798" r:id="rId10"/>
    <p:sldLayoutId id="21474857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ゆうゆうゆうシンボルマーク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14563"/>
            <a:ext cx="12890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9"/>
          <p:cNvSpPr>
            <a:spLocks noChangeArrowheads="1"/>
          </p:cNvSpPr>
          <p:nvPr userDrawn="1"/>
        </p:nvSpPr>
        <p:spPr bwMode="auto">
          <a:xfrm>
            <a:off x="1871663" y="2124075"/>
            <a:ext cx="6389687" cy="1574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CD4E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82800" rIns="198000" bIns="82800" anchor="ctr"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75000"/>
              </a:lnSpc>
              <a:defRPr/>
            </a:pPr>
            <a:endParaRPr lang="ja-JP" altLang="en-US" sz="2800" smtClean="0">
              <a:ea typeface="HG丸ｺﾞｼｯｸM-PRO" pitchFamily="50" charset="-128"/>
            </a:endParaRPr>
          </a:p>
        </p:txBody>
      </p:sp>
      <p:sp>
        <p:nvSpPr>
          <p:cNvPr id="2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33363"/>
            <a:ext cx="7696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2988"/>
            <a:ext cx="822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Text Box 26"/>
          <p:cNvSpPr txBox="1">
            <a:spLocks noChangeArrowheads="1"/>
          </p:cNvSpPr>
          <p:nvPr userDrawn="1"/>
        </p:nvSpPr>
        <p:spPr bwMode="auto">
          <a:xfrm>
            <a:off x="196850" y="6597650"/>
            <a:ext cx="5545138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4295" tIns="8890" rIns="74295" bIns="8890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ja-JP" sz="1200" b="0" i="1" dirty="0" smtClean="0">
                <a:latin typeface="ＭＳ Ｐゴシック" pitchFamily="50" charset="-128"/>
              </a:rPr>
              <a:t>Copyright (C) 2014 NTT Claruty Corp. All Rights Reserved.</a:t>
            </a:r>
            <a:endParaRPr lang="en-US" altLang="ja-JP" sz="1000" b="0" i="1" dirty="0" smtClean="0">
              <a:latin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0" r:id="rId1"/>
    <p:sldLayoutId id="2147485801" r:id="rId2"/>
    <p:sldLayoutId id="2147485802" r:id="rId3"/>
    <p:sldLayoutId id="2147485803" r:id="rId4"/>
    <p:sldLayoutId id="2147485804" r:id="rId5"/>
    <p:sldLayoutId id="2147485805" r:id="rId6"/>
    <p:sldLayoutId id="2147485806" r:id="rId7"/>
    <p:sldLayoutId id="2147485807" r:id="rId8"/>
    <p:sldLayoutId id="2147485808" r:id="rId9"/>
    <p:sldLayoutId id="2147485809" r:id="rId10"/>
    <p:sldLayoutId id="21474858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33363"/>
            <a:ext cx="7696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Text Box 26"/>
          <p:cNvSpPr txBox="1">
            <a:spLocks noChangeArrowheads="1"/>
          </p:cNvSpPr>
          <p:nvPr userDrawn="1"/>
        </p:nvSpPr>
        <p:spPr bwMode="auto">
          <a:xfrm>
            <a:off x="196850" y="6597650"/>
            <a:ext cx="5545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ja-JP" sz="1200" b="0" i="1" dirty="0" smtClean="0">
                <a:solidFill>
                  <a:srgbClr val="000000"/>
                </a:solidFill>
                <a:latin typeface="ＭＳ Ｐゴシック" pitchFamily="50" charset="-128"/>
              </a:rPr>
              <a:t>Copyright (C) 2014</a:t>
            </a:r>
            <a:r>
              <a:rPr lang="ja-JP" altLang="en-US" sz="1200" b="0" i="1" dirty="0" smtClean="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en-US" altLang="ja-JP" sz="1200" b="0" i="1" dirty="0" smtClean="0">
                <a:solidFill>
                  <a:srgbClr val="000000"/>
                </a:solidFill>
                <a:latin typeface="ＭＳ Ｐゴシック" pitchFamily="50" charset="-128"/>
              </a:rPr>
              <a:t>NTT Claruty Corp. All Rights Reserved.</a:t>
            </a:r>
            <a:endParaRPr lang="en-US" altLang="ja-JP" sz="1000" b="0" i="1" dirty="0" smtClean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pic>
        <p:nvPicPr>
          <p:cNvPr id="3076" name="Picture 27" descr="ゆうゆうゆうシンボルマーク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905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2988"/>
            <a:ext cx="822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30"/>
          <p:cNvSpPr>
            <a:spLocks noChangeArrowheads="1"/>
          </p:cNvSpPr>
          <p:nvPr userDrawn="1"/>
        </p:nvSpPr>
        <p:spPr bwMode="auto">
          <a:xfrm>
            <a:off x="228600" y="6489700"/>
            <a:ext cx="8753475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8CDF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ja-JP" altLang="en-US" sz="1200" b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079" name="Rectangle 31"/>
          <p:cNvSpPr>
            <a:spLocks noChangeArrowheads="1"/>
          </p:cNvSpPr>
          <p:nvPr userDrawn="1"/>
        </p:nvSpPr>
        <p:spPr bwMode="auto">
          <a:xfrm>
            <a:off x="971550" y="728663"/>
            <a:ext cx="7696200" cy="904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CD4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ja-JP" altLang="en-US" sz="1200" b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578600"/>
            <a:ext cx="765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kumimoji="0" sz="1800" b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62C4F766-C0AE-4785-B830-59D2A1014E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  <p:sldLayoutId id="2147485819" r:id="rId10"/>
    <p:sldLayoutId id="21474858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  <a:ea typeface="HG丸ｺﾞｼｯｸM-PRO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  <a:ea typeface="HG丸ｺﾞｼｯｸM-PRO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  <a:ea typeface="HG丸ｺﾞｼｯｸM-PRO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  <a:ea typeface="HG丸ｺﾞｼｯｸM-PRO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33363"/>
            <a:ext cx="7696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578600"/>
            <a:ext cx="765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kumimoji="0" sz="1400" b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377469F8-0DF7-479A-90EB-170D1C62EF3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4100" name="Picture 27" descr="ゆうゆうゆうシンボルマーク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905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2988"/>
            <a:ext cx="822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2" name="Rectangle 30"/>
          <p:cNvSpPr>
            <a:spLocks noChangeArrowheads="1"/>
          </p:cNvSpPr>
          <p:nvPr userDrawn="1"/>
        </p:nvSpPr>
        <p:spPr bwMode="auto">
          <a:xfrm>
            <a:off x="228600" y="6489700"/>
            <a:ext cx="8753475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8CDF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4103" name="Rectangle 31"/>
          <p:cNvSpPr>
            <a:spLocks noChangeArrowheads="1"/>
          </p:cNvSpPr>
          <p:nvPr userDrawn="1"/>
        </p:nvSpPr>
        <p:spPr bwMode="auto">
          <a:xfrm>
            <a:off x="971550" y="728663"/>
            <a:ext cx="7696200" cy="904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CD4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196850" y="6597650"/>
            <a:ext cx="5545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ja-JP" sz="1200" b="0" i="1" dirty="0" smtClean="0">
                <a:solidFill>
                  <a:srgbClr val="000000"/>
                </a:solidFill>
                <a:latin typeface="ＭＳ Ｐゴシック" pitchFamily="50" charset="-128"/>
              </a:rPr>
              <a:t>Copyright (C) 2013</a:t>
            </a:r>
            <a:r>
              <a:rPr lang="ja-JP" altLang="en-US" sz="1200" b="0" i="1" dirty="0" smtClean="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en-US" altLang="ja-JP" sz="1200" b="0" i="1" dirty="0" smtClean="0">
                <a:solidFill>
                  <a:srgbClr val="000000"/>
                </a:solidFill>
                <a:latin typeface="ＭＳ Ｐゴシック" pitchFamily="50" charset="-128"/>
              </a:rPr>
              <a:t>NTT Claruty Corp. All Rights Reserved.</a:t>
            </a:r>
            <a:endParaRPr lang="en-US" altLang="ja-JP" sz="1000" b="0" i="1" dirty="0" smtClean="0">
              <a:solidFill>
                <a:srgbClr val="000000"/>
              </a:solidFill>
              <a:latin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ＭＳ ゴシック" pitchFamily="49" charset="-128"/>
          <a:ea typeface="ＭＳ ゴシック" pitchFamily="49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ＭＳ ゴシック" pitchFamily="49" charset="-128"/>
          <a:ea typeface="ＭＳ ゴシック" pitchFamily="4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ＭＳ ゴシック" pitchFamily="49" charset="-128"/>
          <a:ea typeface="ＭＳ ゴシック" pitchFamily="4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600">
          <a:solidFill>
            <a:schemeClr val="tx1"/>
          </a:solidFill>
          <a:latin typeface="ＭＳ ゴシック" pitchFamily="49" charset="-128"/>
          <a:ea typeface="ＭＳ ゴシック" pitchFamily="4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ＭＳ ゴシック" pitchFamily="49" charset="-128"/>
          <a:ea typeface="ＭＳ ゴシック" pitchFamily="4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50" name="Text Box 42"/>
          <p:cNvSpPr txBox="1">
            <a:spLocks noChangeArrowheads="1"/>
          </p:cNvSpPr>
          <p:nvPr/>
        </p:nvSpPr>
        <p:spPr bwMode="auto">
          <a:xfrm>
            <a:off x="1916113" y="2049463"/>
            <a:ext cx="6570662" cy="15001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198000" tIns="82800" rIns="198000" bIns="828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ja-JP" altLang="en-US" sz="2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ウェブアクセシビリティを必要と</a:t>
            </a:r>
            <a:r>
              <a:rPr lang="ja-JP" altLang="en-US" sz="2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する障害者</a:t>
            </a:r>
            <a:r>
              <a:rPr lang="ja-JP" altLang="en-US" sz="2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・高齢者のニーズ</a:t>
            </a:r>
          </a:p>
          <a:p>
            <a:pPr>
              <a:lnSpc>
                <a:spcPct val="100000"/>
              </a:lnSpc>
              <a:defRPr/>
            </a:pPr>
            <a:r>
              <a:rPr lang="en-US" altLang="ja-JP" sz="1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視覚障害者の立場から</a:t>
            </a:r>
            <a:r>
              <a:rPr lang="en-US" altLang="ja-JP" sz="1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endParaRPr lang="ja-JP" altLang="en-US" sz="1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147" name="Rectangle 43"/>
          <p:cNvSpPr>
            <a:spLocks noChangeArrowheads="1"/>
          </p:cNvSpPr>
          <p:nvPr/>
        </p:nvSpPr>
        <p:spPr bwMode="auto">
          <a:xfrm>
            <a:off x="1849438" y="4806950"/>
            <a:ext cx="54451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6" tIns="43958" rIns="87916" bIns="43958" anchor="ctr"/>
          <a:lstStyle/>
          <a:p>
            <a:pPr defTabSz="631825">
              <a:lnSpc>
                <a:spcPct val="100000"/>
              </a:lnSpc>
              <a:spcAft>
                <a:spcPct val="0"/>
              </a:spcAft>
            </a:pPr>
            <a:r>
              <a:rPr lang="ja-JP" altLang="en-US" sz="20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平成２６年３月４日</a:t>
            </a:r>
          </a:p>
          <a:p>
            <a:pPr defTabSz="631825">
              <a:lnSpc>
                <a:spcPct val="100000"/>
              </a:lnSpc>
              <a:spcAft>
                <a:spcPct val="0"/>
              </a:spcAft>
            </a:pPr>
            <a:endParaRPr lang="en-US" altLang="ja-JP" sz="2000" b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631825">
              <a:lnSpc>
                <a:spcPct val="100000"/>
              </a:lnSpc>
              <a:spcAft>
                <a:spcPct val="0"/>
              </a:spcAft>
            </a:pPr>
            <a:r>
              <a:rPr lang="ja-JP" altLang="en-US" sz="20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ＮＴＴクラルティ株式会社</a:t>
            </a:r>
            <a:endParaRPr lang="en-US" altLang="ja-JP" sz="2000" b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631825">
              <a:lnSpc>
                <a:spcPct val="100000"/>
              </a:lnSpc>
              <a:spcAft>
                <a:spcPct val="0"/>
              </a:spcAft>
            </a:pPr>
            <a:r>
              <a:rPr lang="ja-JP" altLang="en-US" sz="20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小高　公聡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  <a:ea typeface="ＭＳ ゴシック" pitchFamily="49" charset="-128"/>
              </a:rPr>
              <a:t>アクセシブルなサイトにするためのポイント</a:t>
            </a:r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522288" y="1336675"/>
            <a:ext cx="8189912" cy="1463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80975" algn="l" defTabSz="295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見出し要素が適切に用いられていないと、ページの構造が理解しづらくなり、目的の情報を得るのに時間がかかります。</a:t>
            </a:r>
          </a:p>
          <a:p>
            <a:pPr marL="180000" algn="l" defTabSz="295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→見出しは、フォントサイズなどの見た目で表現せず、見出しのための要素を用いて表現　</a:t>
            </a:r>
            <a:endParaRPr lang="en-US" altLang="ja-JP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80000" algn="l" defTabSz="295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します。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611188" y="2457450"/>
            <a:ext cx="4645025" cy="341313"/>
          </a:xfrm>
          <a:prstGeom prst="roundRect">
            <a:avLst>
              <a:gd name="adj" fmla="val 16667"/>
            </a:avLst>
          </a:prstGeom>
          <a:pattFill prst="pct50">
            <a:fgClr>
              <a:srgbClr val="CCECFF"/>
            </a:fgClr>
            <a:bgClr>
              <a:schemeClr val="bg1"/>
            </a:bgClr>
          </a:pattFill>
          <a:ln w="31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40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ニュースサイト</a:t>
            </a:r>
          </a:p>
        </p:txBody>
      </p:sp>
      <p:grpSp>
        <p:nvGrpSpPr>
          <p:cNvPr id="15365" name="グループ化 20"/>
          <p:cNvGrpSpPr>
            <a:grpSpLocks/>
          </p:cNvGrpSpPr>
          <p:nvPr/>
        </p:nvGrpSpPr>
        <p:grpSpPr bwMode="auto">
          <a:xfrm>
            <a:off x="892175" y="2881313"/>
            <a:ext cx="5191125" cy="3559175"/>
            <a:chOff x="791120" y="2452688"/>
            <a:chExt cx="5816055" cy="3987800"/>
          </a:xfrm>
        </p:grpSpPr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20" y="2452688"/>
              <a:ext cx="3829547" cy="3987800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0" name="Rectangle 7"/>
            <p:cNvSpPr>
              <a:spLocks noChangeArrowheads="1"/>
            </p:cNvSpPr>
            <p:nvPr/>
          </p:nvSpPr>
          <p:spPr bwMode="auto">
            <a:xfrm>
              <a:off x="815180" y="2522056"/>
              <a:ext cx="1264599" cy="304155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98000" tIns="82800" rIns="198000" bIns="82800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1644820" y="3109020"/>
              <a:ext cx="3064566" cy="252573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98000" tIns="82800" rIns="198000" bIns="82800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5372" name="Rectangle 9"/>
            <p:cNvSpPr>
              <a:spLocks noChangeArrowheads="1"/>
            </p:cNvSpPr>
            <p:nvPr/>
          </p:nvSpPr>
          <p:spPr bwMode="auto">
            <a:xfrm>
              <a:off x="1644820" y="3937885"/>
              <a:ext cx="3064566" cy="252573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98000" tIns="82800" rIns="198000" bIns="82800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5373" name="Rectangle 10"/>
            <p:cNvSpPr>
              <a:spLocks noChangeArrowheads="1"/>
            </p:cNvSpPr>
            <p:nvPr/>
          </p:nvSpPr>
          <p:spPr bwMode="auto">
            <a:xfrm>
              <a:off x="1644820" y="4757857"/>
              <a:ext cx="3064566" cy="252573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98000" tIns="82800" rIns="198000" bIns="82800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5374" name="Rectangle 11"/>
            <p:cNvSpPr>
              <a:spLocks noChangeArrowheads="1"/>
            </p:cNvSpPr>
            <p:nvPr/>
          </p:nvSpPr>
          <p:spPr bwMode="auto">
            <a:xfrm>
              <a:off x="1644820" y="5584942"/>
              <a:ext cx="3064566" cy="252573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98000" tIns="82800" rIns="198000" bIns="82800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cxnSp>
          <p:nvCxnSpPr>
            <p:cNvPr id="15375" name="AutoShape 12"/>
            <p:cNvCxnSpPr>
              <a:cxnSpLocks noChangeShapeType="1"/>
              <a:stCxn id="15370" idx="3"/>
              <a:endCxn id="15376" idx="1"/>
            </p:cNvCxnSpPr>
            <p:nvPr/>
          </p:nvCxnSpPr>
          <p:spPr bwMode="auto">
            <a:xfrm>
              <a:off x="2079780" y="2674134"/>
              <a:ext cx="2346805" cy="3735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6" name="Rectangle 13"/>
            <p:cNvSpPr>
              <a:spLocks noChangeArrowheads="1"/>
            </p:cNvSpPr>
            <p:nvPr/>
          </p:nvSpPr>
          <p:spPr bwMode="auto">
            <a:xfrm>
              <a:off x="4426585" y="2479368"/>
              <a:ext cx="1136540" cy="4642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198000" tIns="82800" rIns="198000" bIns="0" anchor="ctr"/>
            <a:lstStyle/>
            <a:p>
              <a:pPr>
                <a:lnSpc>
                  <a:spcPct val="50000"/>
                </a:lnSpc>
                <a:spcAft>
                  <a:spcPct val="40000"/>
                </a:spcAft>
              </a:pPr>
              <a:r>
                <a:rPr lang="ja-JP" altLang="en-US">
                  <a:solidFill>
                    <a:srgbClr val="000000"/>
                  </a:solidFill>
                </a:rPr>
                <a:t>見出し１</a:t>
              </a:r>
              <a:endParaRPr lang="en-US" altLang="ja-JP">
                <a:solidFill>
                  <a:srgbClr val="000000"/>
                </a:solidFill>
              </a:endParaRPr>
            </a:p>
          </p:txBody>
        </p:sp>
        <p:cxnSp>
          <p:nvCxnSpPr>
            <p:cNvPr id="15377" name="AutoShape 14"/>
            <p:cNvCxnSpPr>
              <a:cxnSpLocks noChangeShapeType="1"/>
              <a:stCxn id="15371" idx="3"/>
              <a:endCxn id="15381" idx="1"/>
            </p:cNvCxnSpPr>
            <p:nvPr/>
          </p:nvCxnSpPr>
          <p:spPr bwMode="auto">
            <a:xfrm>
              <a:off x="4725393" y="3235307"/>
              <a:ext cx="727457" cy="122195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8" name="AutoShape 15"/>
            <p:cNvCxnSpPr>
              <a:cxnSpLocks noChangeShapeType="1"/>
              <a:stCxn id="15372" idx="3"/>
              <a:endCxn id="15381" idx="1"/>
            </p:cNvCxnSpPr>
            <p:nvPr/>
          </p:nvCxnSpPr>
          <p:spPr bwMode="auto">
            <a:xfrm>
              <a:off x="4725393" y="4064172"/>
              <a:ext cx="727457" cy="3930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AutoShape 16"/>
            <p:cNvCxnSpPr>
              <a:cxnSpLocks noChangeShapeType="1"/>
              <a:stCxn id="15373" idx="3"/>
              <a:endCxn id="15381" idx="1"/>
            </p:cNvCxnSpPr>
            <p:nvPr/>
          </p:nvCxnSpPr>
          <p:spPr bwMode="auto">
            <a:xfrm flipV="1">
              <a:off x="4725393" y="4457260"/>
              <a:ext cx="727457" cy="4268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AutoShape 17"/>
            <p:cNvCxnSpPr>
              <a:cxnSpLocks noChangeShapeType="1"/>
              <a:stCxn id="15374" idx="3"/>
              <a:endCxn id="15381" idx="1"/>
            </p:cNvCxnSpPr>
            <p:nvPr/>
          </p:nvCxnSpPr>
          <p:spPr bwMode="auto">
            <a:xfrm flipV="1">
              <a:off x="4725393" y="4457260"/>
              <a:ext cx="727457" cy="125397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1" name="Rectangle 18"/>
            <p:cNvSpPr>
              <a:spLocks noChangeArrowheads="1"/>
            </p:cNvSpPr>
            <p:nvPr/>
          </p:nvSpPr>
          <p:spPr bwMode="auto">
            <a:xfrm>
              <a:off x="5472414" y="4226031"/>
              <a:ext cx="1134761" cy="4642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198000" tIns="82800" rIns="198000" bIns="0" anchor="ctr"/>
            <a:lstStyle/>
            <a:p>
              <a:pPr>
                <a:lnSpc>
                  <a:spcPct val="50000"/>
                </a:lnSpc>
                <a:spcAft>
                  <a:spcPct val="40000"/>
                </a:spcAft>
              </a:pPr>
              <a:r>
                <a:rPr lang="ja-JP" altLang="en-US">
                  <a:solidFill>
                    <a:srgbClr val="000000"/>
                  </a:solidFill>
                </a:rPr>
                <a:t>見出し２</a:t>
              </a:r>
              <a:endParaRPr lang="en-US" altLang="ja-JP">
                <a:solidFill>
                  <a:srgbClr val="000000"/>
                </a:solidFill>
              </a:endParaRPr>
            </a:p>
          </p:txBody>
        </p:sp>
      </p:grp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5016500" y="5429250"/>
            <a:ext cx="3695700" cy="719138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98000" tIns="82800" rIns="198000" bIns="82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r>
              <a:rPr lang="ja-JP" altLang="en-US" sz="16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rPr>
              <a:t>文字サイズなど見栄えは整っていますが、見出し要素がつけられていません。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+mj-ea"/>
              </a:rPr>
              <a:t>★ポイント１：情報及び関係性</a:t>
            </a:r>
          </a:p>
        </p:txBody>
      </p:sp>
      <p:sp>
        <p:nvSpPr>
          <p:cNvPr id="23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67650" y="6400800"/>
            <a:ext cx="1744663" cy="457200"/>
          </a:xfrm>
        </p:spPr>
        <p:txBody>
          <a:bodyPr/>
          <a:lstStyle/>
          <a:p>
            <a:pPr algn="ctr">
              <a:defRPr/>
            </a:pPr>
            <a:fld id="{01943631-EAC2-4FCB-A31C-4D5788052882}" type="slidenum">
              <a:rPr lang="ja-JP" altLang="en-US">
                <a:ea typeface="+mn-ea"/>
              </a:rPr>
              <a:pPr algn="ctr">
                <a:defRPr/>
              </a:pPr>
              <a:t>9</a:t>
            </a:fld>
            <a:endParaRPr lang="en-US" altLang="ja-JP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67650" y="6400800"/>
            <a:ext cx="174466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ctr"/>
            <a:fld id="{60D0BA52-359D-4BB5-850E-BC77443A979A}" type="slidenum">
              <a:rPr kumimoji="0" lang="ja-JP" altLang="en-US" sz="1400" smtClean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rPr>
              <a:pPr algn="ctr"/>
              <a:t>10</a:t>
            </a:fld>
            <a:endParaRPr kumimoji="0" lang="en-US" altLang="ja-JP" sz="1400" smtClean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  <a:ea typeface="ＭＳ ゴシック" pitchFamily="49" charset="-128"/>
              </a:rPr>
              <a:t>アクセシブルなサイトにするためのポイント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96863" y="1330325"/>
            <a:ext cx="8520112" cy="1790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80975" algn="l" defTabSz="295275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サイト共通のメニューが本文の前に設置されている場合、画面読み上げソフト利用者、キーボードのみで操作している利用者が、ページの本文へ移動するために数回から数十回のキー操作が必要になります。</a:t>
            </a:r>
          </a:p>
          <a:p>
            <a:pPr indent="180975" algn="l" defTabSz="295275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→ページの本文に直接移動できるページ内リンクを設置します。尚、このリンクはページの最初に設置し、常時又はマウス、キーボード等のフォーカスが当たった際に視覚的に確認できることが求められています。 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11188" y="3024188"/>
            <a:ext cx="4989512" cy="341312"/>
          </a:xfrm>
          <a:prstGeom prst="roundRect">
            <a:avLst>
              <a:gd name="adj" fmla="val 16667"/>
            </a:avLst>
          </a:prstGeom>
          <a:pattFill prst="pct50">
            <a:fgClr>
              <a:srgbClr val="CCECFF"/>
            </a:fgClr>
            <a:bgClr>
              <a:schemeClr val="bg1"/>
            </a:bgClr>
          </a:pattFill>
          <a:ln w="31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40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施設一覧</a:t>
            </a:r>
          </a:p>
        </p:txBody>
      </p:sp>
      <p:pic>
        <p:nvPicPr>
          <p:cNvPr id="16390" name="Picture 23" descr="C:\Users\ito0056017\Documents\blocksk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>
            <a:fillRect/>
          </a:stretch>
        </p:blipFill>
        <p:spPr bwMode="auto">
          <a:xfrm>
            <a:off x="881063" y="3470275"/>
            <a:ext cx="4546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706938" y="3816350"/>
            <a:ext cx="4092575" cy="7588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98000" tIns="82800" rIns="198000" bIns="82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r>
              <a:rPr lang="ja-JP" altLang="en-US" sz="1600">
                <a:solidFill>
                  <a:srgbClr val="000000"/>
                </a:solidFill>
              </a:rPr>
              <a:t>本文へジャンプするページ内リンクは、視覚的に確認できなければなりません。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736600" y="3365500"/>
            <a:ext cx="1135063" cy="392113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8000" tIns="82800" rIns="198000" bIns="82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endParaRPr lang="ja-JP" altLang="en-US" sz="14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16393" name="直線矢印コネクタ 2"/>
          <p:cNvCxnSpPr>
            <a:cxnSpLocks noChangeShapeType="1"/>
            <a:endCxn id="16392" idx="3"/>
          </p:cNvCxnSpPr>
          <p:nvPr/>
        </p:nvCxnSpPr>
        <p:spPr bwMode="auto">
          <a:xfrm flipH="1" flipV="1">
            <a:off x="1871663" y="3560763"/>
            <a:ext cx="2835275" cy="4508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+mj-ea"/>
              </a:rPr>
              <a:t>★ポイント２：ブロック・スキップ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 3"/>
          <p:cNvSpPr txBox="1">
            <a:spLocks noGrp="1"/>
          </p:cNvSpPr>
          <p:nvPr/>
        </p:nvSpPr>
        <p:spPr bwMode="auto">
          <a:xfrm>
            <a:off x="7867650" y="64008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fld id="{AC4CEB2F-F720-4C11-9F25-5433AFF81F1A}" type="slidenum">
              <a:rPr kumimoji="0" lang="ja-JP" altLang="en-US" sz="1400" b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rPr>
              <a:pPr>
                <a:lnSpc>
                  <a:spcPct val="100000"/>
                </a:lnSpc>
                <a:spcAft>
                  <a:spcPct val="0"/>
                </a:spcAft>
              </a:pPr>
              <a:t>11</a:t>
            </a:fld>
            <a:endParaRPr kumimoji="0" lang="en-US" altLang="ja-JP" sz="1400" b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71550" y="233363"/>
            <a:ext cx="7696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ja-JP" altLang="en-US" sz="2800">
                <a:solidFill>
                  <a:srgbClr val="333399"/>
                </a:solidFill>
                <a:latin typeface="ＭＳ ゴシック" pitchFamily="49" charset="-128"/>
                <a:ea typeface="ＭＳ ゴシック" pitchFamily="49" charset="-128"/>
              </a:rPr>
              <a:t>アクセシブルなサイトにするためのポイント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15925" y="1719263"/>
            <a:ext cx="8280400" cy="755650"/>
          </a:xfrm>
          <a:prstGeom prst="roundRect">
            <a:avLst>
              <a:gd name="adj" fmla="val 10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295275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画像に代替テキストがないと、画像の内容が把握できません。</a:t>
            </a:r>
          </a:p>
          <a:p>
            <a:pPr algn="l" defTabSz="295275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　→画像には、画像の内容を的確に示した代替テキストをつけます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60375" y="2528888"/>
            <a:ext cx="4645025" cy="341312"/>
          </a:xfrm>
          <a:prstGeom prst="roundRect">
            <a:avLst>
              <a:gd name="adj" fmla="val 16667"/>
            </a:avLst>
          </a:prstGeom>
          <a:pattFill prst="pct50">
            <a:fgClr>
              <a:srgbClr val="CCECFF"/>
            </a:fgClr>
            <a:bgClr>
              <a:schemeClr val="bg1"/>
            </a:bgClr>
          </a:pattFill>
          <a:ln w="31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40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オンライン書店</a:t>
            </a:r>
          </a:p>
        </p:txBody>
      </p:sp>
      <p:grpSp>
        <p:nvGrpSpPr>
          <p:cNvPr id="17414" name="Group 19"/>
          <p:cNvGrpSpPr>
            <a:grpSpLocks/>
          </p:cNvGrpSpPr>
          <p:nvPr/>
        </p:nvGrpSpPr>
        <p:grpSpPr bwMode="auto">
          <a:xfrm>
            <a:off x="522288" y="2979738"/>
            <a:ext cx="4110037" cy="3222625"/>
            <a:chOff x="329" y="1628"/>
            <a:chExt cx="2819" cy="2431"/>
          </a:xfrm>
        </p:grpSpPr>
        <p:pic>
          <p:nvPicPr>
            <p:cNvPr id="17424" name="Picture 2" descr="sc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" y="1655"/>
              <a:ext cx="2764" cy="2387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5" name="Rectangle 3"/>
            <p:cNvSpPr>
              <a:spLocks noChangeArrowheads="1"/>
            </p:cNvSpPr>
            <p:nvPr/>
          </p:nvSpPr>
          <p:spPr bwMode="auto">
            <a:xfrm>
              <a:off x="329" y="1628"/>
              <a:ext cx="2819" cy="243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198000" tIns="82800" rIns="198000" bIns="82800" anchor="ctr"/>
            <a:lstStyle/>
            <a:p>
              <a:endPara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467" y="1904"/>
              <a:ext cx="654" cy="901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algn="l"/>
              <a:endPara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7427" name="Line 10"/>
            <p:cNvSpPr>
              <a:spLocks noChangeShapeType="1"/>
            </p:cNvSpPr>
            <p:nvPr/>
          </p:nvSpPr>
          <p:spPr bwMode="auto">
            <a:xfrm flipV="1">
              <a:off x="467" y="1803"/>
              <a:ext cx="515" cy="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8000" tIns="82800" rIns="198000" bIns="82800" anchor="ctr"/>
            <a:lstStyle/>
            <a:p>
              <a:endParaRPr lang="ja-JP" altLang="en-US"/>
            </a:p>
          </p:txBody>
        </p:sp>
        <p:sp>
          <p:nvSpPr>
            <p:cNvPr id="17428" name="Line 11"/>
            <p:cNvSpPr>
              <a:spLocks noChangeShapeType="1"/>
            </p:cNvSpPr>
            <p:nvPr/>
          </p:nvSpPr>
          <p:spPr bwMode="auto">
            <a:xfrm>
              <a:off x="467" y="2816"/>
              <a:ext cx="511" cy="1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8000" tIns="82800" rIns="198000" bIns="82800" anchor="ctr"/>
            <a:lstStyle/>
            <a:p>
              <a:endParaRPr lang="ja-JP" altLang="en-US"/>
            </a:p>
          </p:txBody>
        </p:sp>
        <p:pic>
          <p:nvPicPr>
            <p:cNvPr id="17429" name="Picture 1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1812"/>
              <a:ext cx="1478" cy="21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0" name="Picture 13" descr="yubi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2235"/>
              <a:ext cx="170" cy="22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4211638" y="3084513"/>
            <a:ext cx="4500562" cy="7588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98000" tIns="82800" rIns="198000" bIns="82800">
            <a:spAutoFit/>
          </a:bodyPr>
          <a:lstStyle>
            <a:lvl1pPr marL="714375" indent="-714375"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r>
              <a:rPr lang="ja-JP" altLang="en-US" sz="1600">
                <a:solidFill>
                  <a:srgbClr val="000000"/>
                </a:solidFill>
              </a:rPr>
              <a:t>悪い例：リンク画像に代替テキストがないため、リンク先がわかりません。</a:t>
            </a: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4211638" y="4030663"/>
            <a:ext cx="4500562" cy="22352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98000" tIns="82800" rIns="198000" bIns="82800"/>
          <a:lstStyle>
            <a:lvl1pPr marL="714375" indent="-714375"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r>
              <a:rPr lang="ja-JP" altLang="en-US" sz="1600">
                <a:solidFill>
                  <a:srgbClr val="000000"/>
                </a:solidFill>
              </a:rPr>
              <a:t>良い例：代替テキストがあるため、それぞれが何の情報へのリンクなのか、判断できます。</a:t>
            </a:r>
          </a:p>
        </p:txBody>
      </p:sp>
      <p:pic>
        <p:nvPicPr>
          <p:cNvPr id="17417" name="Picture 12" descr="1"/>
          <p:cNvPicPr>
            <a:picLocks noChangeAspect="1" noChangeArrowheads="1"/>
          </p:cNvPicPr>
          <p:nvPr/>
        </p:nvPicPr>
        <p:blipFill>
          <a:blip r:embed="rId4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0"/>
          <a:stretch>
            <a:fillRect/>
          </a:stretch>
        </p:blipFill>
        <p:spPr bwMode="auto">
          <a:xfrm>
            <a:off x="4527550" y="5003800"/>
            <a:ext cx="1306513" cy="1079500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8" name="Group 20"/>
          <p:cNvGrpSpPr>
            <a:grpSpLocks/>
          </p:cNvGrpSpPr>
          <p:nvPr/>
        </p:nvGrpSpPr>
        <p:grpSpPr bwMode="auto">
          <a:xfrm>
            <a:off x="5048250" y="5494338"/>
            <a:ext cx="831850" cy="363537"/>
            <a:chOff x="1751" y="743"/>
            <a:chExt cx="524" cy="229"/>
          </a:xfrm>
        </p:grpSpPr>
        <p:pic>
          <p:nvPicPr>
            <p:cNvPr id="17422" name="Picture 21" descr="yubi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743"/>
              <a:ext cx="102" cy="13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Rectangle 22"/>
            <p:cNvSpPr>
              <a:spLocks noChangeArrowheads="1"/>
            </p:cNvSpPr>
            <p:nvPr/>
          </p:nvSpPr>
          <p:spPr bwMode="auto">
            <a:xfrm>
              <a:off x="1751" y="884"/>
              <a:ext cx="524" cy="88"/>
            </a:xfrm>
            <a:prstGeom prst="rect">
              <a:avLst/>
            </a:prstGeom>
            <a:solidFill>
              <a:srgbClr val="FFFFCC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72000" tIns="0" rIns="72000" bIns="0" anchor="ctr">
              <a:spAutoFit/>
            </a:bodyPr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ja-JP" altLang="en-US" sz="90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コンピュータ</a:t>
              </a:r>
            </a:p>
          </p:txBody>
        </p:sp>
      </p:grpSp>
      <p:sp>
        <p:nvSpPr>
          <p:cNvPr id="17419" name="Oval 23"/>
          <p:cNvSpPr>
            <a:spLocks noChangeArrowheads="1"/>
          </p:cNvSpPr>
          <p:nvPr/>
        </p:nvSpPr>
        <p:spPr bwMode="auto">
          <a:xfrm>
            <a:off x="5067300" y="5364163"/>
            <a:ext cx="809625" cy="80962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420" name="AutoShape 24"/>
          <p:cNvSpPr>
            <a:spLocks noChangeArrowheads="1"/>
          </p:cNvSpPr>
          <p:nvPr/>
        </p:nvSpPr>
        <p:spPr bwMode="auto">
          <a:xfrm>
            <a:off x="6011863" y="5183188"/>
            <a:ext cx="2025650" cy="520700"/>
          </a:xfrm>
          <a:prstGeom prst="wedgeEllipseCallout">
            <a:avLst>
              <a:gd name="adj1" fmla="val -62968"/>
              <a:gd name="adj2" fmla="val 95491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代替テキスト</a:t>
            </a: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★ポイント３：代替テキスト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3"/>
          <p:cNvSpPr txBox="1">
            <a:spLocks noGrp="1"/>
          </p:cNvSpPr>
          <p:nvPr/>
        </p:nvSpPr>
        <p:spPr bwMode="auto">
          <a:xfrm>
            <a:off x="7867650" y="64008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fld id="{77D9BE9E-2E96-4B25-8389-EAED17E6AC52}" type="slidenum">
              <a:rPr kumimoji="0" lang="ja-JP" altLang="en-US" sz="1400" b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rPr>
              <a:pPr>
                <a:lnSpc>
                  <a:spcPct val="100000"/>
                </a:lnSpc>
                <a:spcAft>
                  <a:spcPct val="0"/>
                </a:spcAft>
              </a:pPr>
              <a:t>12</a:t>
            </a:fld>
            <a:endParaRPr kumimoji="0" lang="en-US" altLang="ja-JP" sz="1400" b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71550" y="233363"/>
            <a:ext cx="7696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ja-JP" altLang="en-US" sz="2800">
                <a:solidFill>
                  <a:srgbClr val="333399"/>
                </a:solidFill>
                <a:latin typeface="ＭＳ ゴシック" pitchFamily="49" charset="-128"/>
                <a:ea typeface="ＭＳ ゴシック" pitchFamily="49" charset="-128"/>
              </a:rPr>
              <a:t>アクセシブルなサイトにするためのポイント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61950" y="1422400"/>
            <a:ext cx="8280400" cy="401638"/>
          </a:xfrm>
          <a:prstGeom prst="roundRect">
            <a:avLst>
              <a:gd name="adj" fmla="val 10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295275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色によって表現されるなど、読み上げソフト利用者に内容がわかりづらくなっています。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60375" y="2033588"/>
            <a:ext cx="4645025" cy="341312"/>
          </a:xfrm>
          <a:prstGeom prst="roundRect">
            <a:avLst>
              <a:gd name="adj" fmla="val 16667"/>
            </a:avLst>
          </a:prstGeom>
          <a:pattFill prst="pct50">
            <a:fgClr>
              <a:srgbClr val="CCECFF"/>
            </a:fgClr>
            <a:bgClr>
              <a:schemeClr val="bg1"/>
            </a:bgClr>
          </a:pattFill>
          <a:ln w="31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40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オンライン書店</a:t>
            </a:r>
          </a:p>
        </p:txBody>
      </p:sp>
      <p:pic>
        <p:nvPicPr>
          <p:cNvPr id="18438" name="図 13" descr="for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433638"/>
            <a:ext cx="44751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6"/>
          <p:cNvSpPr txBox="1">
            <a:spLocks noChangeArrowheads="1"/>
          </p:cNvSpPr>
          <p:nvPr/>
        </p:nvSpPr>
        <p:spPr bwMode="auto">
          <a:xfrm>
            <a:off x="5127625" y="2603500"/>
            <a:ext cx="3695700" cy="7588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98000" tIns="82800" rIns="198000" bIns="82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r>
              <a:rPr lang="ja-JP" altLang="en-US" sz="1600">
                <a:solidFill>
                  <a:srgbClr val="000000"/>
                </a:solidFill>
              </a:rPr>
              <a:t>色の違いが判別できないため、「赤字」の項目がわかりません。</a:t>
            </a: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5127625" y="5359400"/>
            <a:ext cx="3695700" cy="10541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98000" tIns="82800" rIns="198000" bIns="82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r>
              <a:rPr lang="ja-JP" altLang="en-US" sz="1600">
                <a:solidFill>
                  <a:srgbClr val="000000"/>
                </a:solidFill>
              </a:rPr>
              <a:t>単語の間にスペースが入っているため、一文字ずつ読み上げてしまい、内容がわかりづらくなっています。</a:t>
            </a:r>
          </a:p>
        </p:txBody>
      </p:sp>
      <p:cxnSp>
        <p:nvCxnSpPr>
          <p:cNvPr id="18441" name="直線矢印コネクタ 19"/>
          <p:cNvCxnSpPr>
            <a:cxnSpLocks noChangeShapeType="1"/>
          </p:cNvCxnSpPr>
          <p:nvPr/>
        </p:nvCxnSpPr>
        <p:spPr bwMode="auto">
          <a:xfrm rot="10800000" flipV="1">
            <a:off x="2260600" y="2979738"/>
            <a:ext cx="2867025" cy="85725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直線矢印コネクタ 29"/>
          <p:cNvCxnSpPr>
            <a:cxnSpLocks noChangeShapeType="1"/>
          </p:cNvCxnSpPr>
          <p:nvPr/>
        </p:nvCxnSpPr>
        <p:spPr bwMode="auto">
          <a:xfrm rot="10800000">
            <a:off x="2393950" y="5126038"/>
            <a:ext cx="2733675" cy="73818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★ポイント４：色の使用、意味のある順序　１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971550" y="233363"/>
            <a:ext cx="7696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ja-JP" altLang="en-US" sz="2800">
                <a:solidFill>
                  <a:srgbClr val="333399"/>
                </a:solidFill>
                <a:latin typeface="ＭＳ ゴシック" pitchFamily="49" charset="-128"/>
                <a:ea typeface="ＭＳ ゴシック" pitchFamily="49" charset="-128"/>
              </a:rPr>
              <a:t>アクセシブルなサイトにするためのポイント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415925" y="1614488"/>
            <a:ext cx="8280400" cy="401637"/>
          </a:xfrm>
          <a:prstGeom prst="roundRect">
            <a:avLst>
              <a:gd name="adj" fmla="val 10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295275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文字情報を併記するなど、読み上げソフト利用者に配慮します。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460375" y="2033588"/>
            <a:ext cx="4645025" cy="341312"/>
          </a:xfrm>
          <a:prstGeom prst="roundRect">
            <a:avLst>
              <a:gd name="adj" fmla="val 16667"/>
            </a:avLst>
          </a:prstGeom>
          <a:pattFill prst="pct50">
            <a:fgClr>
              <a:srgbClr val="CCECFF"/>
            </a:fgClr>
            <a:bgClr>
              <a:schemeClr val="bg1"/>
            </a:bgClr>
          </a:pattFill>
          <a:ln w="31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40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オンライン書店</a:t>
            </a:r>
          </a:p>
        </p:txBody>
      </p:sp>
      <p:pic>
        <p:nvPicPr>
          <p:cNvPr id="19461" name="図 13" descr="for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419350"/>
            <a:ext cx="44751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5127625" y="2622550"/>
            <a:ext cx="3695700" cy="10541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98000" tIns="82800" rIns="198000" bIns="82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r>
              <a:rPr lang="ja-JP" altLang="en-US" sz="1600">
                <a:solidFill>
                  <a:srgbClr val="000000"/>
                </a:solidFill>
              </a:rPr>
              <a:t>色による情報だけでなく、文字情報もあるため、必須項目が判断できます。</a:t>
            </a:r>
          </a:p>
        </p:txBody>
      </p:sp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5127625" y="5356225"/>
            <a:ext cx="3695700" cy="7588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98000" tIns="82800" rIns="198000" bIns="82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1pPr>
            <a:lvl2pPr>
              <a:defRPr kumimoji="1" sz="20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2pPr>
            <a:lvl3pPr>
              <a:defRPr kumimoji="1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3pPr>
            <a:lvl4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4pPr>
            <a:lvl5pPr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defRPr>
            </a:lvl9pPr>
          </a:lstStyle>
          <a:p>
            <a:pPr algn="l"/>
            <a:r>
              <a:rPr lang="en-US" altLang="ja-JP" sz="1600">
                <a:solidFill>
                  <a:srgbClr val="000000"/>
                </a:solidFill>
              </a:rPr>
              <a:t>CSS</a:t>
            </a:r>
            <a:r>
              <a:rPr lang="ja-JP" altLang="en-US" sz="1600">
                <a:solidFill>
                  <a:srgbClr val="000000"/>
                </a:solidFill>
              </a:rPr>
              <a:t>により文字間隔を調整しているため、きちんと読み上げられます。</a:t>
            </a:r>
          </a:p>
        </p:txBody>
      </p:sp>
      <p:cxnSp>
        <p:nvCxnSpPr>
          <p:cNvPr id="19464" name="直線矢印コネクタ 18"/>
          <p:cNvCxnSpPr>
            <a:cxnSpLocks noChangeShapeType="1"/>
            <a:stCxn id="19462" idx="1"/>
          </p:cNvCxnSpPr>
          <p:nvPr/>
        </p:nvCxnSpPr>
        <p:spPr bwMode="auto">
          <a:xfrm flipH="1">
            <a:off x="2705100" y="3149600"/>
            <a:ext cx="2422525" cy="4064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直線矢印コネクタ 21"/>
          <p:cNvCxnSpPr>
            <a:cxnSpLocks noChangeShapeType="1"/>
            <a:stCxn id="19463" idx="1"/>
          </p:cNvCxnSpPr>
          <p:nvPr/>
        </p:nvCxnSpPr>
        <p:spPr bwMode="auto">
          <a:xfrm flipH="1" flipV="1">
            <a:off x="2482850" y="4200525"/>
            <a:ext cx="2644775" cy="153511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★ポイント４：色の使用、意味のある順序　２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</a:p>
        </p:txBody>
      </p:sp>
      <p:sp>
        <p:nvSpPr>
          <p:cNvPr id="13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67650" y="6400800"/>
            <a:ext cx="1744663" cy="457200"/>
          </a:xfrm>
        </p:spPr>
        <p:txBody>
          <a:bodyPr/>
          <a:lstStyle/>
          <a:p>
            <a:pPr algn="ctr">
              <a:defRPr/>
            </a:pPr>
            <a:fld id="{D3409980-594F-4F86-B1D3-63F104F43985}" type="slidenum">
              <a:rPr lang="ja-JP" altLang="en-US">
                <a:ea typeface="+mn-ea"/>
              </a:rPr>
              <a:pPr algn="ctr">
                <a:defRPr/>
              </a:pPr>
              <a:t>13</a:t>
            </a:fld>
            <a:endParaRPr lang="en-US" altLang="ja-JP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67650" y="6400800"/>
            <a:ext cx="1744663" cy="457200"/>
          </a:xfrm>
        </p:spPr>
        <p:txBody>
          <a:bodyPr/>
          <a:lstStyle/>
          <a:p>
            <a:pPr algn="ctr">
              <a:defRPr/>
            </a:pPr>
            <a:fld id="{12E4CE45-A031-415F-A693-C391115D2D47}" type="slidenum">
              <a:rPr lang="ja-JP" altLang="en-US" sz="1400">
                <a:ea typeface="+mn-ea"/>
              </a:rPr>
              <a:pPr algn="ctr">
                <a:defRPr/>
              </a:pPr>
              <a:t>14</a:t>
            </a:fld>
            <a:endParaRPr lang="en-US" altLang="ja-JP" sz="1400" dirty="0">
              <a:ea typeface="+mn-ea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Ｐゴシック" pitchFamily="50" charset="-128"/>
              </a:rPr>
              <a:t>最後に</a:t>
            </a:r>
          </a:p>
        </p:txBody>
      </p:sp>
      <p:sp>
        <p:nvSpPr>
          <p:cNvPr id="26628" name="AutoShape 11"/>
          <p:cNvSpPr>
            <a:spLocks noChangeArrowheads="1"/>
          </p:cNvSpPr>
          <p:nvPr/>
        </p:nvSpPr>
        <p:spPr bwMode="auto">
          <a:xfrm>
            <a:off x="431800" y="1473200"/>
            <a:ext cx="8280400" cy="919163"/>
          </a:xfrm>
          <a:prstGeom prst="roundRect">
            <a:avLst>
              <a:gd name="adj" fmla="val 16667"/>
            </a:avLst>
          </a:prstGeom>
          <a:pattFill prst="pct50">
            <a:fgClr>
              <a:srgbClr val="FFFFCC"/>
            </a:fgClr>
            <a:bgClr>
              <a:schemeClr val="bg1"/>
            </a:bgClr>
          </a:pattFill>
          <a:ln w="127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>
            <a:spAutoFit/>
          </a:bodyPr>
          <a:lstStyle/>
          <a:p>
            <a:pPr algn="l" defTabSz="2952750">
              <a:defRPr/>
            </a:pPr>
            <a:r>
              <a:rPr lang="ja-JP" altLang="en-US" sz="20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障害のある人や高齢者など、多くの人がアクセシビリティを必要としています。</a:t>
            </a:r>
          </a:p>
        </p:txBody>
      </p:sp>
      <p:sp>
        <p:nvSpPr>
          <p:cNvPr id="26631" name="AutoShape 12" descr="下矢印"/>
          <p:cNvSpPr>
            <a:spLocks noChangeArrowheads="1"/>
          </p:cNvSpPr>
          <p:nvPr/>
        </p:nvSpPr>
        <p:spPr bwMode="auto">
          <a:xfrm>
            <a:off x="3887788" y="2554288"/>
            <a:ext cx="1368425" cy="360362"/>
          </a:xfrm>
          <a:prstGeom prst="downArrow">
            <a:avLst>
              <a:gd name="adj1" fmla="val 50074"/>
              <a:gd name="adj2" fmla="val 47134"/>
            </a:avLst>
          </a:prstGeom>
          <a:solidFill>
            <a:srgbClr val="FF9999"/>
          </a:solidFill>
          <a:ln>
            <a:noFill/>
          </a:ln>
          <a:effectLst>
            <a:prstShdw prst="shdw17" dist="17961" dir="2700000">
              <a:srgbClr val="995C5C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198000" tIns="82800" rIns="198000" bIns="82800" anchor="ctr"/>
          <a:lstStyle/>
          <a:p>
            <a:pPr>
              <a:defRPr/>
            </a:pP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26629" name="AutoShape 11"/>
          <p:cNvSpPr>
            <a:spLocks noChangeArrowheads="1"/>
          </p:cNvSpPr>
          <p:nvPr/>
        </p:nvSpPr>
        <p:spPr bwMode="auto">
          <a:xfrm>
            <a:off x="431800" y="3322638"/>
            <a:ext cx="8280400" cy="919162"/>
          </a:xfrm>
          <a:prstGeom prst="roundRect">
            <a:avLst>
              <a:gd name="adj" fmla="val 16667"/>
            </a:avLst>
          </a:prstGeom>
          <a:pattFill prst="pct50">
            <a:fgClr>
              <a:srgbClr val="FFFFCC"/>
            </a:fgClr>
            <a:bgClr>
              <a:schemeClr val="bg1"/>
            </a:bgClr>
          </a:pattFill>
          <a:ln w="127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>
            <a:spAutoFit/>
          </a:bodyPr>
          <a:lstStyle/>
          <a:p>
            <a:pPr algn="l" defTabSz="2952750">
              <a:defRPr/>
            </a:pPr>
            <a:r>
              <a:rPr lang="ja-JP" altLang="en-US" sz="20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わずかな配慮でサイトの「見やすさ」「使いやすさ」は、格段に向上します。</a:t>
            </a:r>
          </a:p>
        </p:txBody>
      </p:sp>
      <p:sp>
        <p:nvSpPr>
          <p:cNvPr id="26632" name="AutoShape 12" descr="下矢印"/>
          <p:cNvSpPr>
            <a:spLocks noChangeArrowheads="1"/>
          </p:cNvSpPr>
          <p:nvPr/>
        </p:nvSpPr>
        <p:spPr bwMode="auto">
          <a:xfrm>
            <a:off x="3887788" y="4238625"/>
            <a:ext cx="1368425" cy="360363"/>
          </a:xfrm>
          <a:prstGeom prst="downArrow">
            <a:avLst>
              <a:gd name="adj1" fmla="val 50074"/>
              <a:gd name="adj2" fmla="val 47134"/>
            </a:avLst>
          </a:prstGeom>
          <a:solidFill>
            <a:srgbClr val="FF9999"/>
          </a:solidFill>
          <a:ln>
            <a:noFill/>
          </a:ln>
          <a:effectLst>
            <a:prstShdw prst="shdw17" dist="17961" dir="2700000">
              <a:srgbClr val="995C5C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198000" tIns="82800" rIns="198000" bIns="82800" anchor="ctr"/>
          <a:lstStyle/>
          <a:p>
            <a:pPr>
              <a:defRPr/>
            </a:pP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431800" y="4894263"/>
            <a:ext cx="8280400" cy="919162"/>
          </a:xfrm>
          <a:prstGeom prst="roundRect">
            <a:avLst>
              <a:gd name="adj" fmla="val 16667"/>
            </a:avLst>
          </a:prstGeom>
          <a:pattFill prst="pct50">
            <a:fgClr>
              <a:srgbClr val="FFFFCC"/>
            </a:fgClr>
            <a:bgClr>
              <a:schemeClr val="bg1"/>
            </a:bgClr>
          </a:pattFill>
          <a:ln w="127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>
            <a:spAutoFit/>
          </a:bodyPr>
          <a:lstStyle/>
          <a:p>
            <a:pPr algn="l" defTabSz="2952750">
              <a:defRPr/>
            </a:pPr>
            <a:r>
              <a:rPr lang="ja-JP" altLang="en-US" sz="20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普段のページ更新時から、「さまざまな人がサイトを利用している」という意識（想像力）が重要です。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kumimoji="1"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kumimoji="1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kumimoji="1"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kumimoji="1"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fld id="{DB5F1E73-5FBA-4FC9-849D-7244B366EADF}" type="slidenum">
              <a:rPr kumimoji="0" lang="ja-JP" altLang="en-US" sz="1400" smtClean="0">
                <a:latin typeface="HG丸ｺﾞｼｯｸM-PRO" pitchFamily="50" charset="-128"/>
                <a:ea typeface="HG丸ｺﾞｼｯｸM-PRO" pitchFamily="50" charset="-128"/>
              </a:rPr>
              <a:pPr algn="ctr"/>
              <a:t>1</a:t>
            </a:fld>
            <a:endParaRPr kumimoji="0" lang="en-US" altLang="ja-JP" sz="140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188913"/>
            <a:ext cx="2306638" cy="539750"/>
          </a:xfrm>
        </p:spPr>
        <p:txBody>
          <a:bodyPr/>
          <a:lstStyle/>
          <a:p>
            <a:pPr eaLnBrk="1" hangingPunct="1"/>
            <a:r>
              <a:rPr lang="ja-JP" altLang="en-US" sz="2400" smtClean="0">
                <a:latin typeface="ＭＳ ゴシック" pitchFamily="49" charset="-128"/>
              </a:rPr>
              <a:t>自己紹介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76250" y="1246188"/>
            <a:ext cx="7985125" cy="4630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2800" rIns="0" bIns="82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kumimoji="1"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kumimoji="1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kumimoji="1"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kumimoji="1"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・昭和４４年（４歳）：網膜色素変性症発覚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　しばらくは視野狭窄が一部あるだけで、特に生活に支障なし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　当時の見え方：ドーナツ状に視野欠損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・昭和６２年（大学卒業時）：身体障害者手帳４級取得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　政府系金融機関に就職（一般採用）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・平成１４年：急激に視力低下し退職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　国立障害者リハビリテーションセンター入所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　歩行・点字等の生活訓練と、システム・プログラミング等の　　　</a:t>
            </a:r>
            <a:r>
              <a:rPr lang="en-US" altLang="ja-JP" sz="2000">
                <a:latin typeface="ＭＳ ゴシック" pitchFamily="49" charset="-128"/>
                <a:ea typeface="ＭＳ ゴシック" pitchFamily="49" charset="-128"/>
              </a:rPr>
              <a:t/>
            </a:r>
            <a:br>
              <a:rPr lang="en-US" altLang="ja-JP" sz="200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　職業訓練を受講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・平成１６年：ＮＴＴクラルティ入社</a:t>
            </a:r>
          </a:p>
          <a:p>
            <a:pPr algn="l">
              <a:lnSpc>
                <a:spcPts val="3000"/>
              </a:lnSpc>
              <a:spcBef>
                <a:spcPts val="200"/>
              </a:spcBef>
              <a:spcAft>
                <a:spcPct val="0"/>
              </a:spcAft>
            </a:pP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　現在の視力は、両眼光覚（障害者手帳１級）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</a:rPr>
              <a:t>ＮＴＴクラルティの概要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908050"/>
            <a:ext cx="8185150" cy="3105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600" smtClean="0">
                <a:solidFill>
                  <a:schemeClr val="tx2"/>
                </a:solidFill>
                <a:latin typeface="ＭＳ ゴシック" pitchFamily="49" charset="-128"/>
              </a:rPr>
              <a:t>★会社名</a:t>
            </a:r>
          </a:p>
          <a:p>
            <a:pPr marL="608013" lvl="1" indent="-150813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400" smtClean="0">
                <a:latin typeface="ＭＳ ゴシック" pitchFamily="49" charset="-128"/>
              </a:rPr>
              <a:t>ＮＴＴクラルティ株式会社</a:t>
            </a:r>
          </a:p>
          <a:p>
            <a:pPr marL="608013" lvl="1" indent="-150813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en-US" altLang="ja-JP" sz="1400" b="1" smtClean="0">
                <a:solidFill>
                  <a:schemeClr val="folHlink"/>
                </a:solidFill>
                <a:latin typeface="ＭＳ ゴシック" pitchFamily="49" charset="-128"/>
              </a:rPr>
              <a:t>clar</a:t>
            </a:r>
            <a:r>
              <a:rPr lang="en-US" altLang="ja-JP" sz="1400" smtClean="0">
                <a:latin typeface="ＭＳ ゴシック" pitchFamily="49" charset="-128"/>
              </a:rPr>
              <a:t>te + </a:t>
            </a:r>
            <a:r>
              <a:rPr lang="en-US" altLang="ja-JP" sz="1400" b="1" smtClean="0">
                <a:solidFill>
                  <a:schemeClr val="folHlink"/>
                </a:solidFill>
                <a:latin typeface="ＭＳ ゴシック" pitchFamily="49" charset="-128"/>
              </a:rPr>
              <a:t>u</a:t>
            </a:r>
            <a:r>
              <a:rPr lang="en-US" altLang="ja-JP" sz="1400" smtClean="0">
                <a:latin typeface="ＭＳ ゴシック" pitchFamily="49" charset="-128"/>
              </a:rPr>
              <a:t>niversal + abili</a:t>
            </a:r>
            <a:r>
              <a:rPr lang="en-US" altLang="ja-JP" sz="1400" b="1" smtClean="0">
                <a:solidFill>
                  <a:schemeClr val="folHlink"/>
                </a:solidFill>
                <a:latin typeface="ＭＳ ゴシック" pitchFamily="49" charset="-128"/>
              </a:rPr>
              <a:t>ty</a:t>
            </a:r>
            <a:r>
              <a:rPr lang="en-US" altLang="ja-JP" sz="1400" b="1" smtClean="0">
                <a:latin typeface="ＭＳ ゴシック" pitchFamily="49" charset="-128"/>
              </a:rPr>
              <a:t> </a:t>
            </a:r>
            <a:r>
              <a:rPr lang="en-US" altLang="ja-JP" sz="1400" smtClean="0">
                <a:latin typeface="ＭＳ ゴシック" pitchFamily="49" charset="-128"/>
              </a:rPr>
              <a:t>= </a:t>
            </a:r>
            <a:r>
              <a:rPr lang="en-US" altLang="ja-JP" sz="1400" smtClean="0">
                <a:solidFill>
                  <a:schemeClr val="folHlink"/>
                </a:solidFill>
                <a:latin typeface="ＭＳ ゴシック" pitchFamily="49" charset="-128"/>
              </a:rPr>
              <a:t>CLARUTY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600" smtClean="0">
                <a:solidFill>
                  <a:schemeClr val="tx2"/>
                </a:solidFill>
                <a:latin typeface="ＭＳ ゴシック" pitchFamily="49" charset="-128"/>
              </a:rPr>
              <a:t>★所在地</a:t>
            </a:r>
          </a:p>
          <a:p>
            <a:pPr marL="608013" lvl="1" indent="-150813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400" smtClean="0">
                <a:latin typeface="ＭＳ ゴシック" pitchFamily="49" charset="-128"/>
              </a:rPr>
              <a:t>東京都武蔵野市緑町３－９－１１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600" smtClean="0">
                <a:solidFill>
                  <a:schemeClr val="tx2"/>
                </a:solidFill>
                <a:latin typeface="ＭＳ ゴシック" pitchFamily="49" charset="-128"/>
              </a:rPr>
              <a:t>★営業開始日</a:t>
            </a:r>
          </a:p>
          <a:p>
            <a:pPr marL="608013" lvl="1" indent="-150813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400" smtClean="0">
                <a:latin typeface="ＭＳ ゴシック" pitchFamily="49" charset="-128"/>
              </a:rPr>
              <a:t>平成１７年４月１日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600" smtClean="0">
                <a:solidFill>
                  <a:schemeClr val="tx2"/>
                </a:solidFill>
                <a:latin typeface="ＭＳ ゴシック" pitchFamily="49" charset="-128"/>
              </a:rPr>
              <a:t>★社員数</a:t>
            </a:r>
          </a:p>
          <a:p>
            <a:pPr marL="608013" lvl="1" indent="-150813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400" smtClean="0">
                <a:latin typeface="ＭＳ ゴシック" pitchFamily="49" charset="-128"/>
              </a:rPr>
              <a:t>２２６名（うち障がい者１７２名／重度障がい比率６７％／平均年齢４０歳）</a:t>
            </a:r>
          </a:p>
          <a:p>
            <a:pPr marL="608013" lvl="1" indent="-150813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400" smtClean="0">
                <a:latin typeface="ＭＳ ゴシック" pitchFamily="49" charset="-128"/>
              </a:rPr>
              <a:t>　＜障がい者内訳＞　肢体（８０名）	視覚（１０名）</a:t>
            </a:r>
          </a:p>
          <a:p>
            <a:pPr marL="608013" lvl="1" indent="-150813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400" smtClean="0">
                <a:latin typeface="ＭＳ ゴシック" pitchFamily="49" charset="-128"/>
              </a:rPr>
              <a:t>　　　　　　　　　　聴覚（　７名）</a:t>
            </a:r>
            <a:r>
              <a:rPr lang="en-US" altLang="ja-JP" sz="1400" smtClean="0">
                <a:latin typeface="ＭＳ ゴシック" pitchFamily="49" charset="-128"/>
              </a:rPr>
              <a:t>	</a:t>
            </a:r>
            <a:r>
              <a:rPr lang="ja-JP" altLang="en-US" sz="1400" smtClean="0">
                <a:latin typeface="ＭＳ ゴシック" pitchFamily="49" charset="-128"/>
              </a:rPr>
              <a:t>内部（３５名）</a:t>
            </a:r>
          </a:p>
          <a:p>
            <a:pPr marL="608013" lvl="1" indent="-150813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ja-JP" altLang="en-US" sz="1400" smtClean="0">
                <a:latin typeface="ＭＳ ゴシック" pitchFamily="49" charset="-128"/>
              </a:rPr>
              <a:t>　　　　　　　　　　知的（３６名）　精神（３名）　平衡機能障がい（１名）</a:t>
            </a:r>
            <a:r>
              <a:rPr lang="en-US" altLang="ja-JP" sz="1400" smtClean="0">
                <a:latin typeface="ＭＳ ゴシック" pitchFamily="49" charset="-128"/>
              </a:rPr>
              <a:t>	</a:t>
            </a:r>
            <a:endParaRPr lang="ja-JP" altLang="en-US" sz="1400" smtClean="0">
              <a:latin typeface="ＭＳ ゴシック" pitchFamily="49" charset="-128"/>
            </a:endParaRPr>
          </a:p>
          <a:p>
            <a:pPr marL="608013" lvl="1" indent="-150813" algn="r" eaLnBrk="1" hangingPunct="1">
              <a:lnSpc>
                <a:spcPct val="80000"/>
              </a:lnSpc>
              <a:buFont typeface="Wingdings" pitchFamily="2" charset="2"/>
              <a:buNone/>
              <a:tabLst>
                <a:tab pos="1704975" algn="l"/>
              </a:tabLst>
            </a:pPr>
            <a:r>
              <a:rPr lang="en-US" altLang="ja-JP" sz="1400" smtClean="0">
                <a:latin typeface="ＭＳ ゴシック" pitchFamily="49" charset="-128"/>
              </a:rPr>
              <a:t>[</a:t>
            </a:r>
            <a:r>
              <a:rPr lang="ja-JP" altLang="en-US" sz="1400" smtClean="0">
                <a:latin typeface="ＭＳ ゴシック" pitchFamily="49" charset="-128"/>
              </a:rPr>
              <a:t>平成２６年３月１日現在</a:t>
            </a:r>
            <a:r>
              <a:rPr lang="en-US" altLang="ja-JP" sz="1400" smtClean="0">
                <a:latin typeface="ＭＳ ゴシック" pitchFamily="49" charset="-128"/>
              </a:rPr>
              <a:t>]</a:t>
            </a:r>
            <a:endParaRPr lang="ja-JP" altLang="en-US" sz="1400" smtClean="0">
              <a:latin typeface="ＭＳ ゴシック" pitchFamily="49" charset="-128"/>
            </a:endParaRPr>
          </a:p>
        </p:txBody>
      </p:sp>
      <p:pic>
        <p:nvPicPr>
          <p:cNvPr id="8196" name="Picture 4" descr="画像：研究所建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908050"/>
            <a:ext cx="28448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76250" y="3897313"/>
            <a:ext cx="8191500" cy="2543175"/>
          </a:xfrm>
          <a:prstGeom prst="rect">
            <a:avLst/>
          </a:prstGeom>
          <a:solidFill>
            <a:srgbClr val="FFFFCC"/>
          </a:solidFill>
          <a:ln w="3175" algn="ctr">
            <a:solidFill>
              <a:srgbClr val="C0C0C0"/>
            </a:solidFill>
            <a:miter lim="800000"/>
            <a:headEnd/>
            <a:tailEnd/>
          </a:ln>
        </p:spPr>
        <p:txBody>
          <a:bodyPr lIns="198000" tIns="82800" rIns="198000" bIns="82800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800">
                <a:solidFill>
                  <a:srgbClr val="333399"/>
                </a:solidFill>
                <a:latin typeface="ＭＳ ゴシック" pitchFamily="49" charset="-128"/>
                <a:ea typeface="ＭＳ ゴシック" pitchFamily="49" charset="-128"/>
              </a:rPr>
              <a:t>特例認定会社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400" u="sng">
                <a:solidFill>
                  <a:srgbClr val="0033CC"/>
                </a:solidFill>
                <a:latin typeface="ＭＳ ゴシック" pitchFamily="49" charset="-128"/>
                <a:ea typeface="ＭＳ ゴシック" pitchFamily="49" charset="-128"/>
              </a:rPr>
              <a:t>親会社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日本電信電話株式会社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ja-JP" altLang="en-US" sz="1400" u="sng">
                <a:solidFill>
                  <a:srgbClr val="0033CC"/>
                </a:solidFill>
                <a:latin typeface="ＭＳ ゴシック" pitchFamily="49" charset="-128"/>
                <a:ea typeface="ＭＳ ゴシック" pitchFamily="49" charset="-128"/>
              </a:rPr>
              <a:t>関連会社</a:t>
            </a: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altLang="ja-JP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東日本電信電話株式会社グループ </a:t>
            </a: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２１社</a:t>
            </a:r>
            <a:r>
              <a:rPr lang="ja-JP" altLang="en-US" sz="12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altLang="ja-JP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ＮＴＴアド				ＮＴＴアドバンステクノロジ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altLang="ja-JP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ＮＴＴエレクトロニクス		ＮＴＴソフトウェア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altLang="ja-JP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ＮＴＴ都市開発			ＮＴＴビジネスアソシエ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altLang="ja-JP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ＮＴＴヒューマンソリューションズ	ＮＴＴラーニングシステムズ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altLang="ja-JP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ＮＴＴファイナンス			ＮＴＴレゾナント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altLang="ja-JP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  <a:r>
              <a:rPr lang="ja-JP" altLang="en-US" sz="1400" b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ＮＴＴロジスコ			（計３２社） </a:t>
            </a:r>
          </a:p>
        </p:txBody>
      </p:sp>
      <p:sp>
        <p:nvSpPr>
          <p:cNvPr id="8198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B2749B35-FEFD-49C6-A015-C6F713C5CE55}" type="slidenum">
              <a:rPr kumimoji="0" lang="ja-JP" altLang="en-US" sz="1400" b="0" smtClean="0">
                <a:latin typeface="ＭＳ Ｐゴシック" pitchFamily="50" charset="-128"/>
              </a:rPr>
              <a:pPr eaLnBrk="1" hangingPunct="1"/>
              <a:t>2</a:t>
            </a:fld>
            <a:endParaRPr kumimoji="0" lang="en-US" altLang="ja-JP" sz="1400" b="0" smtClean="0"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</a:rPr>
              <a:t>障がい者の現況</a:t>
            </a: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438150" y="938213"/>
            <a:ext cx="8320088" cy="511175"/>
          </a:xfrm>
          <a:prstGeom prst="roundRect">
            <a:avLst>
              <a:gd name="adj" fmla="val 16667"/>
            </a:avLst>
          </a:prstGeom>
          <a:pattFill prst="pct50">
            <a:fgClr>
              <a:srgbClr val="CCECFF"/>
            </a:fgClr>
            <a:bgClr>
              <a:schemeClr val="bg1"/>
            </a:bgClr>
          </a:pattFill>
          <a:ln w="12700">
            <a:solidFill>
              <a:srgbClr val="33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</a:t>
            </a:r>
            <a:r>
              <a:rPr lang="ja-JP" altLang="en-US" sz="2400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障がい</a:t>
            </a:r>
            <a:r>
              <a:rPr lang="ja-JP" altLang="en-US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者数</a:t>
            </a: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288925" y="1763713"/>
            <a:ext cx="8550275" cy="4749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198000" tIns="82800" rIns="198000" bIns="82800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631825" indent="-3238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indent="180975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身体</a:t>
            </a:r>
            <a:r>
              <a:rPr lang="ja-JP" altLang="en-US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障害者手帳</a:t>
            </a:r>
            <a:r>
              <a:rPr lang="en-US" altLang="ja-JP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3,863,800</a:t>
            </a:r>
            <a:r>
              <a:rPr lang="ja-JP" altLang="en-US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1400" b="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indent="180975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療育手帳</a:t>
            </a:r>
            <a:r>
              <a:rPr lang="en-US" altLang="ja-JP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  621,700</a:t>
            </a:r>
            <a:r>
              <a:rPr lang="ja-JP" altLang="en-US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1400" b="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indent="180975" algn="l" eaLnBrk="1" hangingPunct="1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精神</a:t>
            </a:r>
            <a:r>
              <a:rPr lang="ja-JP" altLang="en-US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障害福祉手帳</a:t>
            </a:r>
            <a:r>
              <a:rPr lang="en-US" altLang="ja-JP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  567,600</a:t>
            </a:r>
            <a:r>
              <a:rPr lang="ja-JP" altLang="en-US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240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indent="180975" algn="l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手帳非所持かつ自立支援給付</a:t>
            </a:r>
            <a:r>
              <a:rPr lang="en-US" altLang="ja-JP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  319,900</a:t>
            </a:r>
            <a:r>
              <a:rPr lang="ja-JP" altLang="en-US" sz="24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240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indent="180975" algn="l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（参考）手帳非所持者の例</a:t>
            </a:r>
            <a:endParaRPr lang="en-US" altLang="ja-JP" sz="2000" b="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indent="180975" algn="l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発達障がい</a:t>
            </a:r>
            <a:r>
              <a:rPr lang="en-US" altLang="ja-JP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  317,500</a:t>
            </a: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ja-JP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（うち手帳非所持者</a:t>
            </a:r>
            <a:r>
              <a:rPr lang="en-US" altLang="ja-JP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   66,800</a:t>
            </a: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人）</a:t>
            </a:r>
            <a:endParaRPr lang="en-US" altLang="ja-JP" sz="2000" b="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indent="180975" algn="l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高次</a:t>
            </a:r>
            <a:r>
              <a:rPr lang="ja-JP" altLang="en-US" sz="2000" b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脳</a:t>
            </a: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機能</a:t>
            </a:r>
            <a:r>
              <a:rPr lang="ja-JP" altLang="en-US" sz="2000" b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</a:t>
            </a: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がい</a:t>
            </a:r>
            <a:r>
              <a:rPr lang="en-US" altLang="ja-JP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  422,200</a:t>
            </a: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en-US" altLang="ja-JP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（うち手帳非所持者</a:t>
            </a:r>
            <a:r>
              <a:rPr lang="en-US" altLang="ja-JP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  122,400</a:t>
            </a:r>
            <a:r>
              <a:rPr lang="ja-JP" altLang="en-US" sz="2000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人）</a:t>
            </a:r>
            <a:endParaRPr lang="en-US" altLang="ja-JP" sz="2000" b="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zh-TW" altLang="en-US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zh-TW" altLang="en-US" b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</a:t>
            </a:r>
            <a:r>
              <a:rPr lang="zh-TW" altLang="en-US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ja-JP" altLang="en-US" b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平成２３年生活のしづらさなどに関する調査（全国在宅障害児・者等実態調査）</a:t>
            </a:r>
            <a:r>
              <a:rPr lang="zh-TW" altLang="en-US" b="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zh-TW" b="0" dirty="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221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defRPr kumimoji="1" sz="1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5BD6025C-A539-4516-91A4-713CF1CAE560}" type="slidenum">
              <a:rPr kumimoji="0" lang="ja-JP" altLang="en-US" sz="1400" b="0" smtClean="0">
                <a:latin typeface="ＭＳ Ｐゴシック" pitchFamily="50" charset="-128"/>
              </a:rPr>
              <a:pPr eaLnBrk="1" hangingPunct="1"/>
              <a:t>3</a:t>
            </a:fld>
            <a:endParaRPr kumimoji="0" lang="en-US" altLang="ja-JP" sz="1400" b="0" smtClean="0"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40663" y="6357938"/>
            <a:ext cx="1744662" cy="457200"/>
          </a:xfrm>
        </p:spPr>
        <p:txBody>
          <a:bodyPr/>
          <a:lstStyle/>
          <a:p>
            <a:pPr algn="ctr">
              <a:defRPr/>
            </a:pPr>
            <a:fld id="{7282A1CE-7F7D-4DB2-BE9E-F270E165C780}" type="slidenum">
              <a:rPr lang="ja-JP" altLang="en-US" sz="1400">
                <a:ea typeface="+mn-ea"/>
              </a:rPr>
              <a:pPr algn="ctr">
                <a:defRPr/>
              </a:pPr>
              <a:t>4</a:t>
            </a:fld>
            <a:endParaRPr lang="en-US" altLang="ja-JP" sz="1400" dirty="0">
              <a:ea typeface="+mn-ea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  <a:ea typeface="ＭＳ ゴシック" pitchFamily="49" charset="-128"/>
              </a:rPr>
              <a:t>視覚障がいとパソコン</a:t>
            </a:r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★どうやってパソコンを使うの？</a:t>
            </a:r>
          </a:p>
        </p:txBody>
      </p:sp>
      <p:sp>
        <p:nvSpPr>
          <p:cNvPr id="31750" name="AutoShape 4"/>
          <p:cNvSpPr>
            <a:spLocks noChangeArrowheads="1"/>
          </p:cNvSpPr>
          <p:nvPr/>
        </p:nvSpPr>
        <p:spPr bwMode="auto">
          <a:xfrm>
            <a:off x="371475" y="1298575"/>
            <a:ext cx="6315075" cy="5287963"/>
          </a:xfrm>
          <a:prstGeom prst="roundRect">
            <a:avLst>
              <a:gd name="adj" fmla="val 12458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l" defTabSz="2952750">
              <a:defRPr/>
            </a:pPr>
            <a:r>
              <a:rPr lang="ja-JP" altLang="en-US" sz="2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●視覚障がい</a:t>
            </a:r>
          </a:p>
          <a:p>
            <a:pPr algn="l" defTabSz="2952750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全盲</a:t>
            </a:r>
          </a:p>
          <a:p>
            <a:pPr marL="85725" indent="-8572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・テキスト情報を音声化する「画面読み上げソフト」を用いて、キーボードのみで操作。点字を習得している場合、テキスト情報を点字出力する「点字ディスプレイ」を使う人もいます。</a:t>
            </a:r>
            <a:endParaRPr lang="en-US" altLang="ja-JP" sz="18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defTabSz="2952750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弱視</a:t>
            </a:r>
          </a:p>
          <a:p>
            <a:pPr marL="85725" indent="-8572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・「画面拡大ソフト」を用いて文字を拡大し、白黒反転等、画面の配色を見やすい色に変更して利用。</a:t>
            </a:r>
          </a:p>
          <a:p>
            <a:pPr marL="85725" indent="-8572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・ＯＳやブラウザのユーザ補助機能を使い、文字やマウスポインタの大きさ、画面の配色等を調整して利用する人もいます。</a:t>
            </a:r>
            <a:endParaRPr lang="en-US" altLang="ja-JP" sz="18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246" name="Picture 10" descr="画像：読み上げソフト使用画像（伊藤一真さん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052638"/>
            <a:ext cx="23225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画像：画面拡大ソフトを使用中（男澤さん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2360612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67650" y="6400800"/>
            <a:ext cx="1744663" cy="457200"/>
          </a:xfrm>
        </p:spPr>
        <p:txBody>
          <a:bodyPr/>
          <a:lstStyle/>
          <a:p>
            <a:pPr algn="ctr">
              <a:defRPr/>
            </a:pPr>
            <a:fld id="{98BE2B9D-C881-4712-A8AA-CA82EEA04F43}" type="slidenum">
              <a:rPr lang="ja-JP" altLang="en-US" sz="1400">
                <a:ea typeface="+mn-ea"/>
              </a:rPr>
              <a:pPr algn="ctr">
                <a:defRPr/>
              </a:pPr>
              <a:t>5</a:t>
            </a:fld>
            <a:endParaRPr lang="en-US" altLang="ja-JP" sz="1400" dirty="0">
              <a:ea typeface="+mn-ea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  <a:ea typeface="ＭＳ ゴシック" pitchFamily="49" charset="-128"/>
              </a:rPr>
              <a:t>視覚障がいとパソコン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★どんなときにパソコンを必要とするの？</a:t>
            </a:r>
          </a:p>
        </p:txBody>
      </p:sp>
      <p:sp>
        <p:nvSpPr>
          <p:cNvPr id="32773" name="AutoShape 11"/>
          <p:cNvSpPr>
            <a:spLocks noChangeArrowheads="1"/>
          </p:cNvSpPr>
          <p:nvPr/>
        </p:nvSpPr>
        <p:spPr bwMode="auto">
          <a:xfrm>
            <a:off x="392113" y="1268413"/>
            <a:ext cx="8301037" cy="5265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54000" rIns="54000"/>
          <a:lstStyle/>
          <a:p>
            <a:pPr algn="l" defTabSz="2952750">
              <a:defRPr/>
            </a:pPr>
            <a:r>
              <a:rPr lang="ja-JP" altLang="en-US" sz="2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●視覚障がい</a:t>
            </a:r>
          </a:p>
          <a:p>
            <a:pPr algn="l" defTabSz="2952750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・情報：新聞や広報の文字が読めない。辞書や辞典が使えない。</a:t>
            </a:r>
          </a:p>
          <a:p>
            <a:pPr marL="2514600" lvl="1" indent="-143827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ウェブ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情報がリアルタイムに得られる。検索が容易。</a:t>
            </a:r>
            <a:endParaRPr lang="en-US" altLang="ja-JP" sz="18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514600" lvl="1" indent="-1438275" algn="l" defTabSz="2952750">
              <a:defRPr/>
            </a:pPr>
            <a:endParaRPr lang="ja-JP" altLang="en-US" sz="11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080000" indent="-1080000" algn="l" defTabSz="2952750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・買い物：商品の見分けができない。紙幣の判別が難しい。カードの署名ができない。</a:t>
            </a:r>
          </a:p>
          <a:p>
            <a:pPr marL="2514600" lvl="1" indent="-143827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ウェブ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商品の特徴や価格の検索が自由にできる。支払いなどの手続も容易。</a:t>
            </a:r>
            <a:endParaRPr lang="en-US" altLang="ja-JP" sz="18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514600" lvl="1" indent="-1438275" algn="l" defTabSz="2952750">
              <a:defRPr/>
            </a:pPr>
            <a:endParaRPr lang="ja-JP" altLang="en-US" sz="8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076325" indent="-1076325" algn="l" defTabSz="2952750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・銀行：タッチパネルの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ATM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が利用できない。振込用紙が記入できない。</a:t>
            </a:r>
          </a:p>
          <a:p>
            <a:pPr marL="2514600" lvl="1" indent="-143827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ウェブ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残高照会や振込が独力でできる。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67650" y="6400800"/>
            <a:ext cx="1744663" cy="457200"/>
          </a:xfrm>
        </p:spPr>
        <p:txBody>
          <a:bodyPr/>
          <a:lstStyle/>
          <a:p>
            <a:pPr algn="ctr">
              <a:defRPr/>
            </a:pPr>
            <a:fld id="{2A50B20E-5B2A-472C-BE02-42C2C2D83619}" type="slidenum">
              <a:rPr lang="ja-JP" altLang="en-US" sz="1400">
                <a:ea typeface="+mn-ea"/>
              </a:rPr>
              <a:pPr algn="ctr">
                <a:defRPr/>
              </a:pPr>
              <a:t>6</a:t>
            </a:fld>
            <a:endParaRPr lang="en-US" altLang="ja-JP" sz="1400" dirty="0">
              <a:ea typeface="+mn-ea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  <a:ea typeface="ＭＳ ゴシック" pitchFamily="49" charset="-128"/>
              </a:rPr>
              <a:t>聴覚障がいとパソコン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★どうやってパソコンを使うの？</a:t>
            </a:r>
          </a:p>
        </p:txBody>
      </p:sp>
      <p:sp>
        <p:nvSpPr>
          <p:cNvPr id="12293" name="AutoShape 12"/>
          <p:cNvSpPr>
            <a:spLocks noChangeArrowheads="1"/>
          </p:cNvSpPr>
          <p:nvPr/>
        </p:nvSpPr>
        <p:spPr bwMode="auto">
          <a:xfrm>
            <a:off x="563563" y="1655763"/>
            <a:ext cx="8035925" cy="7858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>
            <a:spAutoFit/>
          </a:bodyPr>
          <a:lstStyle/>
          <a:p>
            <a:pPr marL="180975" indent="-180975" algn="l" defTabSz="2952750"/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・ＯＳのユーザ補助機能を使い、音の出る場面では画面点滅やアニメーション表示をするように設定変更して利用。 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9425" y="3413125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★どんなときにパソコンを必要とするの？</a:t>
            </a:r>
          </a:p>
        </p:txBody>
      </p:sp>
      <p:sp>
        <p:nvSpPr>
          <p:cNvPr id="12295" name="AutoShape 14"/>
          <p:cNvSpPr>
            <a:spLocks noChangeArrowheads="1"/>
          </p:cNvSpPr>
          <p:nvPr/>
        </p:nvSpPr>
        <p:spPr bwMode="auto">
          <a:xfrm>
            <a:off x="541338" y="3981450"/>
            <a:ext cx="8080375" cy="1430338"/>
          </a:xfrm>
          <a:prstGeom prst="roundRect">
            <a:avLst>
              <a:gd name="adj" fmla="val 16667"/>
            </a:avLst>
          </a:prstGeom>
          <a:pattFill prst="pct5">
            <a:fgClr>
              <a:srgbClr val="FFFFCC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>
            <a:spAutoFit/>
          </a:bodyPr>
          <a:lstStyle/>
          <a:p>
            <a:pPr algn="l" defTabSz="2952750"/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・情報：テレビやラジオが聴こえない。コミュニケーションが取りづらい。</a:t>
            </a:r>
          </a:p>
          <a:p>
            <a:pPr marL="1790700" lvl="1" indent="-1162050" algn="l" defTabSz="2952750"/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　→</a:t>
            </a:r>
            <a:r>
              <a:rPr lang="en-US" altLang="ja-JP" sz="1800" b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ウェブ</a:t>
            </a:r>
            <a:r>
              <a:rPr lang="en-US" altLang="ja-JP" sz="1800" b="0">
                <a:latin typeface="ＭＳ ゴシック" pitchFamily="49" charset="-128"/>
                <a:ea typeface="ＭＳ ゴシック" pitchFamily="49" charset="-128"/>
              </a:rPr>
              <a:t>】</a:t>
            </a:r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情報がリアルタイムに得られる。</a:t>
            </a:r>
            <a:endParaRPr lang="en-US" altLang="ja-JP" sz="1800" b="0">
              <a:latin typeface="ＭＳ ゴシック" pitchFamily="49" charset="-128"/>
              <a:ea typeface="ＭＳ ゴシック" pitchFamily="49" charset="-128"/>
            </a:endParaRPr>
          </a:p>
          <a:p>
            <a:pPr marL="1790700" lvl="1" indent="-1162050" algn="l" defTabSz="2952750"/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　　　　　　　メールや掲示板によりコミュニケーションが容易。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67650" y="6400800"/>
            <a:ext cx="1744663" cy="457200"/>
          </a:xfrm>
        </p:spPr>
        <p:txBody>
          <a:bodyPr/>
          <a:lstStyle/>
          <a:p>
            <a:pPr algn="ctr">
              <a:defRPr/>
            </a:pPr>
            <a:fld id="{D3FF5430-D73E-4782-A767-B250923FC918}" type="slidenum">
              <a:rPr lang="ja-JP" altLang="en-US" sz="1400">
                <a:ea typeface="+mn-ea"/>
              </a:rPr>
              <a:pPr algn="ctr">
                <a:defRPr/>
              </a:pPr>
              <a:t>7</a:t>
            </a:fld>
            <a:endParaRPr lang="en-US" altLang="ja-JP" sz="1400" dirty="0">
              <a:ea typeface="+mn-ea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  <a:ea typeface="ＭＳ ゴシック" pitchFamily="49" charset="-128"/>
              </a:rPr>
              <a:t>肢体不自由とパソコン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★どうやってパソコンを使うの？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533400" y="1606550"/>
            <a:ext cx="8105775" cy="2901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>
            <a:spAutoFit/>
          </a:bodyPr>
          <a:lstStyle/>
          <a:p>
            <a:pPr marL="180975" indent="-180975" algn="l" defTabSz="2952750"/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・キーボードを打ちづらい人は、固定キー等、ＯＳのユーザ補助機能で入力設定を変更して利用。キーガードや小型のキーボードを利用する人もいます。</a:t>
            </a:r>
          </a:p>
          <a:p>
            <a:pPr marL="180975" indent="-180975" algn="l" defTabSz="2952750"/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・マウスが使いづらい人は、ＯＳのユーザ補助機能で設定を変更して利用。トラックボールや特殊な形状のマウスを利用する人もいます。</a:t>
            </a:r>
          </a:p>
          <a:p>
            <a:pPr marL="180975" indent="-180975" algn="l" defTabSz="2952750"/>
            <a:r>
              <a:rPr lang="ja-JP" altLang="en-US" sz="1800" b="0">
                <a:latin typeface="ＭＳ ゴシック" pitchFamily="49" charset="-128"/>
                <a:ea typeface="ＭＳ ゴシック" pitchFamily="49" charset="-128"/>
              </a:rPr>
              <a:t>・キーボードやマウスが使えない人は、走査法（スキャン法）やスイッチ等を組み合わせ、身体の残存機能を活用して操作。</a:t>
            </a:r>
          </a:p>
        </p:txBody>
      </p:sp>
      <p:pic>
        <p:nvPicPr>
          <p:cNvPr id="13318" name="Picture 8" descr="画像：補助具を使用してのパソコン操作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643438"/>
            <a:ext cx="28416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7867650" y="6400800"/>
            <a:ext cx="1744663" cy="457200"/>
          </a:xfrm>
        </p:spPr>
        <p:txBody>
          <a:bodyPr/>
          <a:lstStyle/>
          <a:p>
            <a:pPr algn="ctr">
              <a:defRPr/>
            </a:pPr>
            <a:fld id="{3DA79407-0AA1-45BF-91F2-A01B09A63AE8}" type="slidenum">
              <a:rPr lang="ja-JP" altLang="en-US" sz="1400">
                <a:ea typeface="+mn-ea"/>
              </a:rPr>
              <a:pPr algn="ctr">
                <a:defRPr/>
              </a:pPr>
              <a:t>8</a:t>
            </a:fld>
            <a:endParaRPr lang="en-US" altLang="ja-JP" sz="1400" dirty="0">
              <a:ea typeface="+mn-ea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ゴシック" pitchFamily="49" charset="-128"/>
                <a:ea typeface="ＭＳ ゴシック" pitchFamily="49" charset="-128"/>
              </a:rPr>
              <a:t>肢体不自由とパソコン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9425" y="906463"/>
            <a:ext cx="8320088" cy="5111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defTabSz="2952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★どんなときにパソコンを必要とするの？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533400" y="1606550"/>
            <a:ext cx="8105775" cy="3314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>
            <a:spAutoFit/>
          </a:bodyPr>
          <a:lstStyle/>
          <a:p>
            <a:pPr marL="180975" indent="-18097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・外出：移動が難しい。</a:t>
            </a:r>
          </a:p>
          <a:p>
            <a:pPr marL="1619250" indent="-1619250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ウェブ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スロープや車いす用トイレの有無等、情報が事前に検索できる。</a:t>
            </a:r>
            <a:endParaRPr lang="en-US" altLang="ja-JP" sz="18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619250" indent="-1619250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・買い物：陳列棚の上にある物が取れない。</a:t>
            </a:r>
          </a:p>
          <a:p>
            <a:pPr marL="180975" indent="-18097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ウェブ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商品の特徴が自由に調べられる。</a:t>
            </a:r>
            <a:endParaRPr lang="en-US" altLang="ja-JP" sz="18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80975" indent="-18097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・銀行：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ATM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の位置が高い。入り口が狭い。</a:t>
            </a:r>
          </a:p>
          <a:p>
            <a:pPr marL="180975" indent="-180975" algn="l" defTabSz="2952750">
              <a:defRPr/>
            </a:pP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ウェブ</a:t>
            </a:r>
            <a:r>
              <a:rPr lang="en-US" altLang="ja-JP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8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残高照会や振込が独力でできる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016000" y="5229225"/>
            <a:ext cx="6870700" cy="900113"/>
          </a:xfrm>
          <a:prstGeom prst="rect">
            <a:avLst/>
          </a:prstGeom>
          <a:pattFill prst="pct50">
            <a:fgClr>
              <a:srgbClr val="FFCCCC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295275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ja-JP" altLang="en-US" sz="2000" b="0">
                <a:latin typeface="ＭＳ Ｐゴシック" pitchFamily="50" charset="-128"/>
              </a:rPr>
              <a:t>アクセシビリティを考慮していないと</a:t>
            </a:r>
          </a:p>
          <a:p>
            <a:pPr defTabSz="295275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ja-JP" altLang="en-US" sz="2000" b="0">
                <a:latin typeface="ＭＳ Ｐゴシック" pitchFamily="50" charset="-128"/>
              </a:rPr>
              <a:t>せっかくの便利なツールが意味のないものに！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HG丸ｺﾞｼｯｸM-PRO"/>
        <a:ea typeface="ＭＳ Ｐゴシック"/>
        <a:cs typeface=""/>
      </a:majorFont>
      <a:minorFont>
        <a:latin typeface="HG丸ｺﾞｼｯｸM-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198000" tIns="82800" rIns="198000" bIns="82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4500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198000" tIns="82800" rIns="198000" bIns="82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4500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HG丸ｺﾞｼｯｸM-PRO"/>
        <a:ea typeface="ＭＳ Ｐゴシック"/>
        <a:cs typeface=""/>
      </a:majorFont>
      <a:minorFont>
        <a:latin typeface="HG丸ｺﾞｼｯｸM-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198000" tIns="82800" rIns="198000" bIns="82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4500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198000" tIns="82800" rIns="198000" bIns="82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4500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4500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4500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HG丸ｺﾞｼｯｸM-PRO"/>
        <a:ea typeface="ＭＳ Ｐゴシック"/>
        <a:cs typeface=""/>
      </a:majorFont>
      <a:minorFont>
        <a:latin typeface="HG丸ｺﾞｼｯｸM-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pct50">
          <a:fgClr>
            <a:srgbClr val="FFFFCC"/>
          </a:fgClr>
          <a:bgClr>
            <a:schemeClr val="bg1"/>
          </a:bgClr>
        </a:pattFill>
        <a:ln>
          <a:noFill/>
        </a:ln>
      </a:spPr>
      <a:bodyPr>
        <a:spAutoFit/>
      </a:bodyPr>
      <a:lstStyle>
        <a:defPPr algn="l" defTabSz="2952750">
          <a:lnSpc>
            <a:spcPct val="115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sz="1400" dirty="0">
            <a:solidFill>
              <a:srgbClr val="333399"/>
            </a:solidFill>
            <a:latin typeface="ＭＳ ゴシック" pitchFamily="49" charset="-128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198000" tIns="82800" rIns="198000" bIns="82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4500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34722</TotalTime>
  <Words>1082</Words>
  <Application>Microsoft Office PowerPoint</Application>
  <PresentationFormat>画面に合わせる (4:3)</PresentationFormat>
  <Paragraphs>174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15</vt:i4>
      </vt:variant>
    </vt:vector>
  </HeadingPairs>
  <TitlesOfParts>
    <vt:vector size="29" baseType="lpstr">
      <vt:lpstr>Times New Roman</vt:lpstr>
      <vt:lpstr>ＭＳ Ｐゴシック</vt:lpstr>
      <vt:lpstr>Arial</vt:lpstr>
      <vt:lpstr>HG丸ｺﾞｼｯｸM-PRO</vt:lpstr>
      <vt:lpstr>Wingdings</vt:lpstr>
      <vt:lpstr>ＭＳ Ｐ明朝</vt:lpstr>
      <vt:lpstr>Verdana</vt:lpstr>
      <vt:lpstr>ＭＳ ゴシック</vt:lpstr>
      <vt:lpstr>PMingLiU</vt:lpstr>
      <vt:lpstr>Tahoma</vt:lpstr>
      <vt:lpstr>Blends</vt:lpstr>
      <vt:lpstr>1_Blends</vt:lpstr>
      <vt:lpstr>2_Blends</vt:lpstr>
      <vt:lpstr>5_Blends</vt:lpstr>
      <vt:lpstr>PowerPoint プレゼンテーション</vt:lpstr>
      <vt:lpstr>自己紹介</vt:lpstr>
      <vt:lpstr>ＮＴＴクラルティの概要</vt:lpstr>
      <vt:lpstr>障がい者の現況</vt:lpstr>
      <vt:lpstr>視覚障がいとパソコン</vt:lpstr>
      <vt:lpstr>視覚障がいとパソコン</vt:lpstr>
      <vt:lpstr>聴覚障がいとパソコン</vt:lpstr>
      <vt:lpstr>肢体不自由とパソコン</vt:lpstr>
      <vt:lpstr>肢体不自由とパソコン</vt:lpstr>
      <vt:lpstr>アクセシブルなサイトにするためのポイント</vt:lpstr>
      <vt:lpstr>アクセシブルなサイトにするためのポイント</vt:lpstr>
      <vt:lpstr>PowerPoint プレゼンテーション</vt:lpstr>
      <vt:lpstr>PowerPoint プレゼンテーション</vt:lpstr>
      <vt:lpstr>PowerPoint プレゼンテーション</vt:lpstr>
      <vt:lpstr>最後に</vt:lpstr>
    </vt:vector>
  </TitlesOfParts>
  <Company>NTTクラルティ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上原 渉</dc:creator>
  <cp:lastModifiedBy>microsoft</cp:lastModifiedBy>
  <cp:revision>2989</cp:revision>
  <dcterms:created xsi:type="dcterms:W3CDTF">1601-01-01T00:00:00Z</dcterms:created>
  <dcterms:modified xsi:type="dcterms:W3CDTF">2014-03-11T06:24:11Z</dcterms:modified>
</cp:coreProperties>
</file>