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0" r:id="rId3"/>
    <p:sldId id="257" r:id="rId4"/>
    <p:sldId id="260" r:id="rId5"/>
    <p:sldId id="266" r:id="rId6"/>
    <p:sldId id="258" r:id="rId7"/>
    <p:sldId id="259" r:id="rId8"/>
    <p:sldId id="261" r:id="rId9"/>
    <p:sldId id="267" r:id="rId10"/>
    <p:sldId id="262" r:id="rId11"/>
    <p:sldId id="263" r:id="rId12"/>
    <p:sldId id="268" r:id="rId13"/>
    <p:sldId id="269" r:id="rId1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99FF"/>
    <a:srgbClr val="66FFCC"/>
    <a:srgbClr val="FF3300"/>
    <a:srgbClr val="0000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100" d="100"/>
          <a:sy n="100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B45732-835B-4C7C-AEA2-CCB6B7D0CF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3790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561560-AE78-46C2-A1C9-8A05F9224F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3660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52795-6E60-47A2-8250-DB0A42D42A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840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4A06C-3A3C-4401-8C17-409604DE37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2750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A7D36-16E5-4FDA-A380-EC85427793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516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B1517-92B3-4348-AF65-0E97A6DFE9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70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93C97-1B2C-42B6-B902-F6649CDC9C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199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F37FA-778A-4321-9D91-3B9D949AE0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071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773B4-B32F-4F3F-8019-A39642B5EF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951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E8F6B-2941-4605-8BCA-F7C58FEF9AA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336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07883-A4DE-4083-9EE1-432FB0F004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140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BF021-E6E8-459C-9D18-ADBD171CC4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049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60846-17D9-4E2B-BFCC-518CD116B8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027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39724E1-16D7-4680-B298-B01AB5C40E5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C620-A87E-4B17-A441-12522DC751F2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333375"/>
            <a:ext cx="5761038" cy="863600"/>
          </a:xfrm>
        </p:spPr>
        <p:txBody>
          <a:bodyPr/>
          <a:lstStyle/>
          <a:p>
            <a:r>
              <a:rPr lang="ja-JP" altLang="en-US"/>
              <a:t>高齢者のつぶやき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41438"/>
            <a:ext cx="6408737" cy="719137"/>
          </a:xfrm>
        </p:spPr>
        <p:txBody>
          <a:bodyPr/>
          <a:lstStyle/>
          <a:p>
            <a:pPr algn="l"/>
            <a:r>
              <a:rPr lang="ja-JP" altLang="en-US" sz="2800">
                <a:latin typeface="ＭＳ Ｐゴシック" pitchFamily="50" charset="-128"/>
              </a:rPr>
              <a:t>　～サイトに対する</a:t>
            </a:r>
            <a:r>
              <a:rPr lang="ja-JP" altLang="en-US" sz="2800"/>
              <a:t>「高齢者のニーズ」～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9750" y="2276475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 b="1">
                <a:latin typeface="ＭＳ Ｐゴシック" pitchFamily="50" charset="-128"/>
              </a:rPr>
              <a:t>高齢者（</a:t>
            </a:r>
            <a:r>
              <a:rPr lang="en-US" altLang="ja-JP" sz="2400" b="1">
                <a:latin typeface="ＭＳ Ｐゴシック" pitchFamily="50" charset="-128"/>
              </a:rPr>
              <a:t>65</a:t>
            </a:r>
            <a:r>
              <a:rPr lang="ja-JP" altLang="en-US" sz="2400" b="1">
                <a:latin typeface="ＭＳ Ｐゴシック" pitchFamily="50" charset="-128"/>
              </a:rPr>
              <a:t>歳以上）は、</a:t>
            </a:r>
            <a:r>
              <a:rPr lang="en-US" altLang="ja-JP" sz="2400" b="1">
                <a:latin typeface="ＭＳ Ｐゴシック" pitchFamily="50" charset="-128"/>
              </a:rPr>
              <a:t>2013</a:t>
            </a:r>
            <a:r>
              <a:rPr lang="ja-JP" altLang="en-US" sz="2400" b="1">
                <a:latin typeface="ＭＳ Ｐゴシック" pitchFamily="50" charset="-128"/>
              </a:rPr>
              <a:t>年</a:t>
            </a:r>
            <a:r>
              <a:rPr lang="en-US" altLang="ja-JP" sz="2400" b="1">
                <a:latin typeface="ＭＳ Ｐゴシック" pitchFamily="50" charset="-128"/>
              </a:rPr>
              <a:t>9</a:t>
            </a:r>
            <a:r>
              <a:rPr lang="ja-JP" altLang="en-US" sz="2400" b="1">
                <a:latin typeface="ＭＳ Ｐゴシック" pitchFamily="50" charset="-128"/>
              </a:rPr>
              <a:t>月</a:t>
            </a:r>
            <a:r>
              <a:rPr lang="en-US" altLang="ja-JP" sz="2400" b="1">
                <a:latin typeface="ＭＳ Ｐゴシック" pitchFamily="50" charset="-128"/>
              </a:rPr>
              <a:t>16</a:t>
            </a:r>
            <a:r>
              <a:rPr lang="ja-JP" altLang="en-US" sz="2400" b="1">
                <a:latin typeface="ＭＳ Ｐゴシック" pitchFamily="50" charset="-128"/>
              </a:rPr>
              <a:t>日</a:t>
            </a:r>
            <a:r>
              <a:rPr lang="ja-JP" altLang="en-US" sz="2400">
                <a:latin typeface="ＭＳ Ｐゴシック" pitchFamily="50" charset="-128"/>
              </a:rPr>
              <a:t>　</a:t>
            </a:r>
            <a:r>
              <a:rPr lang="en-US" altLang="ja-JP" sz="2400">
                <a:solidFill>
                  <a:srgbClr val="0000CC"/>
                </a:solidFill>
                <a:latin typeface="ＭＳ Ｐゴシック" pitchFamily="50" charset="-128"/>
              </a:rPr>
              <a:t>3,186</a:t>
            </a:r>
            <a:r>
              <a:rPr lang="ja-JP" altLang="en-US" sz="2400">
                <a:solidFill>
                  <a:srgbClr val="0000CC"/>
                </a:solidFill>
                <a:latin typeface="ＭＳ Ｐゴシック" pitchFamily="50" charset="-128"/>
              </a:rPr>
              <a:t>万人</a:t>
            </a:r>
            <a:r>
              <a:rPr lang="ja-JP" altLang="en-US" sz="2400">
                <a:latin typeface="ＭＳ Ｐゴシック" pitchFamily="50" charset="-128"/>
              </a:rPr>
              <a:t>、</a:t>
            </a:r>
            <a:r>
              <a:rPr lang="en-US" altLang="ja-JP" sz="2400" b="1">
                <a:solidFill>
                  <a:srgbClr val="0000CC"/>
                </a:solidFill>
                <a:latin typeface="ＭＳ Ｐゴシック" pitchFamily="50" charset="-128"/>
              </a:rPr>
              <a:t>25.0%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84213" y="3933825"/>
            <a:ext cx="7632700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Aft>
                <a:spcPct val="15000"/>
              </a:spcAft>
            </a:pPr>
            <a:r>
              <a:rPr lang="ja-JP" altLang="en-US" sz="2000">
                <a:latin typeface="ＭＳ Ｐゴシック" pitchFamily="50" charset="-128"/>
              </a:rPr>
              <a:t>事業型ＮＰＯ法人 イー・エルダー　 鈴木 政孝</a:t>
            </a:r>
          </a:p>
          <a:p>
            <a:pPr algn="ctr">
              <a:spcBef>
                <a:spcPct val="10000"/>
              </a:spcBef>
              <a:spcAft>
                <a:spcPct val="25000"/>
              </a:spcAft>
            </a:pPr>
            <a:r>
              <a:rPr lang="ja-JP" altLang="en-US" sz="2000">
                <a:latin typeface="ＭＳ Ｐゴシック" pitchFamily="50" charset="-128"/>
              </a:rPr>
              <a:t>・ 現在　７３歳</a:t>
            </a:r>
          </a:p>
          <a:p>
            <a:pPr>
              <a:spcAft>
                <a:spcPct val="25000"/>
              </a:spcAft>
            </a:pPr>
            <a:r>
              <a:rPr lang="ja-JP" altLang="en-US" sz="2000">
                <a:latin typeface="ＭＳ Ｐゴシック" pitchFamily="50" charset="-128"/>
              </a:rPr>
              <a:t>・ 事業型</a:t>
            </a:r>
            <a:r>
              <a:rPr lang="en-US" altLang="ja-JP" sz="2000">
                <a:latin typeface="ＭＳ Ｐゴシック" pitchFamily="50" charset="-128"/>
              </a:rPr>
              <a:t>NPO</a:t>
            </a:r>
            <a:r>
              <a:rPr lang="ja-JP" altLang="en-US" sz="2000">
                <a:latin typeface="ＭＳ Ｐゴシック" pitchFamily="50" charset="-128"/>
              </a:rPr>
              <a:t>の営業広報担当、 大学の非常勤講師、少年野球指導</a:t>
            </a:r>
          </a:p>
          <a:p>
            <a:pPr>
              <a:spcAft>
                <a:spcPct val="10000"/>
              </a:spcAft>
            </a:pPr>
            <a:r>
              <a:rPr lang="ja-JP" altLang="en-US" sz="2000">
                <a:latin typeface="ＭＳ Ｐゴシック" pitchFamily="50" charset="-128"/>
              </a:rPr>
              <a:t>・ </a:t>
            </a:r>
            <a:r>
              <a:rPr lang="en-US" altLang="ja-JP" sz="2000">
                <a:latin typeface="ＭＳ Ｐゴシック" pitchFamily="50" charset="-128"/>
              </a:rPr>
              <a:t>09</a:t>
            </a:r>
            <a:r>
              <a:rPr lang="ja-JP" altLang="en-US" sz="2000">
                <a:latin typeface="ＭＳ Ｐゴシック" pitchFamily="50" charset="-128"/>
              </a:rPr>
              <a:t>年に</a:t>
            </a:r>
            <a:r>
              <a:rPr lang="en-US" altLang="ja-JP" sz="2000">
                <a:latin typeface="ＭＳ Ｐゴシック" pitchFamily="50" charset="-128"/>
              </a:rPr>
              <a:t>2</a:t>
            </a:r>
            <a:r>
              <a:rPr lang="ja-JP" altLang="en-US" sz="2000">
                <a:latin typeface="ＭＳ Ｐゴシック" pitchFamily="50" charset="-128"/>
              </a:rPr>
              <a:t>度目の眼底出血、手術で眼球にキズ？　さらに、</a:t>
            </a:r>
            <a:r>
              <a:rPr lang="en-US" altLang="ja-JP" sz="2000">
                <a:latin typeface="ＭＳ Ｐゴシック" pitchFamily="50" charset="-128"/>
              </a:rPr>
              <a:t>10</a:t>
            </a:r>
            <a:r>
              <a:rPr lang="ja-JP" altLang="en-US" sz="2000">
                <a:latin typeface="ＭＳ Ｐゴシック" pitchFamily="50" charset="-128"/>
              </a:rPr>
              <a:t>年末に</a:t>
            </a:r>
          </a:p>
          <a:p>
            <a:pPr>
              <a:spcAft>
                <a:spcPct val="25000"/>
              </a:spcAft>
            </a:pPr>
            <a:r>
              <a:rPr lang="ja-JP" altLang="en-US" sz="2000">
                <a:latin typeface="ＭＳ Ｐゴシック" pitchFamily="50" charset="-128"/>
              </a:rPr>
              <a:t>　網膜出血。　以来、読書、パソコン操作、キャッチボールが苦痛。</a:t>
            </a:r>
          </a:p>
          <a:p>
            <a:pPr>
              <a:spcAft>
                <a:spcPct val="25000"/>
              </a:spcAft>
            </a:pPr>
            <a:r>
              <a:rPr lang="ja-JP" altLang="en-US" sz="2000">
                <a:latin typeface="ＭＳ Ｐゴシック" pitchFamily="50" charset="-128"/>
              </a:rPr>
              <a:t>・ 顔を動かしながら、毎日 数時間パソコンの画面に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39750" y="2852738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 b="1">
                <a:latin typeface="ＭＳ Ｐゴシック" pitchFamily="50" charset="-128"/>
              </a:rPr>
              <a:t>「</a:t>
            </a:r>
            <a:r>
              <a:rPr lang="en-US" altLang="ja-JP" sz="2400" b="1">
                <a:latin typeface="ＭＳ Ｐゴシック" pitchFamily="50" charset="-128"/>
              </a:rPr>
              <a:t>Web</a:t>
            </a:r>
            <a:r>
              <a:rPr lang="ja-JP" altLang="en-US" sz="2400" b="1">
                <a:latin typeface="ＭＳ Ｐゴシック" pitchFamily="50" charset="-128"/>
              </a:rPr>
              <a:t>アクセシビリティ調達」実現で、在宅障害者就業支援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451725" y="404813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ja-JP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7359650" y="5540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/>
          </a:p>
        </p:txBody>
      </p:sp>
      <p:pic>
        <p:nvPicPr>
          <p:cNvPr id="2066" name="Picture 18" descr="政孝のポンチ絵大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01" t="37726" r="38055" b="38164"/>
          <a:stretch>
            <a:fillRect/>
          </a:stretch>
        </p:blipFill>
        <p:spPr bwMode="auto">
          <a:xfrm>
            <a:off x="7019925" y="333375"/>
            <a:ext cx="1655763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7" name="Line 19"/>
          <p:cNvSpPr>
            <a:spLocks noChangeShapeType="1"/>
          </p:cNvSpPr>
          <p:nvPr/>
        </p:nvSpPr>
        <p:spPr bwMode="auto">
          <a:xfrm flipH="1">
            <a:off x="5292725" y="5589588"/>
            <a:ext cx="1366838" cy="1444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5292725" y="5516563"/>
            <a:ext cx="1366838" cy="21748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D493-6AFC-4D42-976D-E207910F7707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981075"/>
            <a:ext cx="6400800" cy="360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000">
                <a:solidFill>
                  <a:srgbClr val="0000CC"/>
                </a:solidFill>
              </a:rPr>
              <a:t>６．リンク </a:t>
            </a:r>
            <a:r>
              <a:rPr lang="en-US" altLang="ja-JP" sz="2000">
                <a:solidFill>
                  <a:srgbClr val="0000CC"/>
                </a:solidFill>
              </a:rPr>
              <a:t>/ </a:t>
            </a:r>
            <a:r>
              <a:rPr lang="ja-JP" altLang="en-US" sz="2000">
                <a:solidFill>
                  <a:srgbClr val="0000CC"/>
                </a:solidFill>
              </a:rPr>
              <a:t>ボタン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84213" y="1557338"/>
            <a:ext cx="7632700" cy="493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ja-JP" altLang="en-US" sz="2400">
                <a:latin typeface="ＭＳ Ｐゴシック" pitchFamily="50" charset="-128"/>
              </a:rPr>
              <a:t>・ リンク先分かるラベル　「一覧」「詳細」「ご案内」</a:t>
            </a:r>
          </a:p>
          <a:p>
            <a:pPr>
              <a:spcAft>
                <a:spcPct val="50000"/>
              </a:spcAft>
            </a:pPr>
            <a:r>
              <a:rPr lang="ja-JP" altLang="en-US" sz="2400">
                <a:latin typeface="ＭＳ Ｐゴシック" pitchFamily="50" charset="-128"/>
              </a:rPr>
              <a:t>・ ラベルとリンク先の内容が一致している</a:t>
            </a:r>
          </a:p>
          <a:p>
            <a:pPr>
              <a:spcAft>
                <a:spcPct val="50000"/>
              </a:spcAft>
            </a:pPr>
            <a:r>
              <a:rPr lang="ja-JP" altLang="en-US" sz="2400">
                <a:latin typeface="ＭＳ Ｐゴシック" pitchFamily="50" charset="-128"/>
              </a:rPr>
              <a:t>・ クリック領域を大きく取ると操作し易い</a:t>
            </a:r>
          </a:p>
          <a:p>
            <a:pPr>
              <a:spcAft>
                <a:spcPct val="50000"/>
              </a:spcAft>
            </a:pPr>
            <a:endParaRPr lang="ja-JP" altLang="en-US" sz="2000" u="sng">
              <a:latin typeface="ＭＳ Ｐゴシック" pitchFamily="50" charset="-128"/>
            </a:endParaRPr>
          </a:p>
          <a:p>
            <a:pPr>
              <a:spcBef>
                <a:spcPct val="50000"/>
              </a:spcBef>
            </a:pPr>
            <a:endParaRPr lang="ja-JP" altLang="en-US" sz="2400">
              <a:latin typeface="ＭＳ Ｐゴシック" pitchFamily="50" charset="-128"/>
            </a:endParaRPr>
          </a:p>
          <a:p>
            <a:pPr>
              <a:spcBef>
                <a:spcPct val="50000"/>
              </a:spcBef>
            </a:pPr>
            <a:endParaRPr lang="ja-JP" altLang="en-US" sz="2400">
              <a:latin typeface="ＭＳ Ｐゴシック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　　</a:t>
            </a:r>
            <a:r>
              <a:rPr lang="ja-JP" altLang="en-US" sz="2000" b="1">
                <a:latin typeface="ＭＳ Ｐゴシック" pitchFamily="50" charset="-128"/>
              </a:rPr>
              <a:t>リユース</a:t>
            </a:r>
            <a:r>
              <a:rPr lang="en-US" altLang="ja-JP" sz="2000" b="1">
                <a:latin typeface="ＭＳ Ｐゴシック" pitchFamily="50" charset="-128"/>
              </a:rPr>
              <a:t>PC</a:t>
            </a:r>
            <a:r>
              <a:rPr lang="ja-JP" altLang="en-US" sz="2000" b="1">
                <a:latin typeface="ＭＳ Ｐゴシック" pitchFamily="50" charset="-128"/>
              </a:rPr>
              <a:t>寄贈プログラムのご案内</a:t>
            </a:r>
          </a:p>
          <a:p>
            <a:pPr>
              <a:spcBef>
                <a:spcPct val="50000"/>
              </a:spcBef>
            </a:pPr>
            <a:endParaRPr lang="ja-JP" altLang="en-US" sz="2400">
              <a:latin typeface="ＭＳ Ｐゴシック" pitchFamily="50" charset="-128"/>
            </a:endParaRPr>
          </a:p>
          <a:p>
            <a:pPr>
              <a:spcBef>
                <a:spcPct val="50000"/>
              </a:spcBef>
            </a:pPr>
            <a:endParaRPr lang="en-US" altLang="ja-JP" sz="2400">
              <a:latin typeface="ＭＳ Ｐゴシック" pitchFamily="50" charset="-128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42988" y="3213100"/>
            <a:ext cx="6370637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 u="sng"/>
              <a:t>「ＸＸＸＸプログラム」の申請の詳細は、こちらをクリックしてください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042988" y="3716338"/>
            <a:ext cx="6284912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b="1" u="sng"/>
              <a:t>詳細は、こちらの「ＡＡＢＢＣＣＤＤ案内」サイトをご欄ください。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042988" y="4292600"/>
            <a:ext cx="5519737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 u="sng"/>
              <a:t>記事の続きを読まれる方は、ここをクリックしてください。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116013" y="5516563"/>
            <a:ext cx="6049962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 u="sng"/>
              <a:t>リユース</a:t>
            </a:r>
            <a:r>
              <a:rPr lang="en-US" altLang="ja-JP" b="1" u="sng"/>
              <a:t>PC</a:t>
            </a:r>
            <a:r>
              <a:rPr lang="ja-JP" altLang="en-US" b="1" u="sng"/>
              <a:t>寄贈プログラムおよび寄贈申請に関する詳細は、</a:t>
            </a:r>
          </a:p>
          <a:p>
            <a:r>
              <a:rPr lang="ja-JP" altLang="en-US" b="1" u="sng"/>
              <a:t>こちらをクリックして下さい。</a:t>
            </a: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6156325" y="2060575"/>
            <a:ext cx="2987675" cy="792163"/>
          </a:xfrm>
          <a:prstGeom prst="wedgeRectCallout">
            <a:avLst>
              <a:gd name="adj1" fmla="val -52921"/>
              <a:gd name="adj2" fmla="val -36171"/>
            </a:avLst>
          </a:prstGeom>
          <a:solidFill>
            <a:schemeClr val="bg1"/>
          </a:solidFill>
          <a:ln w="1905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ja-JP">
                <a:solidFill>
                  <a:srgbClr val="3333CC"/>
                </a:solidFill>
              </a:rPr>
              <a:t>7.2.4.4</a:t>
            </a:r>
            <a:r>
              <a:rPr lang="ja-JP" altLang="en-US">
                <a:solidFill>
                  <a:srgbClr val="3333CC"/>
                </a:solidFill>
              </a:rPr>
              <a:t>　文脈におけるリンクの目的に関する達成基準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923E-1E86-440D-972A-8FE19FB60170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981075"/>
            <a:ext cx="6400800" cy="360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400" b="1" u="sng">
                <a:solidFill>
                  <a:srgbClr val="0000CC"/>
                </a:solidFill>
              </a:rPr>
              <a:t>７．電話番号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23850" y="1700213"/>
            <a:ext cx="8351838" cy="438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ja-JP" altLang="en-US" sz="2400">
                <a:latin typeface="ＭＳ Ｐゴシック" pitchFamily="50" charset="-128"/>
              </a:rPr>
              <a:t>・ ホームページに電話番号を記載しない企業が実に多い！！</a:t>
            </a:r>
          </a:p>
          <a:p>
            <a:r>
              <a:rPr lang="ja-JP" altLang="en-US" sz="2400">
                <a:latin typeface="ＭＳ Ｐゴシック" pitchFamily="50" charset="-128"/>
              </a:rPr>
              <a:t>・ </a:t>
            </a:r>
            <a:r>
              <a:rPr lang="ja-JP" altLang="en-US" sz="2400" b="1">
                <a:solidFill>
                  <a:srgbClr val="0000CC"/>
                </a:solidFill>
                <a:latin typeface="ＭＳ Ｐゴシック" pitchFamily="50" charset="-128"/>
              </a:rPr>
              <a:t>問合せ先に、必ず「電話番号」を記載願いたい！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公共的な企業、携帯電話会社の故障受付等の無料ダイアル</a:t>
            </a:r>
          </a:p>
          <a:p>
            <a:pPr>
              <a:spcBef>
                <a:spcPct val="25000"/>
              </a:spcBef>
            </a:pPr>
            <a:r>
              <a:rPr lang="ja-JP" altLang="en-US" sz="2400">
                <a:latin typeface="ＭＳ Ｐゴシック" pitchFamily="50" charset="-128"/>
              </a:rPr>
              <a:t>　－昼間掛かり難い、「お掛け直しください」のコール</a:t>
            </a:r>
          </a:p>
          <a:p>
            <a:pPr>
              <a:spcBef>
                <a:spcPct val="25000"/>
              </a:spcBef>
            </a:pPr>
            <a:r>
              <a:rPr lang="ja-JP" altLang="en-US" sz="2400">
                <a:latin typeface="ＭＳ Ｐゴシック" pitchFamily="50" charset="-128"/>
              </a:rPr>
              <a:t>　－夜遅く掛けたら、「受付時間は終了しました。</a:t>
            </a:r>
          </a:p>
          <a:p>
            <a:pPr>
              <a:spcBef>
                <a:spcPct val="25000"/>
              </a:spcBef>
            </a:pPr>
            <a:r>
              <a:rPr lang="ja-JP" altLang="en-US" sz="2400">
                <a:latin typeface="ＭＳ Ｐゴシック" pitchFamily="50" charset="-128"/>
              </a:rPr>
              <a:t>　　 「受付時間は、朝</a:t>
            </a:r>
            <a:r>
              <a:rPr lang="en-US" altLang="ja-JP" sz="2400">
                <a:latin typeface="ＭＳ Ｐゴシック" pitchFamily="50" charset="-128"/>
              </a:rPr>
              <a:t>9</a:t>
            </a:r>
            <a:r>
              <a:rPr lang="ja-JP" altLang="en-US" sz="2400">
                <a:latin typeface="ＭＳ Ｐゴシック" pitchFamily="50" charset="-128"/>
              </a:rPr>
              <a:t>時から午後</a:t>
            </a:r>
            <a:r>
              <a:rPr lang="en-US" altLang="ja-JP" sz="2400">
                <a:latin typeface="ＭＳ Ｐゴシック" pitchFamily="50" charset="-128"/>
              </a:rPr>
              <a:t>5</a:t>
            </a:r>
            <a:r>
              <a:rPr lang="ja-JP" altLang="en-US" sz="2400">
                <a:latin typeface="ＭＳ Ｐゴシック" pitchFamily="50" charset="-128"/>
              </a:rPr>
              <a:t>時までです」</a:t>
            </a:r>
          </a:p>
          <a:p>
            <a:pPr>
              <a:spcBef>
                <a:spcPct val="25000"/>
              </a:spcBef>
            </a:pPr>
            <a:r>
              <a:rPr lang="ja-JP" altLang="en-US" sz="2400">
                <a:latin typeface="ＭＳ Ｐゴシック" pitchFamily="50" charset="-128"/>
              </a:rPr>
              <a:t>　－直ぐ掛かるのは、テレビ・ラジオの商品販売</a:t>
            </a:r>
          </a:p>
          <a:p>
            <a:pPr>
              <a:spcBef>
                <a:spcPct val="25000"/>
              </a:spcBef>
            </a:pPr>
            <a:r>
              <a:rPr lang="ja-JP" altLang="en-US" sz="2400">
                <a:latin typeface="ＭＳ Ｐゴシック" pitchFamily="50" charset="-128"/>
              </a:rPr>
              <a:t>　　 先着ＸＸ名様、ＸＸ時まで受付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無機的な音声で、「～は１、～は２、～は９を押してください」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300788" y="692150"/>
            <a:ext cx="2843212" cy="935038"/>
          </a:xfrm>
          <a:prstGeom prst="rect">
            <a:avLst/>
          </a:prstGeom>
          <a:solidFill>
            <a:schemeClr val="bg1"/>
          </a:solidFill>
          <a:ln w="1905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>
                <a:solidFill>
                  <a:srgbClr val="3333CC"/>
                </a:solidFill>
              </a:rPr>
              <a:t>6.5.3</a:t>
            </a:r>
            <a:r>
              <a:rPr lang="ja-JP" altLang="en-US">
                <a:solidFill>
                  <a:srgbClr val="3333CC"/>
                </a:solidFill>
              </a:rPr>
              <a:t>　問合せ手段の提供</a:t>
            </a:r>
          </a:p>
          <a:p>
            <a:r>
              <a:rPr lang="ja-JP" altLang="en-US">
                <a:solidFill>
                  <a:srgbClr val="3333CC"/>
                </a:solidFill>
              </a:rPr>
              <a:t>電話番号、ファックス番号、郵送先なども明示する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23850" y="6165850"/>
            <a:ext cx="7191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・ </a:t>
            </a:r>
            <a:r>
              <a:rPr lang="ja-JP" altLang="en-US" sz="2400">
                <a:solidFill>
                  <a:srgbClr val="0000CC"/>
                </a:solidFill>
              </a:rPr>
              <a:t>プロバイダーに、相談しようと電話番号を探したが・・・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D71D5-861C-46F9-8FA7-31EBA5891F88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88913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836613"/>
            <a:ext cx="6400800" cy="360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400"/>
              <a:t>８．その他　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95288" y="1412875"/>
            <a:ext cx="7345362" cy="1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　１．</a:t>
            </a:r>
            <a:r>
              <a:rPr lang="ja-JP" altLang="en-US" sz="2400" b="1">
                <a:latin typeface="ＭＳ Ｐゴシック" pitchFamily="50" charset="-128"/>
              </a:rPr>
              <a:t>金融取引、物品購入手続き、イベント申込み</a:t>
            </a:r>
          </a:p>
          <a:p>
            <a:pPr>
              <a:spcBef>
                <a:spcPct val="15000"/>
              </a:spcBef>
            </a:pPr>
            <a:r>
              <a:rPr lang="ja-JP" altLang="en-US" sz="2000">
                <a:latin typeface="ＭＳ Ｐゴシック" pitchFamily="50" charset="-128"/>
              </a:rPr>
              <a:t>       ○ 取消し、チェック、確認ができる</a:t>
            </a:r>
          </a:p>
          <a:p>
            <a:pPr>
              <a:spcBef>
                <a:spcPct val="10000"/>
              </a:spcBef>
            </a:pPr>
            <a:r>
              <a:rPr lang="ja-JP" altLang="en-US" sz="2000">
                <a:latin typeface="ＭＳ Ｐゴシック" pitchFamily="50" charset="-128"/>
              </a:rPr>
              <a:t>       ○ </a:t>
            </a:r>
            <a:r>
              <a:rPr lang="ja-JP" altLang="en-US" sz="2000" b="1">
                <a:latin typeface="ＭＳ Ｐゴシック" pitchFamily="50" charset="-128"/>
              </a:rPr>
              <a:t>前の入力ページ（項目）戻れる</a:t>
            </a:r>
            <a:r>
              <a:rPr lang="ja-JP" altLang="en-US" sz="2000">
                <a:latin typeface="ＭＳ Ｐゴシック" pitchFamily="50" charset="-128"/>
              </a:rPr>
              <a:t>　</a:t>
            </a:r>
          </a:p>
          <a:p>
            <a:pPr>
              <a:spcBef>
                <a:spcPct val="10000"/>
              </a:spcBef>
            </a:pPr>
            <a:r>
              <a:rPr lang="ja-JP" altLang="en-US" sz="2000">
                <a:latin typeface="ＭＳ Ｐゴシック" pitchFamily="50" charset="-128"/>
              </a:rPr>
              <a:t>　　　　　（最初からインプットし直すことが結構多い）</a:t>
            </a:r>
          </a:p>
          <a:p>
            <a:pPr>
              <a:spcBef>
                <a:spcPct val="10000"/>
              </a:spcBef>
            </a:pPr>
            <a:r>
              <a:rPr lang="ja-JP" altLang="en-US" sz="2000">
                <a:latin typeface="ＭＳ Ｐゴシック" pitchFamily="50" charset="-128"/>
              </a:rPr>
              <a:t>　　　○ </a:t>
            </a:r>
            <a:r>
              <a:rPr lang="ja-JP" altLang="en-US" sz="2000" b="1">
                <a:latin typeface="ＭＳ Ｐゴシック" pitchFamily="50" charset="-128"/>
              </a:rPr>
              <a:t>受付けた旨の確認メール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95288" y="4437063"/>
            <a:ext cx="854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 b="1"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ja-JP" altLang="en-US" sz="24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11188" y="3357563"/>
            <a:ext cx="7993062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２．</a:t>
            </a:r>
            <a:r>
              <a:rPr lang="ja-JP" altLang="en-US" sz="2400" b="1"/>
              <a:t>削除</a:t>
            </a:r>
          </a:p>
          <a:p>
            <a:pPr>
              <a:spcBef>
                <a:spcPct val="15000"/>
              </a:spcBef>
            </a:pPr>
            <a:r>
              <a:rPr lang="ja-JP" altLang="en-US" sz="2000">
                <a:latin typeface="ＭＳ Ｐゴシック" pitchFamily="50" charset="-128"/>
              </a:rPr>
              <a:t>　　・ 「削除」は、１回のクリックで実行しないで欲しい。</a:t>
            </a:r>
          </a:p>
          <a:p>
            <a:pPr>
              <a:spcBef>
                <a:spcPct val="10000"/>
              </a:spcBef>
            </a:pPr>
            <a:r>
              <a:rPr lang="ja-JP" altLang="en-US" sz="2000">
                <a:latin typeface="ＭＳ Ｐゴシック" pitchFamily="50" charset="-128"/>
              </a:rPr>
              <a:t>　　・ デザイン上も、他の機能ボタンを押し間違えできないような工夫を！</a:t>
            </a:r>
          </a:p>
          <a:p>
            <a:pPr>
              <a:spcBef>
                <a:spcPct val="10000"/>
              </a:spcBef>
            </a:pPr>
            <a:r>
              <a:rPr lang="ja-JP" altLang="en-US" sz="2000">
                <a:latin typeface="ＭＳ Ｐゴシック" pitchFamily="50" charset="-128"/>
              </a:rPr>
              <a:t>　　・ 間違えて、押すことがしばしばある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39750" y="5229225"/>
            <a:ext cx="7993063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３．</a:t>
            </a:r>
            <a:r>
              <a:rPr lang="ja-JP" altLang="en-US" sz="2400" b="1"/>
              <a:t>ＰＣ連続使用時間の警告機能</a:t>
            </a:r>
          </a:p>
          <a:p>
            <a:pPr>
              <a:spcBef>
                <a:spcPct val="25000"/>
              </a:spcBef>
            </a:pPr>
            <a:r>
              <a:rPr lang="ja-JP" altLang="en-US" sz="2000">
                <a:latin typeface="ＭＳ Ｐゴシック" pitchFamily="50" charset="-128"/>
              </a:rPr>
              <a:t>　　・ 高齢者は何ごとにも疲れを自覚できない。</a:t>
            </a:r>
          </a:p>
          <a:p>
            <a:r>
              <a:rPr lang="ja-JP" altLang="en-US" sz="2000">
                <a:latin typeface="ＭＳ Ｐゴシック" pitchFamily="50" charset="-128"/>
              </a:rPr>
              <a:t>  　・ ３０分、１時間単位で、目覚まし時計のような警告機能</a:t>
            </a:r>
          </a:p>
          <a:p>
            <a:r>
              <a:rPr lang="ja-JP" altLang="en-US" sz="2000">
                <a:latin typeface="ＭＳ Ｐゴシック" pitchFamily="50" charset="-128"/>
              </a:rPr>
              <a:t>    ・ </a:t>
            </a:r>
            <a:r>
              <a:rPr lang="en-US" altLang="ja-JP" sz="2000">
                <a:latin typeface="ＭＳ Ｐゴシック" pitchFamily="50" charset="-128"/>
              </a:rPr>
              <a:t>2010</a:t>
            </a:r>
            <a:r>
              <a:rPr lang="ja-JP" altLang="en-US" sz="2000">
                <a:latin typeface="ＭＳ Ｐゴシック" pitchFamily="50" charset="-128"/>
              </a:rPr>
              <a:t>年</a:t>
            </a:r>
            <a:r>
              <a:rPr lang="en-US" altLang="ja-JP" sz="2000">
                <a:latin typeface="ＭＳ Ｐゴシック" pitchFamily="50" charset="-128"/>
              </a:rPr>
              <a:t>12</a:t>
            </a:r>
            <a:r>
              <a:rPr lang="ja-JP" altLang="en-US" sz="2000">
                <a:latin typeface="ＭＳ Ｐゴシック" pitchFamily="50" charset="-128"/>
              </a:rPr>
              <a:t>月中旬 ⇒ </a:t>
            </a:r>
            <a:r>
              <a:rPr lang="ja-JP" altLang="en-US" sz="2000" b="1">
                <a:solidFill>
                  <a:srgbClr val="FF3300"/>
                </a:solidFill>
                <a:latin typeface="ＭＳ Ｐゴシック" pitchFamily="50" charset="-128"/>
              </a:rPr>
              <a:t>右目が出血し</a:t>
            </a:r>
            <a:r>
              <a:rPr lang="ja-JP" altLang="en-US" sz="2000">
                <a:latin typeface="ＭＳ Ｐゴシック" pitchFamily="50" charset="-128"/>
              </a:rPr>
              <a:t>、画面が見えなくなってしまった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011863" y="2133600"/>
            <a:ext cx="2987675" cy="1209675"/>
          </a:xfrm>
          <a:prstGeom prst="rect">
            <a:avLst/>
          </a:prstGeom>
          <a:solidFill>
            <a:schemeClr val="bg1"/>
          </a:solidFill>
          <a:ln w="1905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>
                <a:solidFill>
                  <a:srgbClr val="3333CC"/>
                </a:solidFill>
              </a:rPr>
              <a:t>7.3.3.4</a:t>
            </a:r>
            <a:r>
              <a:rPr lang="ja-JP" altLang="en-US">
                <a:solidFill>
                  <a:srgbClr val="3333CC"/>
                </a:solidFill>
              </a:rPr>
              <a:t>　法的義務、金銭的取引、データ変更及び回答送信のエラー回避	に関する達成基準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508625" y="4508500"/>
            <a:ext cx="3455988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FF3300"/>
                </a:solidFill>
              </a:rPr>
              <a:t>某メガバンクの事例</a:t>
            </a:r>
          </a:p>
          <a:p>
            <a:pPr algn="ctr"/>
            <a:r>
              <a:rPr lang="ja-JP" altLang="en-US">
                <a:solidFill>
                  <a:srgbClr val="0000CC"/>
                </a:solidFill>
              </a:rPr>
              <a:t>インターネット振込をしようとしたら、</a:t>
            </a:r>
          </a:p>
          <a:p>
            <a:pPr algn="ctr"/>
            <a:r>
              <a:rPr lang="ja-JP" altLang="en-US">
                <a:solidFill>
                  <a:srgbClr val="0000CC"/>
                </a:solidFill>
              </a:rPr>
              <a:t>“未読の情報あり”と、読まないと</a:t>
            </a:r>
          </a:p>
          <a:p>
            <a:pPr algn="ctr"/>
            <a:r>
              <a:rPr lang="ja-JP" altLang="en-US">
                <a:solidFill>
                  <a:srgbClr val="0000CC"/>
                </a:solidFill>
              </a:rPr>
              <a:t>次のステップにすすめなかった。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4854-82F1-4DE2-8B6D-93CFFE70CF5D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0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620713"/>
            <a:ext cx="6400800" cy="360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400"/>
              <a:t>９．おわりに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00113" y="1196975"/>
            <a:ext cx="73453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　紙媒体のデザインは、制作者が情報をコントロールできるが、Ｗｅｂコンテンツのデザインは、制作者がコントロールしてはいけないのではないだろうか。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900113" y="2636838"/>
            <a:ext cx="761047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　</a:t>
            </a:r>
            <a:r>
              <a:rPr lang="ja-JP" altLang="en-US" sz="2400" b="1"/>
              <a:t>意図した対象者でないユーザーが沢山いる。</a:t>
            </a:r>
            <a:r>
              <a:rPr lang="ja-JP" altLang="en-US" sz="2400" b="1">
                <a:solidFill>
                  <a:srgbClr val="0000CC"/>
                </a:solidFill>
              </a:rPr>
              <a:t>ユーザーが</a:t>
            </a:r>
          </a:p>
          <a:p>
            <a:pPr>
              <a:spcBef>
                <a:spcPct val="10000"/>
              </a:spcBef>
            </a:pPr>
            <a:r>
              <a:rPr lang="ja-JP" altLang="en-US" sz="2400" b="1">
                <a:solidFill>
                  <a:srgbClr val="0000CC"/>
                </a:solidFill>
              </a:rPr>
              <a:t>自分の好みに合わせて修正できるように、柔軟性の高い</a:t>
            </a:r>
          </a:p>
          <a:p>
            <a:pPr>
              <a:spcBef>
                <a:spcPct val="10000"/>
              </a:spcBef>
            </a:pPr>
            <a:r>
              <a:rPr lang="ja-JP" altLang="en-US" sz="2400" b="1">
                <a:solidFill>
                  <a:srgbClr val="0000CC"/>
                </a:solidFill>
              </a:rPr>
              <a:t>デザインを心掛けていただきたい</a:t>
            </a:r>
            <a:r>
              <a:rPr lang="ja-JP" altLang="en-US" sz="2400">
                <a:solidFill>
                  <a:srgbClr val="0000CC"/>
                </a:solidFill>
              </a:rPr>
              <a:t>。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79388" y="4365625"/>
            <a:ext cx="8713787" cy="2201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ja-JP" altLang="en-US" sz="2400" b="1">
                <a:latin typeface="ＭＳ ゴシック" pitchFamily="49" charset="-128"/>
                <a:ea typeface="ＭＳ ゴシック" pitchFamily="49" charset="-128"/>
              </a:rPr>
              <a:t>　　　　最後に、「適合性評価」についてのお願い</a:t>
            </a:r>
          </a:p>
          <a:p>
            <a:r>
              <a:rPr lang="ja-JP" altLang="en-US" sz="2400">
                <a:latin typeface="ＭＳ ゴシック" pitchFamily="49" charset="-128"/>
                <a:ea typeface="ＭＳ ゴシック" pitchFamily="49" charset="-128"/>
              </a:rPr>
              <a:t>・ガイドラインに適合した上で、障害者や高齢者の診断や</a:t>
            </a:r>
          </a:p>
          <a:p>
            <a:r>
              <a:rPr lang="ja-JP" altLang="en-US" sz="2400">
                <a:latin typeface="ＭＳ ゴシック" pitchFamily="49" charset="-128"/>
                <a:ea typeface="ＭＳ ゴシック" pitchFamily="49" charset="-128"/>
              </a:rPr>
              <a:t>　品質確認をお願いしたい。（事例：デンソー </a:t>
            </a:r>
            <a:r>
              <a:rPr lang="en-US" altLang="ja-JP" sz="2400">
                <a:latin typeface="ＭＳ ゴシック" pitchFamily="49" charset="-128"/>
                <a:ea typeface="ＭＳ ゴシック" pitchFamily="49" charset="-128"/>
              </a:rPr>
              <a:t>06</a:t>
            </a:r>
            <a:r>
              <a:rPr lang="ja-JP" altLang="en-US" sz="240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2400">
                <a:latin typeface="ＭＳ ゴシック" pitchFamily="49" charset="-128"/>
                <a:ea typeface="ＭＳ ゴシック" pitchFamily="49" charset="-128"/>
              </a:rPr>
              <a:t>4</a:t>
            </a:r>
            <a:r>
              <a:rPr lang="ja-JP" altLang="en-US" sz="2400">
                <a:latin typeface="ＭＳ ゴシック" pitchFamily="49" charset="-128"/>
                <a:ea typeface="ＭＳ ゴシック" pitchFamily="49" charset="-128"/>
              </a:rPr>
              <a:t>月～）</a:t>
            </a:r>
          </a:p>
          <a:p>
            <a:pPr>
              <a:spcBef>
                <a:spcPct val="35000"/>
              </a:spcBef>
            </a:pPr>
            <a:r>
              <a:rPr lang="ja-JP" altLang="en-US" sz="2400">
                <a:latin typeface="ＭＳ ゴシック" pitchFamily="49" charset="-128"/>
                <a:ea typeface="ＭＳ ゴシック" pitchFamily="49" charset="-128"/>
              </a:rPr>
              <a:t>・毎日 </a:t>
            </a:r>
            <a:r>
              <a:rPr lang="en-US" altLang="ja-JP" sz="2400">
                <a:latin typeface="ＭＳ ゴシック" pitchFamily="49" charset="-128"/>
                <a:ea typeface="ＭＳ ゴシック" pitchFamily="49" charset="-128"/>
              </a:rPr>
              <a:t>350</a:t>
            </a:r>
            <a:r>
              <a:rPr lang="ja-JP" altLang="en-US" sz="2400">
                <a:latin typeface="ＭＳ ゴシック" pitchFamily="49" charset="-128"/>
                <a:ea typeface="ＭＳ ゴシック" pitchFamily="49" charset="-128"/>
              </a:rPr>
              <a:t>万人の障害者や </a:t>
            </a:r>
            <a:r>
              <a:rPr lang="en-US" altLang="ja-JP" sz="2400">
                <a:latin typeface="ＭＳ ゴシック" pitchFamily="49" charset="-128"/>
                <a:ea typeface="ＭＳ ゴシック" pitchFamily="49" charset="-128"/>
              </a:rPr>
              <a:t>3,000</a:t>
            </a:r>
            <a:r>
              <a:rPr lang="ja-JP" altLang="en-US" sz="2400">
                <a:latin typeface="ＭＳ ゴシック" pitchFamily="49" charset="-128"/>
                <a:ea typeface="ＭＳ ゴシック" pitchFamily="49" charset="-128"/>
              </a:rPr>
              <a:t>万人の高齢者がアクセス</a:t>
            </a:r>
          </a:p>
          <a:p>
            <a:r>
              <a:rPr lang="ja-JP" altLang="en-US" sz="2400">
                <a:latin typeface="ＭＳ ゴシック" pitchFamily="49" charset="-128"/>
                <a:ea typeface="ＭＳ ゴシック" pitchFamily="49" charset="-128"/>
              </a:rPr>
              <a:t>  します。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9AABB-DB6E-478C-B184-84CF20E10A48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60350"/>
            <a:ext cx="8353425" cy="936625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ja-JP" altLang="en-US" sz="4000" b="1" u="sng">
                <a:ea typeface="HGS創英角ﾎﾟｯﾌﾟ体" pitchFamily="50" charset="-128"/>
              </a:rPr>
              <a:t>作 業 環 境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331913" y="1196975"/>
            <a:ext cx="7402512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>
                <a:latin typeface="ＭＳ Ｐゴシック" pitchFamily="50" charset="-128"/>
              </a:rPr>
              <a:t>・目が悪く画面が見難い  （眼底出血２回。網膜出血１回）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パソコン２台（ノート型）、  プリンター２台</a:t>
            </a:r>
          </a:p>
          <a:p>
            <a:r>
              <a:rPr lang="ja-JP" altLang="en-US" sz="2400">
                <a:latin typeface="ＭＳ Ｐゴシック" pitchFamily="50" charset="-128"/>
              </a:rPr>
              <a:t>　</a:t>
            </a:r>
            <a:r>
              <a:rPr lang="ja-JP" altLang="en-US" sz="2400">
                <a:solidFill>
                  <a:srgbClr val="0000FF"/>
                </a:solidFill>
                <a:latin typeface="ＭＳ Ｐゴシック" pitchFamily="50" charset="-128"/>
              </a:rPr>
              <a:t>拡大モニター装置（２０インチ）、拡大キーボード使用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</a:t>
            </a:r>
            <a:r>
              <a:rPr lang="en-US" altLang="ja-JP" sz="2400">
                <a:latin typeface="ＭＳ Ｐゴシック" pitchFamily="50" charset="-128"/>
              </a:rPr>
              <a:t>Windows </a:t>
            </a:r>
            <a:r>
              <a:rPr lang="ja-JP" altLang="en-US" sz="2400">
                <a:latin typeface="ＭＳ Ｐゴシック" pitchFamily="50" charset="-128"/>
              </a:rPr>
              <a:t>７</a:t>
            </a:r>
            <a:r>
              <a:rPr lang="ja-JP" altLang="en-US" sz="2400"/>
              <a:t>、</a:t>
            </a:r>
            <a:r>
              <a:rPr lang="ja-JP" altLang="en-US"/>
              <a:t> </a:t>
            </a:r>
            <a:r>
              <a:rPr lang="en-US" altLang="ja-JP" sz="2400">
                <a:latin typeface="ＭＳ Ｐゴシック" pitchFamily="50" charset="-128"/>
              </a:rPr>
              <a:t>Windows XP</a:t>
            </a:r>
            <a:r>
              <a:rPr lang="ja-JP" altLang="en-US" sz="2400">
                <a:latin typeface="ＭＳ Ｐゴシック" pitchFamily="50" charset="-128"/>
              </a:rPr>
              <a:t>、Ｐ</a:t>
            </a:r>
            <a:r>
              <a:rPr lang="en-US" altLang="ja-JP" sz="2400">
                <a:latin typeface="ＭＳ Ｐゴシック" pitchFamily="50" charset="-128"/>
              </a:rPr>
              <a:t>o</a:t>
            </a:r>
            <a:r>
              <a:rPr lang="ja-JP" altLang="en-US" sz="2400">
                <a:latin typeface="ＭＳ Ｐゴシック" pitchFamily="50" charset="-128"/>
              </a:rPr>
              <a:t>ｗｅｒＰｏｉｎｔ、</a:t>
            </a:r>
            <a:r>
              <a:rPr lang="en-US" altLang="ja-JP" sz="2400">
                <a:latin typeface="ＭＳ Ｐゴシック" pitchFamily="50" charset="-128"/>
              </a:rPr>
              <a:t>Adobe</a:t>
            </a:r>
            <a:r>
              <a:rPr lang="ja-JP" altLang="en-US" sz="2400">
                <a:latin typeface="ＭＳ Ｐゴシック" pitchFamily="50" charset="-128"/>
              </a:rPr>
              <a:t>、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4213" y="4076700"/>
            <a:ext cx="32400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ja-JP">
              <a:latin typeface="Tahoma" pitchFamily="34" charset="0"/>
            </a:endParaRPr>
          </a:p>
        </p:txBody>
      </p:sp>
      <p:pic>
        <p:nvPicPr>
          <p:cNvPr id="23557" name="Picture 5" descr="作業環境１ 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789363"/>
            <a:ext cx="3816350" cy="259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6588125" y="5661025"/>
            <a:ext cx="1657350" cy="71913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990033"/>
                </a:solidFill>
                <a:latin typeface="Tahoma" pitchFamily="34" charset="0"/>
              </a:rPr>
              <a:t>拡大ＫＢ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443663" y="4437063"/>
            <a:ext cx="1873250" cy="792162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b="1">
                <a:solidFill>
                  <a:srgbClr val="990033"/>
                </a:solidFill>
                <a:latin typeface="Tahoma" pitchFamily="34" charset="0"/>
              </a:rPr>
              <a:t>拡大モニター</a:t>
            </a: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 rot="647396" flipV="1">
            <a:off x="5299075" y="5876925"/>
            <a:ext cx="1223963" cy="144463"/>
          </a:xfrm>
          <a:prstGeom prst="leftArrow">
            <a:avLst>
              <a:gd name="adj1" fmla="val 50000"/>
              <a:gd name="adj2" fmla="val 2118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5795963" y="4868863"/>
            <a:ext cx="576262" cy="144462"/>
          </a:xfrm>
          <a:prstGeom prst="left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00B3-2CBB-4BF0-A373-201DDE26127D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981075"/>
            <a:ext cx="6400800" cy="360363"/>
          </a:xfrm>
        </p:spPr>
        <p:txBody>
          <a:bodyPr/>
          <a:lstStyle/>
          <a:p>
            <a:r>
              <a:rPr lang="ja-JP" altLang="en-US" sz="2000">
                <a:latin typeface="ＭＳ Ｐゴシック" pitchFamily="50" charset="-128"/>
              </a:rPr>
              <a:t>～　サイト制作に対する </a:t>
            </a:r>
            <a:r>
              <a:rPr lang="ja-JP" altLang="en-US" sz="2000"/>
              <a:t>「高齢者のニーズ」　～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58888" y="1628775"/>
            <a:ext cx="65532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ja-JP" altLang="en-US" sz="2400">
                <a:latin typeface="ＭＳ Ｐゴシック" pitchFamily="50" charset="-128"/>
              </a:rPr>
              <a:t>１．</a:t>
            </a:r>
            <a:r>
              <a:rPr lang="ja-JP" altLang="en-US" sz="2400" b="1">
                <a:latin typeface="ＭＳ Ｐゴシック" pitchFamily="50" charset="-128"/>
              </a:rPr>
              <a:t>ナビゲーション</a:t>
            </a:r>
            <a:r>
              <a:rPr lang="en-US" altLang="ja-JP" sz="2400" b="1">
                <a:latin typeface="ＭＳ Ｐゴシック" pitchFamily="50" charset="-128"/>
              </a:rPr>
              <a:t>/</a:t>
            </a:r>
            <a:r>
              <a:rPr lang="ja-JP" altLang="en-US" sz="2400" b="1">
                <a:latin typeface="ＭＳ Ｐゴシック" pitchFamily="50" charset="-128"/>
              </a:rPr>
              <a:t>サイトマップ　（現在位置）</a:t>
            </a:r>
          </a:p>
          <a:p>
            <a:r>
              <a:rPr lang="ja-JP" altLang="en-US" sz="2400">
                <a:latin typeface="ＭＳ Ｐゴシック" pitchFamily="50" charset="-128"/>
              </a:rPr>
              <a:t>２．テキストの文字サイズ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３．テキスト文字色と背景色とのコントラスト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４．</a:t>
            </a:r>
            <a:r>
              <a:rPr lang="ja-JP" altLang="en-US" sz="2400" b="1">
                <a:latin typeface="ＭＳ Ｐゴシック" pitchFamily="50" charset="-128"/>
              </a:rPr>
              <a:t>画像（地図）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５．印刷機能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６．</a:t>
            </a:r>
            <a:r>
              <a:rPr lang="ja-JP" altLang="en-US" sz="2400" b="1">
                <a:latin typeface="ＭＳ Ｐゴシック" pitchFamily="50" charset="-128"/>
              </a:rPr>
              <a:t>リンク</a:t>
            </a:r>
            <a:r>
              <a:rPr lang="en-US" altLang="ja-JP" sz="2400" b="1">
                <a:latin typeface="ＭＳ Ｐゴシック" pitchFamily="50" charset="-128"/>
              </a:rPr>
              <a:t>/</a:t>
            </a:r>
            <a:r>
              <a:rPr lang="ja-JP" altLang="en-US" sz="2400" b="1">
                <a:latin typeface="ＭＳ Ｐゴシック" pitchFamily="50" charset="-128"/>
              </a:rPr>
              <a:t>ボタン</a:t>
            </a:r>
            <a:r>
              <a:rPr lang="ja-JP" altLang="en-US" sz="2400">
                <a:latin typeface="ＭＳ Ｐゴシック" pitchFamily="50" charset="-128"/>
              </a:rPr>
              <a:t>　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７．</a:t>
            </a:r>
            <a:r>
              <a:rPr lang="ja-JP" altLang="en-US" sz="2400" b="1">
                <a:latin typeface="ＭＳ Ｐゴシック" pitchFamily="50" charset="-128"/>
              </a:rPr>
              <a:t>電話番号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８．その他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　　</a:t>
            </a:r>
            <a:r>
              <a:rPr lang="ja-JP" altLang="en-US" sz="2400" b="1">
                <a:latin typeface="ＭＳ Ｐゴシック" pitchFamily="50" charset="-128"/>
              </a:rPr>
              <a:t>おわりに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036D1-7F74-4D79-AA0E-C68E42DC2F3D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60350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908050"/>
            <a:ext cx="5543550" cy="3603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ja-JP" altLang="en-US" sz="2400" b="1">
                <a:solidFill>
                  <a:srgbClr val="3333CC"/>
                </a:solidFill>
              </a:rPr>
              <a:t>１．</a:t>
            </a:r>
            <a:r>
              <a:rPr lang="ja-JP" altLang="en-US" sz="2400" b="1" u="sng">
                <a:solidFill>
                  <a:srgbClr val="3333CC"/>
                </a:solidFill>
              </a:rPr>
              <a:t>ナビゲーション　（現在位置）</a:t>
            </a:r>
            <a:endParaRPr lang="ja-JP" altLang="en-US" sz="2000" b="1" u="sng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8313" y="1844675"/>
            <a:ext cx="8064500" cy="454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latin typeface="ＭＳ Ｐゴシック" pitchFamily="50" charset="-128"/>
              </a:rPr>
              <a:t>・ サイト全体が分かるような目次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内容と目的が分かるような見出し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内容と構成が分かるページ・タイトル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サイトを検索していて、現在、どの目次の、何のページの、</a:t>
            </a:r>
          </a:p>
          <a:p>
            <a:pPr>
              <a:spcBef>
                <a:spcPct val="10000"/>
              </a:spcBef>
            </a:pPr>
            <a:r>
              <a:rPr lang="ja-JP" altLang="en-US" sz="2400">
                <a:latin typeface="ＭＳ Ｐゴシック" pitchFamily="50" charset="-128"/>
              </a:rPr>
              <a:t>　どの位置を検索しているかが分かる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飛べる、前のページ、ページのトップ、サイトのトップに戻る</a:t>
            </a:r>
          </a:p>
          <a:p>
            <a:pPr>
              <a:spcBef>
                <a:spcPct val="10000"/>
              </a:spcBef>
            </a:pPr>
            <a:r>
              <a:rPr lang="ja-JP" altLang="en-US" sz="2400">
                <a:latin typeface="ＭＳ Ｐゴシック" pitchFamily="50" charset="-128"/>
              </a:rPr>
              <a:t>　ボタン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リンク先の内容が分かるラベルの記述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サイト（情報量）が大きい場合、検索機能が欲しい</a:t>
            </a: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6480175" y="2276475"/>
            <a:ext cx="2663825" cy="647700"/>
          </a:xfrm>
          <a:prstGeom prst="wedgeRectCallout">
            <a:avLst>
              <a:gd name="adj1" fmla="val -84384"/>
              <a:gd name="adj2" fmla="val 16912"/>
            </a:avLst>
          </a:prstGeom>
          <a:solidFill>
            <a:schemeClr val="bg1"/>
          </a:solidFill>
          <a:ln w="1905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ja-JP">
                <a:solidFill>
                  <a:srgbClr val="3333CC"/>
                </a:solidFill>
              </a:rPr>
              <a:t>7.2.4.6</a:t>
            </a:r>
            <a:r>
              <a:rPr lang="ja-JP" altLang="en-US">
                <a:solidFill>
                  <a:srgbClr val="3333CC"/>
                </a:solidFill>
              </a:rPr>
              <a:t>　見出し及びラベルに関する達成基準</a:t>
            </a: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6480175" y="2924175"/>
            <a:ext cx="2663825" cy="647700"/>
          </a:xfrm>
          <a:prstGeom prst="wedgeRectCallout">
            <a:avLst>
              <a:gd name="adj1" fmla="val -81644"/>
              <a:gd name="adj2" fmla="val 6130"/>
            </a:avLst>
          </a:prstGeom>
          <a:solidFill>
            <a:schemeClr val="bg1"/>
          </a:solidFill>
          <a:ln w="1905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ja-JP">
                <a:solidFill>
                  <a:srgbClr val="3333CC"/>
                </a:solidFill>
              </a:rPr>
              <a:t>7.2.4.2</a:t>
            </a:r>
            <a:r>
              <a:rPr lang="ja-JP" altLang="en-US">
                <a:solidFill>
                  <a:srgbClr val="3333CC"/>
                </a:solidFill>
              </a:rPr>
              <a:t>　ページタイトルに関する達成基準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6480175" y="1628775"/>
            <a:ext cx="2663825" cy="647700"/>
          </a:xfrm>
          <a:prstGeom prst="wedgeRectCallout">
            <a:avLst>
              <a:gd name="adj1" fmla="val -86829"/>
              <a:gd name="adj2" fmla="val 25491"/>
            </a:avLst>
          </a:prstGeom>
          <a:solidFill>
            <a:schemeClr val="bg1"/>
          </a:solidFill>
          <a:ln w="1905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ja-JP">
                <a:solidFill>
                  <a:srgbClr val="3333CC"/>
                </a:solidFill>
              </a:rPr>
              <a:t>7.2.4.5</a:t>
            </a:r>
            <a:r>
              <a:rPr lang="ja-JP" altLang="en-US">
                <a:solidFill>
                  <a:srgbClr val="3333CC"/>
                </a:solidFill>
              </a:rPr>
              <a:t>　複数の到達手段に関する達成基準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6156325" y="5229225"/>
            <a:ext cx="2987675" cy="647700"/>
          </a:xfrm>
          <a:prstGeom prst="wedgeRectCallout">
            <a:avLst>
              <a:gd name="adj1" fmla="val -58394"/>
              <a:gd name="adj2" fmla="val 17894"/>
            </a:avLst>
          </a:prstGeom>
          <a:solidFill>
            <a:schemeClr val="bg1"/>
          </a:solidFill>
          <a:ln w="19050">
            <a:solidFill>
              <a:srgbClr val="33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ja-JP">
                <a:solidFill>
                  <a:srgbClr val="3333CC"/>
                </a:solidFill>
              </a:rPr>
              <a:t>7.2.4.4</a:t>
            </a:r>
            <a:r>
              <a:rPr lang="ja-JP" altLang="en-US">
                <a:solidFill>
                  <a:srgbClr val="3333CC"/>
                </a:solidFill>
              </a:rPr>
              <a:t>　文脈におけるリンクの目的に関する達成基準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61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 animBg="1"/>
      <p:bldP spid="6160" grpId="0" animBg="1"/>
      <p:bldP spid="6161" grpId="0" animBg="1"/>
      <p:bldP spid="6162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FCD3-930F-4FD2-9F65-1AD5302A5CCE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6948488" y="5229225"/>
            <a:ext cx="1582737" cy="72072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23850" y="1557338"/>
            <a:ext cx="8424863" cy="5111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60350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908050"/>
            <a:ext cx="6264275" cy="360363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ja-JP" altLang="en-US" sz="2400">
                <a:solidFill>
                  <a:srgbClr val="3333CC"/>
                </a:solidFill>
              </a:rPr>
              <a:t>１．</a:t>
            </a:r>
            <a:r>
              <a:rPr lang="ja-JP" altLang="en-US" sz="2400" b="1">
                <a:solidFill>
                  <a:srgbClr val="3333CC"/>
                </a:solidFill>
              </a:rPr>
              <a:t>分かり易いサイトマップの事例</a:t>
            </a:r>
            <a:endParaRPr lang="ja-JP" altLang="en-US" sz="2000" b="1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39750" y="1844675"/>
            <a:ext cx="1728788" cy="37449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ja-JP"/>
          </a:p>
          <a:p>
            <a:endParaRPr lang="en-US" altLang="ja-JP"/>
          </a:p>
          <a:p>
            <a:pPr>
              <a:spcBef>
                <a:spcPct val="75000"/>
              </a:spcBef>
            </a:pPr>
            <a:r>
              <a:rPr lang="ja-JP" altLang="en-US"/>
              <a:t>１ あああ</a:t>
            </a:r>
          </a:p>
          <a:p>
            <a:pPr>
              <a:spcBef>
                <a:spcPct val="75000"/>
              </a:spcBef>
            </a:pPr>
            <a:r>
              <a:rPr lang="ja-JP" altLang="en-US"/>
              <a:t>２ いいいいい</a:t>
            </a:r>
          </a:p>
          <a:p>
            <a:pPr>
              <a:spcBef>
                <a:spcPct val="75000"/>
              </a:spcBef>
            </a:pPr>
            <a:r>
              <a:rPr lang="ja-JP" altLang="en-US"/>
              <a:t>３ うううううう</a:t>
            </a:r>
          </a:p>
          <a:p>
            <a:pPr>
              <a:spcBef>
                <a:spcPct val="75000"/>
              </a:spcBef>
            </a:pPr>
            <a:r>
              <a:rPr lang="ja-JP" altLang="en-US"/>
              <a:t>４ ええ</a:t>
            </a:r>
          </a:p>
          <a:p>
            <a:pPr>
              <a:spcBef>
                <a:spcPct val="75000"/>
              </a:spcBef>
            </a:pPr>
            <a:r>
              <a:rPr lang="ja-JP" altLang="en-US"/>
              <a:t>５ おおおおお</a:t>
            </a:r>
          </a:p>
          <a:p>
            <a:pPr>
              <a:spcBef>
                <a:spcPct val="75000"/>
              </a:spcBef>
            </a:pPr>
            <a:r>
              <a:rPr lang="ja-JP" altLang="en-US"/>
              <a:t>６ その他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971550" y="2133600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目次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6156325" y="2349500"/>
            <a:ext cx="2087563" cy="2519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75000"/>
              </a:spcBef>
            </a:pPr>
            <a:r>
              <a:rPr lang="ja-JP" altLang="en-US"/>
              <a:t>１　</a:t>
            </a:r>
            <a:r>
              <a:rPr lang="en-US" altLang="ja-JP"/>
              <a:t>AAAAAAA</a:t>
            </a:r>
          </a:p>
          <a:p>
            <a:pPr>
              <a:spcBef>
                <a:spcPct val="75000"/>
              </a:spcBef>
            </a:pPr>
            <a:r>
              <a:rPr lang="ja-JP" altLang="en-US"/>
              <a:t>２　</a:t>
            </a:r>
            <a:r>
              <a:rPr lang="en-US" altLang="ja-JP"/>
              <a:t>BBBB</a:t>
            </a:r>
          </a:p>
          <a:p>
            <a:pPr>
              <a:spcBef>
                <a:spcPct val="75000"/>
              </a:spcBef>
            </a:pPr>
            <a:r>
              <a:rPr lang="ja-JP" altLang="en-US"/>
              <a:t>３　</a:t>
            </a:r>
            <a:r>
              <a:rPr lang="en-US" altLang="ja-JP"/>
              <a:t>CCCCCCCC</a:t>
            </a:r>
          </a:p>
          <a:p>
            <a:pPr>
              <a:spcBef>
                <a:spcPct val="75000"/>
              </a:spcBef>
            </a:pPr>
            <a:r>
              <a:rPr lang="ja-JP" altLang="en-US"/>
              <a:t>４　</a:t>
            </a:r>
            <a:r>
              <a:rPr lang="en-US" altLang="ja-JP"/>
              <a:t>DD</a:t>
            </a:r>
          </a:p>
          <a:p>
            <a:pPr>
              <a:spcBef>
                <a:spcPct val="75000"/>
              </a:spcBef>
            </a:pPr>
            <a:r>
              <a:rPr lang="ja-JP" altLang="en-US"/>
              <a:t>５　その他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659563" y="1989138"/>
            <a:ext cx="823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/>
              <a:t>ページ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484438" y="1773238"/>
            <a:ext cx="3527425" cy="48244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916238" y="1844675"/>
            <a:ext cx="259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３　</a:t>
            </a:r>
            <a:r>
              <a:rPr lang="en-US" altLang="ja-JP"/>
              <a:t>CCCCCCCC</a:t>
            </a:r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5651500" y="2133600"/>
            <a:ext cx="504825" cy="15113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2987675" y="2133600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643188" y="2482850"/>
            <a:ext cx="293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（１） アアアアアアアアアア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2679700" y="4514850"/>
            <a:ext cx="2232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/>
              <a:t>（２）　イイイイイイイイ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2608263" y="6026150"/>
            <a:ext cx="266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b="1"/>
              <a:t>（３）　ウウウウウウウウウ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6588125" y="1412875"/>
            <a:ext cx="1655763" cy="360363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>
                <a:solidFill>
                  <a:srgbClr val="FF3300"/>
                </a:solidFill>
              </a:rPr>
              <a:t>　　　　　　　検索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3203575" y="5157788"/>
            <a:ext cx="1944688" cy="33655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">
                <a:latin typeface="ＭＳ ゴシック" pitchFamily="49" charset="-128"/>
                <a:ea typeface="ＭＳ ゴシック" pitchFamily="49" charset="-128"/>
              </a:rPr>
              <a:t>NPO</a:t>
            </a:r>
            <a:r>
              <a:rPr lang="ja-JP" altLang="en-US" sz="1600">
                <a:latin typeface="ＭＳ ゴシック" pitchFamily="49" charset="-128"/>
                <a:ea typeface="ＭＳ ゴシック" pitchFamily="49" charset="-128"/>
              </a:rPr>
              <a:t>イー・エルダー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2771775" y="5157788"/>
            <a:ext cx="52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・・・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127625" y="516255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・・・・・</a:t>
            </a: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6804025" y="5373688"/>
            <a:ext cx="1584325" cy="7191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/>
              <a:t>リンク先</a:t>
            </a:r>
          </a:p>
          <a:p>
            <a:pPr algn="ctr"/>
            <a:r>
              <a:rPr lang="ja-JP" altLang="en-US"/>
              <a:t>詳細先</a:t>
            </a:r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5076825" y="5445125"/>
            <a:ext cx="12954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6011863" y="5734050"/>
            <a:ext cx="7921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 flipV="1">
            <a:off x="6011863" y="5661025"/>
            <a:ext cx="360362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2EFDF-0D87-4CC2-BD6C-F4D4E8D6450B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24075" y="23495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　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55875" y="1052513"/>
            <a:ext cx="39306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>
                <a:solidFill>
                  <a:schemeClr val="accent2"/>
                </a:solidFill>
              </a:rPr>
              <a:t>２．テキストの文字サイズ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1844675"/>
            <a:ext cx="6400800" cy="1439863"/>
          </a:xfrm>
        </p:spPr>
        <p:txBody>
          <a:bodyPr/>
          <a:lstStyle/>
          <a:p>
            <a:pPr algn="l">
              <a:spcBef>
                <a:spcPct val="0"/>
              </a:spcBef>
              <a:spcAft>
                <a:spcPct val="50000"/>
              </a:spcAft>
            </a:pPr>
            <a:r>
              <a:rPr lang="ja-JP" altLang="en-US"/>
              <a:t>　</a:t>
            </a:r>
            <a:r>
              <a:rPr lang="ja-JP" altLang="en-US" sz="2400"/>
              <a:t>・大中小ではなく、可変フリーなサイズ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124075" y="2708275"/>
            <a:ext cx="4968875" cy="71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908175" y="2781300"/>
            <a:ext cx="5635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/>
              <a:t>小　　　　　　　　　　　　　　　　　　　　　　　　　　　　　　　大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2339975" y="2997200"/>
            <a:ext cx="446405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835150" y="4292600"/>
            <a:ext cx="52038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・「簡単に出来る」と言われると、辛い</a:t>
            </a:r>
          </a:p>
          <a:p>
            <a:r>
              <a:rPr lang="ja-JP" altLang="en-US" sz="2400"/>
              <a:t>　その簡単が出来ないのが、高齢者！</a:t>
            </a:r>
          </a:p>
          <a:p>
            <a:r>
              <a:rPr lang="ja-JP" altLang="en-US" sz="2400"/>
              <a:t>　絵コンテが画面に無いと使えない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3AAF2-A079-404A-8B80-25C8E379BF90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1125538"/>
            <a:ext cx="5832475" cy="36036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ja-JP" altLang="en-US" sz="2400">
                <a:solidFill>
                  <a:srgbClr val="3333CC"/>
                </a:solidFill>
              </a:rPr>
              <a:t>３．テキスト文字色と背景色とのコントラスト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331913" y="4076700"/>
            <a:ext cx="69850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～黄色いレンズのサングラスをかけたような見え方～ </a:t>
            </a:r>
          </a:p>
          <a:p>
            <a:pPr>
              <a:spcBef>
                <a:spcPct val="50000"/>
              </a:spcBef>
            </a:pPr>
            <a:r>
              <a:rPr lang="ja-JP" altLang="en-US" sz="2000"/>
              <a:t>・パステルカラーや同系色</a:t>
            </a:r>
          </a:p>
          <a:p>
            <a:pPr>
              <a:spcBef>
                <a:spcPct val="50000"/>
              </a:spcBef>
            </a:pPr>
            <a:r>
              <a:rPr lang="ja-JP" altLang="en-US" sz="2000"/>
              <a:t>・その他、高齢者に見難い色・文字　（例えば、バスの時刻表）</a:t>
            </a:r>
          </a:p>
          <a:p>
            <a:pPr>
              <a:spcBef>
                <a:spcPct val="50000"/>
              </a:spcBef>
            </a:pPr>
            <a:r>
              <a:rPr lang="ja-JP" altLang="en-US" sz="2000"/>
              <a:t>　～反射型のディスプレー装置</a:t>
            </a:r>
          </a:p>
          <a:p>
            <a:pPr>
              <a:spcBef>
                <a:spcPct val="25000"/>
              </a:spcBef>
            </a:pPr>
            <a:r>
              <a:rPr lang="ja-JP" altLang="en-US" sz="2000"/>
              <a:t>　　 例えば、郵便局のＡＴＭのテンキー</a:t>
            </a:r>
          </a:p>
        </p:txBody>
      </p:sp>
      <p:pic>
        <p:nvPicPr>
          <p:cNvPr id="5126" name="Picture 6" descr="高齢者の色覚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916113"/>
            <a:ext cx="4181475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059113" y="349885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通常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219700" y="3498850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高齢者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724525" y="5516563"/>
            <a:ext cx="3168650" cy="660400"/>
          </a:xfrm>
          <a:prstGeom prst="rect">
            <a:avLst/>
          </a:prstGeom>
          <a:noFill/>
          <a:ln w="1905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>
                <a:solidFill>
                  <a:srgbClr val="3333CC"/>
                </a:solidFill>
              </a:rPr>
              <a:t>7.1.4.3</a:t>
            </a:r>
            <a:r>
              <a:rPr lang="ja-JP" altLang="en-US">
                <a:solidFill>
                  <a:srgbClr val="3333CC"/>
                </a:solidFill>
              </a:rPr>
              <a:t>　最低限のコントラストに関する達成基準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99865-6CB6-486C-9126-F1E39AF32BC4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1196975"/>
            <a:ext cx="5761038" cy="360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400">
                <a:solidFill>
                  <a:srgbClr val="0000CC"/>
                </a:solidFill>
              </a:rPr>
              <a:t>４．画像（地図）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00113" y="1773238"/>
            <a:ext cx="7200900" cy="326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ja-JP" altLang="en-US" sz="2400">
                <a:latin typeface="ＭＳ Ｐゴシック" pitchFamily="50" charset="-128"/>
              </a:rPr>
              <a:t>・ </a:t>
            </a:r>
            <a:r>
              <a:rPr lang="ja-JP" altLang="en-US" sz="2400" b="1">
                <a:solidFill>
                  <a:srgbClr val="0000CC"/>
                </a:solidFill>
                <a:latin typeface="ＭＳ Ｐゴシック" pitchFamily="50" charset="-128"/>
              </a:rPr>
              <a:t>所在地と略図</a:t>
            </a:r>
            <a:r>
              <a:rPr lang="ja-JP" altLang="en-US" sz="2400">
                <a:solidFill>
                  <a:srgbClr val="0000CC"/>
                </a:solidFill>
                <a:latin typeface="ＭＳ Ｐゴシック" pitchFamily="50" charset="-128"/>
              </a:rPr>
              <a:t>　</a:t>
            </a:r>
          </a:p>
          <a:p>
            <a:r>
              <a:rPr lang="ja-JP" altLang="en-US" sz="2400">
                <a:latin typeface="ＭＳ Ｐゴシック" pitchFamily="50" charset="-128"/>
              </a:rPr>
              <a:t>・ 交通アクセスは最寄の駅、Ｘ番出口、</a:t>
            </a:r>
          </a:p>
          <a:p>
            <a:r>
              <a:rPr lang="ja-JP" altLang="en-US" sz="2400">
                <a:latin typeface="ＭＳ Ｐゴシック" pitchFamily="50" charset="-128"/>
              </a:rPr>
              <a:t>　所要時間ではなく、</a:t>
            </a:r>
            <a:r>
              <a:rPr lang="ja-JP" altLang="en-US" sz="2400" b="1">
                <a:solidFill>
                  <a:srgbClr val="0000FF"/>
                </a:solidFill>
                <a:latin typeface="ＭＳ Ｐゴシック" pitchFamily="50" charset="-128"/>
              </a:rPr>
              <a:t>距離（ＸＸメートル）で表示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自前制作の略図（簡単な道順と目標物など）が理想</a:t>
            </a:r>
          </a:p>
          <a:p>
            <a:pPr>
              <a:spcBef>
                <a:spcPct val="10000"/>
              </a:spcBef>
            </a:pPr>
            <a:r>
              <a:rPr lang="ja-JP" altLang="en-US" sz="2400">
                <a:latin typeface="ＭＳ Ｐゴシック" pitchFamily="50" charset="-128"/>
              </a:rPr>
              <a:t>　　</a:t>
            </a:r>
            <a:r>
              <a:rPr lang="en-US" altLang="ja-JP" sz="2400">
                <a:latin typeface="ＭＳ Ｐゴシック" pitchFamily="50" charset="-128"/>
              </a:rPr>
              <a:t>Google</a:t>
            </a:r>
            <a:r>
              <a:rPr lang="ja-JP" altLang="en-US" sz="2400">
                <a:latin typeface="ＭＳ Ｐゴシック" pitchFamily="50" charset="-128"/>
              </a:rPr>
              <a:t>マップを採用している企業や団体が多いが、</a:t>
            </a:r>
          </a:p>
          <a:p>
            <a:pPr>
              <a:spcBef>
                <a:spcPct val="10000"/>
              </a:spcBef>
            </a:pPr>
            <a:r>
              <a:rPr lang="ja-JP" altLang="en-US" sz="2400">
                <a:latin typeface="ＭＳ Ｐゴシック" pitchFamily="50" charset="-128"/>
              </a:rPr>
              <a:t>　　分かり難い。前後左右に移動すると分からなくなる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</a:t>
            </a:r>
            <a:r>
              <a:rPr lang="ja-JP" altLang="en-US" sz="2400" b="1">
                <a:solidFill>
                  <a:srgbClr val="0000CC"/>
                </a:solidFill>
                <a:latin typeface="ＭＳ Ｐゴシック" pitchFamily="50" charset="-128"/>
              </a:rPr>
              <a:t>必ず、電話番号記載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87450" y="5157788"/>
            <a:ext cx="7129463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例：　区役所　（ピンからキリまで）　江戸川区、港区、</a:t>
            </a:r>
          </a:p>
          <a:p>
            <a:pPr>
              <a:spcBef>
                <a:spcPct val="50000"/>
              </a:spcBef>
            </a:pPr>
            <a:r>
              <a:rPr lang="ja-JP" altLang="en-US" sz="2400"/>
              <a:t>　　　千代田区と品川区。　法務局</a:t>
            </a:r>
          </a:p>
          <a:p>
            <a:pPr>
              <a:spcBef>
                <a:spcPct val="25000"/>
              </a:spcBef>
            </a:pPr>
            <a:r>
              <a:rPr lang="ja-JP" altLang="en-US" sz="2400"/>
              <a:t>       ＪＲ品川駅から </a:t>
            </a:r>
            <a:r>
              <a:rPr lang="en-US" altLang="ja-JP" sz="2400"/>
              <a:t>X</a:t>
            </a:r>
            <a:r>
              <a:rPr lang="ja-JP" altLang="en-US" sz="2400"/>
              <a:t>分 （くせもの）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51F0-810A-4EC5-BC04-8FA41BFFA3D8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574675"/>
          </a:xfrm>
        </p:spPr>
        <p:txBody>
          <a:bodyPr/>
          <a:lstStyle/>
          <a:p>
            <a:r>
              <a:rPr lang="ja-JP" altLang="en-US" sz="3200"/>
              <a:t>高齢者のつぶやき</a:t>
            </a:r>
            <a:endParaRPr lang="ja-JP" altLang="en-US" sz="20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1125538"/>
            <a:ext cx="6400800" cy="3603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400" b="1" u="sng">
                <a:solidFill>
                  <a:srgbClr val="0000CC"/>
                </a:solidFill>
              </a:rPr>
              <a:t>５．印刷機能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23850" y="1833563"/>
            <a:ext cx="8351838" cy="435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50000"/>
              </a:spcAft>
            </a:pPr>
            <a:r>
              <a:rPr lang="ja-JP" altLang="en-US" sz="2400">
                <a:latin typeface="ＭＳ Ｐゴシック" pitchFamily="50" charset="-128"/>
              </a:rPr>
              <a:t>・ 画面上で読むと疲れるので、印刷して読む、チェックする</a:t>
            </a:r>
          </a:p>
          <a:p>
            <a:pPr>
              <a:spcBef>
                <a:spcPct val="50000"/>
              </a:spcBef>
            </a:pPr>
            <a:r>
              <a:rPr lang="ja-JP" altLang="en-US" sz="2400">
                <a:latin typeface="ＭＳ Ｐゴシック" pitchFamily="50" charset="-128"/>
              </a:rPr>
              <a:t>・ </a:t>
            </a:r>
            <a:r>
              <a:rPr lang="ja-JP" altLang="en-US" sz="2400" b="1">
                <a:solidFill>
                  <a:srgbClr val="3333CC"/>
                </a:solidFill>
                <a:latin typeface="ＭＳ Ｐゴシック" pitchFamily="50" charset="-128"/>
              </a:rPr>
              <a:t>地図の印刷</a:t>
            </a:r>
          </a:p>
          <a:p>
            <a:pPr>
              <a:spcBef>
                <a:spcPct val="15000"/>
              </a:spcBef>
            </a:pPr>
            <a:r>
              <a:rPr lang="ja-JP" altLang="en-US" sz="2400">
                <a:latin typeface="ＭＳ Ｐゴシック" pitchFamily="50" charset="-128"/>
              </a:rPr>
              <a:t>　</a:t>
            </a:r>
            <a:r>
              <a:rPr lang="en-US" altLang="ja-JP" sz="2400">
                <a:latin typeface="ＭＳ Ｐゴシック" pitchFamily="50" charset="-128"/>
              </a:rPr>
              <a:t>- </a:t>
            </a:r>
            <a:r>
              <a:rPr lang="ja-JP" altLang="en-US" sz="2400">
                <a:latin typeface="ＭＳ Ｐゴシック" pitchFamily="50" charset="-128"/>
              </a:rPr>
              <a:t>どの印刷機能を利用するか迷ったり、間違えたりする</a:t>
            </a:r>
          </a:p>
          <a:p>
            <a:pPr>
              <a:spcBef>
                <a:spcPct val="15000"/>
              </a:spcBef>
            </a:pPr>
            <a:r>
              <a:rPr lang="ja-JP" altLang="en-US" sz="2400">
                <a:latin typeface="ＭＳ Ｐゴシック" pitchFamily="50" charset="-128"/>
              </a:rPr>
              <a:t>　</a:t>
            </a:r>
            <a:r>
              <a:rPr lang="en-US" altLang="ja-JP" sz="2400">
                <a:latin typeface="ＭＳ Ｐゴシック" pitchFamily="50" charset="-128"/>
              </a:rPr>
              <a:t>- </a:t>
            </a:r>
            <a:r>
              <a:rPr lang="ja-JP" altLang="en-US" sz="2400">
                <a:latin typeface="ＭＳ Ｐゴシック" pitchFamily="50" charset="-128"/>
              </a:rPr>
              <a:t>余計な情報、広告が印刷される</a:t>
            </a:r>
          </a:p>
          <a:p>
            <a:pPr>
              <a:spcBef>
                <a:spcPct val="15000"/>
              </a:spcBef>
            </a:pPr>
            <a:r>
              <a:rPr lang="ja-JP" altLang="en-US" sz="2400">
                <a:latin typeface="ＭＳ Ｐゴシック" pitchFamily="50" charset="-128"/>
              </a:rPr>
              <a:t>　</a:t>
            </a:r>
            <a:r>
              <a:rPr lang="en-US" altLang="ja-JP" sz="2400">
                <a:latin typeface="ＭＳ Ｐゴシック" pitchFamily="50" charset="-128"/>
              </a:rPr>
              <a:t>- </a:t>
            </a:r>
            <a:r>
              <a:rPr lang="ja-JP" altLang="en-US" sz="2400">
                <a:latin typeface="ＭＳ Ｐゴシック" pitchFamily="50" charset="-128"/>
              </a:rPr>
              <a:t>地図が印刷されなかったり、小さい地図が印刷されることが</a:t>
            </a:r>
          </a:p>
          <a:p>
            <a:pPr>
              <a:spcBef>
                <a:spcPct val="75000"/>
              </a:spcBef>
            </a:pPr>
            <a:r>
              <a:rPr lang="ja-JP" altLang="en-US" sz="2400">
                <a:latin typeface="ＭＳ Ｐゴシック" pitchFamily="50" charset="-128"/>
              </a:rPr>
              <a:t>・ 長いコンテンツの印刷</a:t>
            </a:r>
          </a:p>
          <a:p>
            <a:pPr>
              <a:spcBef>
                <a:spcPct val="15000"/>
              </a:spcBef>
            </a:pPr>
            <a:r>
              <a:rPr lang="ja-JP" altLang="en-US" sz="2400">
                <a:latin typeface="ＭＳ Ｐゴシック" pitchFamily="50" charset="-128"/>
              </a:rPr>
              <a:t>　－必要なページのみ印刷したい時、困る</a:t>
            </a:r>
          </a:p>
          <a:p>
            <a:pPr>
              <a:spcBef>
                <a:spcPct val="15000"/>
              </a:spcBef>
            </a:pPr>
            <a:r>
              <a:rPr lang="ja-JP" altLang="en-US" sz="2400">
                <a:latin typeface="ＭＳ Ｐゴシック" pitchFamily="50" charset="-128"/>
              </a:rPr>
              <a:t>　－</a:t>
            </a:r>
            <a:r>
              <a:rPr lang="ja-JP" altLang="en-US" sz="2400">
                <a:solidFill>
                  <a:srgbClr val="0000CC"/>
                </a:solidFill>
                <a:latin typeface="ＭＳ Ｐゴシック" pitchFamily="50" charset="-128"/>
              </a:rPr>
              <a:t>画面上のページと印刷されるページが一致しない</a:t>
            </a:r>
          </a:p>
          <a:p>
            <a:pPr>
              <a:spcBef>
                <a:spcPct val="15000"/>
              </a:spcBef>
            </a:pPr>
            <a:r>
              <a:rPr lang="ja-JP" altLang="en-US" sz="2400">
                <a:latin typeface="ＭＳ Ｐゴシック" pitchFamily="50" charset="-128"/>
              </a:rPr>
              <a:t>　－エクセルの印刷範囲の定義通りに印刷されない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488</Words>
  <Application>Microsoft Office PowerPoint</Application>
  <PresentationFormat>画面に合わせる (4:3)</PresentationFormat>
  <Paragraphs>185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Arial</vt:lpstr>
      <vt:lpstr>ＭＳ Ｐゴシック</vt:lpstr>
      <vt:lpstr>ＭＳ Ｐ明朝</vt:lpstr>
      <vt:lpstr>HGS創英角ﾎﾟｯﾌﾟ体</vt:lpstr>
      <vt:lpstr>Tahoma</vt:lpstr>
      <vt:lpstr>ＭＳ ゴシック</vt:lpstr>
      <vt:lpstr>標準デザイン</vt:lpstr>
      <vt:lpstr>高齢者のつぶやき</vt:lpstr>
      <vt:lpstr>PowerPoint プレゼンテーション</vt:lpstr>
      <vt:lpstr>高齢者のつぶやき</vt:lpstr>
      <vt:lpstr>高齢者のつぶやき</vt:lpstr>
      <vt:lpstr>高齢者のつぶやき</vt:lpstr>
      <vt:lpstr>高齢者のつぶやき</vt:lpstr>
      <vt:lpstr>高齢者のつぶやき</vt:lpstr>
      <vt:lpstr>高齢者のつぶやき</vt:lpstr>
      <vt:lpstr>高齢者のつぶやき</vt:lpstr>
      <vt:lpstr>高齢者のつぶやき</vt:lpstr>
      <vt:lpstr>高齢者のつぶやき</vt:lpstr>
      <vt:lpstr>高齢者のつぶやき</vt:lpstr>
      <vt:lpstr>高齢者のつぶやき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高齢者の主張</dc:title>
  <dc:creator>ユーザー</dc:creator>
  <cp:lastModifiedBy>microsoft</cp:lastModifiedBy>
  <cp:revision>50</cp:revision>
  <dcterms:created xsi:type="dcterms:W3CDTF">2010-08-10T01:13:43Z</dcterms:created>
  <dcterms:modified xsi:type="dcterms:W3CDTF">2014-03-11T06:24:24Z</dcterms:modified>
</cp:coreProperties>
</file>