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0"/>
  </p:notesMasterIdLst>
  <p:handoutMasterIdLst>
    <p:handoutMasterId r:id="rId21"/>
  </p:handoutMasterIdLst>
  <p:sldIdLst>
    <p:sldId id="256" r:id="rId2"/>
    <p:sldId id="327" r:id="rId3"/>
    <p:sldId id="328" r:id="rId4"/>
    <p:sldId id="329" r:id="rId5"/>
    <p:sldId id="330" r:id="rId6"/>
    <p:sldId id="332" r:id="rId7"/>
    <p:sldId id="333" r:id="rId8"/>
    <p:sldId id="334" r:id="rId9"/>
    <p:sldId id="336" r:id="rId10"/>
    <p:sldId id="338" r:id="rId11"/>
    <p:sldId id="343" r:id="rId12"/>
    <p:sldId id="346" r:id="rId13"/>
    <p:sldId id="344" r:id="rId14"/>
    <p:sldId id="350" r:id="rId15"/>
    <p:sldId id="345" r:id="rId16"/>
    <p:sldId id="347" r:id="rId17"/>
    <p:sldId id="351" r:id="rId18"/>
    <p:sldId id="348" r:id="rId19"/>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775" autoAdjust="0"/>
  </p:normalViewPr>
  <p:slideViewPr>
    <p:cSldViewPr>
      <p:cViewPr varScale="1">
        <p:scale>
          <a:sx n="69" d="100"/>
          <a:sy n="69" d="100"/>
        </p:scale>
        <p:origin x="-141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1944" y="-96"/>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18831" cy="4933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ja-JP"/>
          </a:p>
        </p:txBody>
      </p:sp>
      <p:sp>
        <p:nvSpPr>
          <p:cNvPr id="28675" name="Rectangle 3"/>
          <p:cNvSpPr>
            <a:spLocks noGrp="1" noChangeArrowheads="1"/>
          </p:cNvSpPr>
          <p:nvPr>
            <p:ph type="dt" sz="quarter" idx="1"/>
          </p:nvPr>
        </p:nvSpPr>
        <p:spPr bwMode="auto">
          <a:xfrm>
            <a:off x="3815373" y="0"/>
            <a:ext cx="2918831" cy="4933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ja-JP"/>
          </a:p>
        </p:txBody>
      </p:sp>
      <p:sp>
        <p:nvSpPr>
          <p:cNvPr id="28676" name="Rectangle 4"/>
          <p:cNvSpPr>
            <a:spLocks noGrp="1" noChangeArrowheads="1"/>
          </p:cNvSpPr>
          <p:nvPr>
            <p:ph type="ftr" sz="quarter" idx="2"/>
          </p:nvPr>
        </p:nvSpPr>
        <p:spPr bwMode="auto">
          <a:xfrm>
            <a:off x="0" y="9371285"/>
            <a:ext cx="2918831" cy="49331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ja-JP"/>
          </a:p>
        </p:txBody>
      </p:sp>
      <p:sp>
        <p:nvSpPr>
          <p:cNvPr id="28677" name="Rectangle 5"/>
          <p:cNvSpPr>
            <a:spLocks noGrp="1" noChangeArrowheads="1"/>
          </p:cNvSpPr>
          <p:nvPr>
            <p:ph type="sldNum" sz="quarter" idx="3"/>
          </p:nvPr>
        </p:nvSpPr>
        <p:spPr bwMode="auto">
          <a:xfrm>
            <a:off x="3815373" y="9371285"/>
            <a:ext cx="2918831" cy="49331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6383C74-AB0E-4705-8DDD-7303A414D5E9}" type="slidenum">
              <a:rPr lang="en-US" altLang="ja-JP"/>
              <a:pPr>
                <a:defRPr/>
              </a:pPr>
              <a:t>‹#›</a:t>
            </a:fld>
            <a:endParaRPr lang="en-US" altLang="ja-JP"/>
          </a:p>
        </p:txBody>
      </p:sp>
    </p:spTree>
    <p:extLst>
      <p:ext uri="{BB962C8B-B14F-4D97-AF65-F5344CB8AC3E}">
        <p14:creationId xmlns:p14="http://schemas.microsoft.com/office/powerpoint/2010/main" val="559719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18831" cy="4933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ja-JP"/>
          </a:p>
        </p:txBody>
      </p:sp>
      <p:sp>
        <p:nvSpPr>
          <p:cNvPr id="30723" name="Rectangle 3"/>
          <p:cNvSpPr>
            <a:spLocks noGrp="1" noChangeArrowheads="1"/>
          </p:cNvSpPr>
          <p:nvPr>
            <p:ph type="dt" idx="1"/>
          </p:nvPr>
        </p:nvSpPr>
        <p:spPr bwMode="auto">
          <a:xfrm>
            <a:off x="3815373" y="0"/>
            <a:ext cx="2918831" cy="4933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ja-JP"/>
          </a:p>
        </p:txBody>
      </p:sp>
      <p:sp>
        <p:nvSpPr>
          <p:cNvPr id="38916" name="Rectangle 4"/>
          <p:cNvSpPr>
            <a:spLocks noGrp="1" noRot="1" noChangeAspect="1" noChangeArrowheads="1" noTextEdit="1"/>
          </p:cNvSpPr>
          <p:nvPr>
            <p:ph type="sldImg" idx="2"/>
          </p:nvPr>
        </p:nvSpPr>
        <p:spPr bwMode="auto">
          <a:xfrm>
            <a:off x="901700" y="739775"/>
            <a:ext cx="4932363" cy="3700463"/>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673577" y="4686499"/>
            <a:ext cx="5388610" cy="44398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30726" name="Rectangle 6"/>
          <p:cNvSpPr>
            <a:spLocks noGrp="1" noChangeArrowheads="1"/>
          </p:cNvSpPr>
          <p:nvPr>
            <p:ph type="ftr" sz="quarter" idx="4"/>
          </p:nvPr>
        </p:nvSpPr>
        <p:spPr bwMode="auto">
          <a:xfrm>
            <a:off x="0" y="9371285"/>
            <a:ext cx="2918831" cy="49331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ja-JP"/>
          </a:p>
        </p:txBody>
      </p:sp>
      <p:sp>
        <p:nvSpPr>
          <p:cNvPr id="30727" name="Rectangle 7"/>
          <p:cNvSpPr>
            <a:spLocks noGrp="1" noChangeArrowheads="1"/>
          </p:cNvSpPr>
          <p:nvPr>
            <p:ph type="sldNum" sz="quarter" idx="5"/>
          </p:nvPr>
        </p:nvSpPr>
        <p:spPr bwMode="auto">
          <a:xfrm>
            <a:off x="3815373" y="9371285"/>
            <a:ext cx="2918831" cy="49331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D075C29-F64B-4E4F-AF16-820E4F14DA7A}" type="slidenum">
              <a:rPr lang="en-US" altLang="ja-JP"/>
              <a:pPr>
                <a:defRPr/>
              </a:pPr>
              <a:t>‹#›</a:t>
            </a:fld>
            <a:endParaRPr lang="en-US" altLang="ja-JP"/>
          </a:p>
        </p:txBody>
      </p:sp>
    </p:spTree>
    <p:extLst>
      <p:ext uri="{BB962C8B-B14F-4D97-AF65-F5344CB8AC3E}">
        <p14:creationId xmlns:p14="http://schemas.microsoft.com/office/powerpoint/2010/main" val="39969437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CAE528A0-71AE-4841-96BA-73AFC8B6A4AC}" type="slidenum">
              <a:rPr lang="en-US" altLang="ja-JP" smtClean="0"/>
              <a:pPr/>
              <a:t>1</a:t>
            </a:fld>
            <a:endParaRPr lang="en-US" altLang="ja-JP"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w="9525">
              <a:noFill/>
              <a:miter lim="800000"/>
              <a:headEnd/>
              <a:tailEnd/>
            </a:ln>
            <a:effectLst/>
          </p:spPr>
          <p:txBody>
            <a:bodyPr wrap="none" anchor="ctr"/>
            <a:lstStyle/>
            <a:p>
              <a:pPr algn="ctr">
                <a:defRPr/>
              </a:pPr>
              <a:endParaRPr lang="ja-JP" altLang="ja-JP" sz="2400">
                <a:latin typeface="Times New Roman" pitchFamily="18"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a:defRPr/>
              </a:pPr>
              <a:endParaRPr lang="ja-JP" altLang="ja-JP" sz="2400">
                <a:latin typeface="Times New Roman" pitchFamily="18" charset="0"/>
              </a:endParaRPr>
            </a:p>
          </p:txBody>
        </p:sp>
      </p:grpSp>
      <p:grpSp>
        <p:nvGrpSpPr>
          <p:cNvPr id="7"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pPr>
                <a:defRPr/>
              </a:pPr>
              <a:endParaRPr lang="ja-JP" altLang="en-US"/>
            </a:p>
          </p:txBody>
        </p:sp>
        <p:sp>
          <p:nvSpPr>
            <p:cNvPr id="9"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lstStyle/>
            <a:p>
              <a:pPr>
                <a:defRPr/>
              </a:pPr>
              <a:endParaRPr lang="ja-JP" altLang="en-US"/>
            </a:p>
          </p:txBody>
        </p:sp>
      </p:grpSp>
      <p:sp>
        <p:nvSpPr>
          <p:cNvPr id="5128"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ja-JP" altLang="en-US"/>
              <a:t>マスタ サブタイトルの書式設定</a:t>
            </a:r>
          </a:p>
        </p:txBody>
      </p:sp>
      <p:sp>
        <p:nvSpPr>
          <p:cNvPr id="5132"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ja-JP" altLang="en-US"/>
              <a:t>マスタ タイトルの書式設定</a:t>
            </a:r>
          </a:p>
        </p:txBody>
      </p:sp>
      <p:sp>
        <p:nvSpPr>
          <p:cNvPr id="10" name="Rectangle 9"/>
          <p:cNvSpPr>
            <a:spLocks noGrp="1" noChangeArrowheads="1"/>
          </p:cNvSpPr>
          <p:nvPr>
            <p:ph type="dt" sz="quarter" idx="10"/>
          </p:nvPr>
        </p:nvSpPr>
        <p:spPr/>
        <p:txBody>
          <a:bodyPr/>
          <a:lstStyle>
            <a:lvl1pPr>
              <a:defRPr>
                <a:solidFill>
                  <a:schemeClr val="bg1"/>
                </a:solidFill>
              </a:defRPr>
            </a:lvl1pPr>
          </a:lstStyle>
          <a:p>
            <a:pPr>
              <a:defRPr/>
            </a:pPr>
            <a:endParaRPr lang="en-US" altLang="ja-JP"/>
          </a:p>
        </p:txBody>
      </p:sp>
      <p:sp>
        <p:nvSpPr>
          <p:cNvPr id="11" name="Rectangle 10"/>
          <p:cNvSpPr>
            <a:spLocks noGrp="1" noChangeArrowheads="1"/>
          </p:cNvSpPr>
          <p:nvPr>
            <p:ph type="ftr" sz="quarter" idx="11"/>
          </p:nvPr>
        </p:nvSpPr>
        <p:spPr/>
        <p:txBody>
          <a:bodyPr/>
          <a:lstStyle>
            <a:lvl1pPr algn="r">
              <a:defRPr/>
            </a:lvl1pPr>
          </a:lstStyle>
          <a:p>
            <a:pPr>
              <a:defRPr/>
            </a:pPr>
            <a:endParaRPr lang="en-US" altLang="ja-JP"/>
          </a:p>
        </p:txBody>
      </p:sp>
      <p:sp>
        <p:nvSpPr>
          <p:cNvPr id="12" name="Rectangle 11"/>
          <p:cNvSpPr>
            <a:spLocks noGrp="1" noChangeArrowheads="1"/>
          </p:cNvSpPr>
          <p:nvPr>
            <p:ph type="sldNum" sz="quarter" idx="12"/>
          </p:nvPr>
        </p:nvSpPr>
        <p:spPr>
          <a:xfrm>
            <a:off x="76200" y="6248400"/>
            <a:ext cx="587375" cy="488950"/>
          </a:xfrm>
        </p:spPr>
        <p:txBody>
          <a:bodyPr anchorCtr="0"/>
          <a:lstStyle>
            <a:lvl1pPr>
              <a:defRPr/>
            </a:lvl1pPr>
          </a:lstStyle>
          <a:p>
            <a:pPr>
              <a:defRPr/>
            </a:pPr>
            <a:fld id="{9DF2C040-3976-439D-99E8-3E36549A0110}"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3"/>
          <p:cNvSpPr>
            <a:spLocks noGrp="1" noChangeArrowheads="1"/>
          </p:cNvSpPr>
          <p:nvPr>
            <p:ph type="sldNum" sz="quarter" idx="12"/>
          </p:nvPr>
        </p:nvSpPr>
        <p:spPr>
          <a:ln/>
        </p:spPr>
        <p:txBody>
          <a:bodyPr/>
          <a:lstStyle>
            <a:lvl1pPr>
              <a:defRPr/>
            </a:lvl1pPr>
          </a:lstStyle>
          <a:p>
            <a:pPr>
              <a:defRPr/>
            </a:pPr>
            <a:fld id="{74FC7C15-9F90-4106-8950-FF9DCFF879E7}"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05600" y="762000"/>
            <a:ext cx="1981200" cy="532447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762000" y="762000"/>
            <a:ext cx="5791200" cy="532447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3"/>
          <p:cNvSpPr>
            <a:spLocks noGrp="1" noChangeArrowheads="1"/>
          </p:cNvSpPr>
          <p:nvPr>
            <p:ph type="sldNum" sz="quarter" idx="12"/>
          </p:nvPr>
        </p:nvSpPr>
        <p:spPr>
          <a:ln/>
        </p:spPr>
        <p:txBody>
          <a:bodyPr/>
          <a:lstStyle>
            <a:lvl1pPr>
              <a:defRPr/>
            </a:lvl1pPr>
          </a:lstStyle>
          <a:p>
            <a:pPr>
              <a:defRPr/>
            </a:pPr>
            <a:fld id="{DC440F81-2A3A-4998-B4B5-B55DD54FBD9A}" type="slidenum">
              <a:rPr lang="en-US" altLang="ja-JP"/>
              <a:pPr>
                <a:defRPr/>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762000" y="762000"/>
            <a:ext cx="79248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838200" y="2362200"/>
            <a:ext cx="7693025" cy="3724275"/>
          </a:xfrm>
        </p:spPr>
        <p:txBody>
          <a:bodyPr/>
          <a:lstStyle/>
          <a:p>
            <a:pPr lvl="0"/>
            <a:endParaRPr lang="ja-JP" altLang="en-US" noProof="0" smtClean="0"/>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3"/>
          <p:cNvSpPr>
            <a:spLocks noGrp="1" noChangeArrowheads="1"/>
          </p:cNvSpPr>
          <p:nvPr>
            <p:ph type="sldNum" sz="quarter" idx="12"/>
          </p:nvPr>
        </p:nvSpPr>
        <p:spPr>
          <a:ln/>
        </p:spPr>
        <p:txBody>
          <a:bodyPr/>
          <a:lstStyle>
            <a:lvl1pPr>
              <a:defRPr/>
            </a:lvl1pPr>
          </a:lstStyle>
          <a:p>
            <a:pPr>
              <a:defRPr/>
            </a:pPr>
            <a:fld id="{8AD6E746-8F0B-41C2-980C-01D7DBF5C1A9}"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3"/>
          <p:cNvSpPr>
            <a:spLocks noGrp="1" noChangeArrowheads="1"/>
          </p:cNvSpPr>
          <p:nvPr>
            <p:ph type="sldNum" sz="quarter" idx="12"/>
          </p:nvPr>
        </p:nvSpPr>
        <p:spPr>
          <a:ln/>
        </p:spPr>
        <p:txBody>
          <a:bodyPr/>
          <a:lstStyle>
            <a:lvl1pPr>
              <a:defRPr/>
            </a:lvl1pPr>
          </a:lstStyle>
          <a:p>
            <a:pPr>
              <a:defRPr/>
            </a:pPr>
            <a:fld id="{9A550E89-2E8E-4603-83CB-ABEF84BADD52}"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3"/>
          <p:cNvSpPr>
            <a:spLocks noGrp="1" noChangeArrowheads="1"/>
          </p:cNvSpPr>
          <p:nvPr>
            <p:ph type="sldNum" sz="quarter" idx="12"/>
          </p:nvPr>
        </p:nvSpPr>
        <p:spPr>
          <a:ln/>
        </p:spPr>
        <p:txBody>
          <a:bodyPr/>
          <a:lstStyle>
            <a:lvl1pPr>
              <a:defRPr/>
            </a:lvl1pPr>
          </a:lstStyle>
          <a:p>
            <a:pPr>
              <a:defRPr/>
            </a:pPr>
            <a:fld id="{2514DA91-5FA4-42BB-A69C-C76B482994B2}"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3"/>
          <p:cNvSpPr>
            <a:spLocks noGrp="1" noChangeArrowheads="1"/>
          </p:cNvSpPr>
          <p:nvPr>
            <p:ph type="sldNum" sz="quarter" idx="12"/>
          </p:nvPr>
        </p:nvSpPr>
        <p:spPr>
          <a:ln/>
        </p:spPr>
        <p:txBody>
          <a:bodyPr/>
          <a:lstStyle>
            <a:lvl1pPr>
              <a:defRPr/>
            </a:lvl1pPr>
          </a:lstStyle>
          <a:p>
            <a:pPr>
              <a:defRPr/>
            </a:pPr>
            <a:fld id="{FFE678FC-8D69-49DC-9119-D2AA02B17D10}"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13"/>
          <p:cNvSpPr>
            <a:spLocks noGrp="1" noChangeArrowheads="1"/>
          </p:cNvSpPr>
          <p:nvPr>
            <p:ph type="sldNum" sz="quarter" idx="12"/>
          </p:nvPr>
        </p:nvSpPr>
        <p:spPr>
          <a:ln/>
        </p:spPr>
        <p:txBody>
          <a:bodyPr/>
          <a:lstStyle>
            <a:lvl1pPr>
              <a:defRPr/>
            </a:lvl1pPr>
          </a:lstStyle>
          <a:p>
            <a:pPr>
              <a:defRPr/>
            </a:pPr>
            <a:fld id="{5EA3553E-22FA-4540-9A2B-62B2151189D5}"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13"/>
          <p:cNvSpPr>
            <a:spLocks noGrp="1" noChangeArrowheads="1"/>
          </p:cNvSpPr>
          <p:nvPr>
            <p:ph type="sldNum" sz="quarter" idx="12"/>
          </p:nvPr>
        </p:nvSpPr>
        <p:spPr>
          <a:ln/>
        </p:spPr>
        <p:txBody>
          <a:bodyPr/>
          <a:lstStyle>
            <a:lvl1pPr>
              <a:defRPr/>
            </a:lvl1pPr>
          </a:lstStyle>
          <a:p>
            <a:pPr>
              <a:defRPr/>
            </a:pPr>
            <a:fld id="{2D9C4B5A-28AE-4690-AD2A-DEDE9E9B9ED5}"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13"/>
          <p:cNvSpPr>
            <a:spLocks noGrp="1" noChangeArrowheads="1"/>
          </p:cNvSpPr>
          <p:nvPr>
            <p:ph type="sldNum" sz="quarter" idx="12"/>
          </p:nvPr>
        </p:nvSpPr>
        <p:spPr>
          <a:ln/>
        </p:spPr>
        <p:txBody>
          <a:bodyPr/>
          <a:lstStyle>
            <a:lvl1pPr>
              <a:defRPr/>
            </a:lvl1pPr>
          </a:lstStyle>
          <a:p>
            <a:pPr>
              <a:defRPr/>
            </a:pPr>
            <a:fld id="{72305F1C-A5F8-4DBE-8AAC-0D797AA9F185}"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3"/>
          <p:cNvSpPr>
            <a:spLocks noGrp="1" noChangeArrowheads="1"/>
          </p:cNvSpPr>
          <p:nvPr>
            <p:ph type="sldNum" sz="quarter" idx="12"/>
          </p:nvPr>
        </p:nvSpPr>
        <p:spPr>
          <a:ln/>
        </p:spPr>
        <p:txBody>
          <a:bodyPr/>
          <a:lstStyle>
            <a:lvl1pPr>
              <a:defRPr/>
            </a:lvl1pPr>
          </a:lstStyle>
          <a:p>
            <a:pPr>
              <a:defRPr/>
            </a:pPr>
            <a:fld id="{128B20EB-70DD-4AFF-8AD9-8FA9DACDDBB3}"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3"/>
          <p:cNvSpPr>
            <a:spLocks noGrp="1" noChangeArrowheads="1"/>
          </p:cNvSpPr>
          <p:nvPr>
            <p:ph type="sldNum" sz="quarter" idx="12"/>
          </p:nvPr>
        </p:nvSpPr>
        <p:spPr>
          <a:ln/>
        </p:spPr>
        <p:txBody>
          <a:bodyPr/>
          <a:lstStyle>
            <a:lvl1pPr>
              <a:defRPr/>
            </a:lvl1pPr>
          </a:lstStyle>
          <a:p>
            <a:pPr>
              <a:defRPr/>
            </a:pPr>
            <a:fld id="{64A53217-FC17-4959-9434-9D5347431973}"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7620000" cy="6858000"/>
            <a:chOff x="0" y="0"/>
            <a:chExt cx="4800" cy="4320"/>
          </a:xfrm>
        </p:grpSpPr>
        <p:grpSp>
          <p:nvGrpSpPr>
            <p:cNvPr id="3080" name="Group 3"/>
            <p:cNvGrpSpPr>
              <a:grpSpLocks/>
            </p:cNvGrpSpPr>
            <p:nvPr userDrawn="1"/>
          </p:nvGrpSpPr>
          <p:grpSpPr bwMode="auto">
            <a:xfrm>
              <a:off x="0" y="0"/>
              <a:ext cx="2016" cy="4320"/>
              <a:chOff x="0" y="0"/>
              <a:chExt cx="2016" cy="4320"/>
            </a:xfrm>
          </p:grpSpPr>
          <p:sp>
            <p:nvSpPr>
              <p:cNvPr id="4100"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101"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a:defRPr/>
                </a:pPr>
                <a:endParaRPr lang="ja-JP" altLang="en-US"/>
              </a:p>
            </p:txBody>
          </p:sp>
        </p:grpSp>
        <p:grpSp>
          <p:nvGrpSpPr>
            <p:cNvPr id="3081" name="Group 6"/>
            <p:cNvGrpSpPr>
              <a:grpSpLocks/>
            </p:cNvGrpSpPr>
            <p:nvPr/>
          </p:nvGrpSpPr>
          <p:grpSpPr bwMode="auto">
            <a:xfrm>
              <a:off x="144" y="1248"/>
              <a:ext cx="4656" cy="201"/>
              <a:chOff x="144" y="1248"/>
              <a:chExt cx="4656" cy="201"/>
            </a:xfrm>
          </p:grpSpPr>
          <p:sp>
            <p:nvSpPr>
              <p:cNvPr id="4103"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a:defRPr/>
                </a:pPr>
                <a:endParaRPr lang="ja-JP" altLang="en-US"/>
              </a:p>
            </p:txBody>
          </p:sp>
          <p:sp>
            <p:nvSpPr>
              <p:cNvPr id="4104"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a:defRPr/>
                </a:pPr>
                <a:endParaRPr lang="ja-JP" altLang="en-US"/>
              </a:p>
            </p:txBody>
          </p:sp>
        </p:grpSp>
      </p:grpSp>
      <p:sp>
        <p:nvSpPr>
          <p:cNvPr id="3075"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3076"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107"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400"/>
            </a:lvl1pPr>
          </a:lstStyle>
          <a:p>
            <a:pPr>
              <a:defRPr/>
            </a:pPr>
            <a:endParaRPr lang="en-US" altLang="ja-JP"/>
          </a:p>
        </p:txBody>
      </p:sp>
      <p:sp>
        <p:nvSpPr>
          <p:cNvPr id="4108" name="Rectangle 12"/>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400"/>
            </a:lvl1pPr>
          </a:lstStyle>
          <a:p>
            <a:pPr>
              <a:defRPr/>
            </a:pPr>
            <a:endParaRPr lang="en-US" altLang="ja-JP"/>
          </a:p>
        </p:txBody>
      </p:sp>
      <p:sp>
        <p:nvSpPr>
          <p:cNvPr id="4109"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defRPr kumimoji="0" sz="2600" b="1">
                <a:solidFill>
                  <a:schemeClr val="bg1"/>
                </a:solidFill>
              </a:defRPr>
            </a:lvl1pPr>
          </a:lstStyle>
          <a:p>
            <a:pPr>
              <a:defRPr/>
            </a:pPr>
            <a:fld id="{DA1D95C1-01AC-41E7-8867-109E5017125E}"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739"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rtl="0" eaLnBrk="0" fontAlgn="base" hangingPunct="0">
        <a:lnSpc>
          <a:spcPct val="90000"/>
        </a:lnSpc>
        <a:spcBef>
          <a:spcPct val="0"/>
        </a:spcBef>
        <a:spcAft>
          <a:spcPct val="0"/>
        </a:spcAft>
        <a:defRPr kumimoji="1" sz="3600" b="1">
          <a:solidFill>
            <a:schemeClr val="tx2"/>
          </a:solidFill>
          <a:latin typeface="+mj-lt"/>
          <a:ea typeface="+mj-ea"/>
          <a:cs typeface="+mj-cs"/>
        </a:defRPr>
      </a:lvl1pPr>
      <a:lvl2pPr algn="l" rtl="0" eaLnBrk="0" fontAlgn="base" hangingPunct="0">
        <a:lnSpc>
          <a:spcPct val="90000"/>
        </a:lnSpc>
        <a:spcBef>
          <a:spcPct val="0"/>
        </a:spcBef>
        <a:spcAft>
          <a:spcPct val="0"/>
        </a:spcAft>
        <a:defRPr kumimoji="1" sz="3600" b="1">
          <a:solidFill>
            <a:schemeClr val="tx2"/>
          </a:solidFill>
          <a:latin typeface="Arial" charset="0"/>
          <a:ea typeface="ＭＳ Ｐゴシック" pitchFamily="50" charset="-128"/>
        </a:defRPr>
      </a:lvl2pPr>
      <a:lvl3pPr algn="l" rtl="0" eaLnBrk="0" fontAlgn="base" hangingPunct="0">
        <a:lnSpc>
          <a:spcPct val="90000"/>
        </a:lnSpc>
        <a:spcBef>
          <a:spcPct val="0"/>
        </a:spcBef>
        <a:spcAft>
          <a:spcPct val="0"/>
        </a:spcAft>
        <a:defRPr kumimoji="1" sz="3600" b="1">
          <a:solidFill>
            <a:schemeClr val="tx2"/>
          </a:solidFill>
          <a:latin typeface="Arial" charset="0"/>
          <a:ea typeface="ＭＳ Ｐゴシック" pitchFamily="50" charset="-128"/>
        </a:defRPr>
      </a:lvl3pPr>
      <a:lvl4pPr algn="l" rtl="0" eaLnBrk="0" fontAlgn="base" hangingPunct="0">
        <a:lnSpc>
          <a:spcPct val="90000"/>
        </a:lnSpc>
        <a:spcBef>
          <a:spcPct val="0"/>
        </a:spcBef>
        <a:spcAft>
          <a:spcPct val="0"/>
        </a:spcAft>
        <a:defRPr kumimoji="1" sz="3600" b="1">
          <a:solidFill>
            <a:schemeClr val="tx2"/>
          </a:solidFill>
          <a:latin typeface="Arial" charset="0"/>
          <a:ea typeface="ＭＳ Ｐゴシック" pitchFamily="50" charset="-128"/>
        </a:defRPr>
      </a:lvl4pPr>
      <a:lvl5pPr algn="l" rtl="0" eaLnBrk="0" fontAlgn="base" hangingPunct="0">
        <a:lnSpc>
          <a:spcPct val="90000"/>
        </a:lnSpc>
        <a:spcBef>
          <a:spcPct val="0"/>
        </a:spcBef>
        <a:spcAft>
          <a:spcPct val="0"/>
        </a:spcAft>
        <a:defRPr kumimoji="1" sz="3600" b="1">
          <a:solidFill>
            <a:schemeClr val="tx2"/>
          </a:solidFill>
          <a:latin typeface="Arial" charset="0"/>
          <a:ea typeface="ＭＳ Ｐゴシック" pitchFamily="50" charset="-128"/>
        </a:defRPr>
      </a:lvl5pPr>
      <a:lvl6pPr marL="457200" algn="l" rtl="0" fontAlgn="base">
        <a:lnSpc>
          <a:spcPct val="90000"/>
        </a:lnSpc>
        <a:spcBef>
          <a:spcPct val="0"/>
        </a:spcBef>
        <a:spcAft>
          <a:spcPct val="0"/>
        </a:spcAft>
        <a:defRPr kumimoji="1" sz="3600" b="1">
          <a:solidFill>
            <a:schemeClr val="tx2"/>
          </a:solidFill>
          <a:latin typeface="Arial" charset="0"/>
          <a:ea typeface="ＭＳ Ｐゴシック" pitchFamily="50" charset="-128"/>
        </a:defRPr>
      </a:lvl6pPr>
      <a:lvl7pPr marL="914400" algn="l" rtl="0" fontAlgn="base">
        <a:lnSpc>
          <a:spcPct val="90000"/>
        </a:lnSpc>
        <a:spcBef>
          <a:spcPct val="0"/>
        </a:spcBef>
        <a:spcAft>
          <a:spcPct val="0"/>
        </a:spcAft>
        <a:defRPr kumimoji="1" sz="3600" b="1">
          <a:solidFill>
            <a:schemeClr val="tx2"/>
          </a:solidFill>
          <a:latin typeface="Arial" charset="0"/>
          <a:ea typeface="ＭＳ Ｐゴシック" pitchFamily="50" charset="-128"/>
        </a:defRPr>
      </a:lvl7pPr>
      <a:lvl8pPr marL="1371600" algn="l" rtl="0" fontAlgn="base">
        <a:lnSpc>
          <a:spcPct val="90000"/>
        </a:lnSpc>
        <a:spcBef>
          <a:spcPct val="0"/>
        </a:spcBef>
        <a:spcAft>
          <a:spcPct val="0"/>
        </a:spcAft>
        <a:defRPr kumimoji="1" sz="3600" b="1">
          <a:solidFill>
            <a:schemeClr val="tx2"/>
          </a:solidFill>
          <a:latin typeface="Arial" charset="0"/>
          <a:ea typeface="ＭＳ Ｐゴシック" pitchFamily="50" charset="-128"/>
        </a:defRPr>
      </a:lvl8pPr>
      <a:lvl9pPr marL="1828800" algn="l" rtl="0" fontAlgn="base">
        <a:lnSpc>
          <a:spcPct val="90000"/>
        </a:lnSpc>
        <a:spcBef>
          <a:spcPct val="0"/>
        </a:spcBef>
        <a:spcAft>
          <a:spcPct val="0"/>
        </a:spcAft>
        <a:defRPr kumimoji="1" sz="3600" b="1">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tx1"/>
        </a:buClr>
        <a:buSzPct val="80000"/>
        <a:buChar char="–"/>
        <a:defRPr kumimoji="1">
          <a:solidFill>
            <a:schemeClr val="tx1"/>
          </a:solidFill>
          <a:latin typeface="+mn-lt"/>
          <a:ea typeface="+mn-ea"/>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kumimoji="1">
          <a:solidFill>
            <a:schemeClr val="tx1"/>
          </a:solidFill>
          <a:latin typeface="+mn-lt"/>
          <a:ea typeface="+mn-ea"/>
        </a:defRPr>
      </a:lvl5pPr>
      <a:lvl6pPr marL="2514600" indent="-228600" algn="l" rtl="0" fontAlgn="base">
        <a:spcBef>
          <a:spcPct val="20000"/>
        </a:spcBef>
        <a:spcAft>
          <a:spcPct val="0"/>
        </a:spcAft>
        <a:buClr>
          <a:schemeClr val="tx1"/>
        </a:buClr>
        <a:buSzPct val="65000"/>
        <a:buFont typeface="Wingdings" pitchFamily="2" charset="2"/>
        <a:buChar char="l"/>
        <a:defRPr kumimoji="1">
          <a:solidFill>
            <a:schemeClr val="tx1"/>
          </a:solidFill>
          <a:latin typeface="+mn-lt"/>
          <a:ea typeface="+mn-ea"/>
        </a:defRPr>
      </a:lvl6pPr>
      <a:lvl7pPr marL="2971800" indent="-228600" algn="l" rtl="0" fontAlgn="base">
        <a:spcBef>
          <a:spcPct val="20000"/>
        </a:spcBef>
        <a:spcAft>
          <a:spcPct val="0"/>
        </a:spcAft>
        <a:buClr>
          <a:schemeClr val="tx1"/>
        </a:buClr>
        <a:buSzPct val="65000"/>
        <a:buFont typeface="Wingdings" pitchFamily="2" charset="2"/>
        <a:buChar char="l"/>
        <a:defRPr kumimoji="1">
          <a:solidFill>
            <a:schemeClr val="tx1"/>
          </a:solidFill>
          <a:latin typeface="+mn-lt"/>
          <a:ea typeface="+mn-ea"/>
        </a:defRPr>
      </a:lvl7pPr>
      <a:lvl8pPr marL="3429000" indent="-228600" algn="l" rtl="0" fontAlgn="base">
        <a:spcBef>
          <a:spcPct val="20000"/>
        </a:spcBef>
        <a:spcAft>
          <a:spcPct val="0"/>
        </a:spcAft>
        <a:buClr>
          <a:schemeClr val="tx1"/>
        </a:buClr>
        <a:buSzPct val="65000"/>
        <a:buFont typeface="Wingdings" pitchFamily="2" charset="2"/>
        <a:buChar char="l"/>
        <a:defRPr kumimoji="1">
          <a:solidFill>
            <a:schemeClr val="tx1"/>
          </a:solidFill>
          <a:latin typeface="+mn-lt"/>
          <a:ea typeface="+mn-ea"/>
        </a:defRPr>
      </a:lvl8pPr>
      <a:lvl9pPr marL="3886200" indent="-228600" algn="l" rtl="0" fontAlgn="base">
        <a:spcBef>
          <a:spcPct val="20000"/>
        </a:spcBef>
        <a:spcAft>
          <a:spcPct val="0"/>
        </a:spcAft>
        <a:buClr>
          <a:schemeClr val="tx1"/>
        </a:buClr>
        <a:buSzPct val="65000"/>
        <a:buFont typeface="Wingdings" pitchFamily="2" charset="2"/>
        <a:buChar char="l"/>
        <a:defRPr kumimoji="1">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ctrTitle"/>
          </p:nvPr>
        </p:nvSpPr>
        <p:spPr/>
        <p:txBody>
          <a:bodyPr/>
          <a:lstStyle/>
          <a:p>
            <a:pPr eaLnBrk="1" hangingPunct="1"/>
            <a:r>
              <a:rPr lang="ja-JP" altLang="en-US" dirty="0" smtClean="0"/>
              <a:t>障害者権利条約の批准と</a:t>
            </a:r>
            <a:r>
              <a:rPr lang="en-US" altLang="ja-JP" dirty="0" smtClean="0"/>
              <a:t/>
            </a:r>
            <a:br>
              <a:rPr lang="en-US" altLang="ja-JP" dirty="0" smtClean="0"/>
            </a:br>
            <a:r>
              <a:rPr lang="ja-JP" altLang="en-US" dirty="0" smtClean="0"/>
              <a:t>情報アクセシビリティ</a:t>
            </a:r>
            <a:endParaRPr lang="ja-JP" altLang="en-US" dirty="0" smtClean="0"/>
          </a:p>
        </p:txBody>
      </p:sp>
      <p:sp>
        <p:nvSpPr>
          <p:cNvPr id="5123" name="Rectangle 3"/>
          <p:cNvSpPr>
            <a:spLocks noGrp="1" noChangeArrowheads="1"/>
          </p:cNvSpPr>
          <p:nvPr>
            <p:ph type="subTitle" idx="1"/>
          </p:nvPr>
        </p:nvSpPr>
        <p:spPr/>
        <p:txBody>
          <a:bodyPr/>
          <a:lstStyle/>
          <a:p>
            <a:pPr eaLnBrk="1" hangingPunct="1"/>
            <a:r>
              <a:rPr lang="en-US" altLang="ja-JP" dirty="0" smtClean="0"/>
              <a:t>2014</a:t>
            </a:r>
            <a:r>
              <a:rPr lang="ja-JP" altLang="en-US" dirty="0" smtClean="0"/>
              <a:t>年</a:t>
            </a:r>
            <a:r>
              <a:rPr lang="en-US" altLang="ja-JP" dirty="0"/>
              <a:t>3</a:t>
            </a:r>
            <a:r>
              <a:rPr lang="ja-JP" altLang="en-US" dirty="0" smtClean="0"/>
              <a:t>月</a:t>
            </a:r>
            <a:r>
              <a:rPr lang="en-US" altLang="ja-JP" dirty="0"/>
              <a:t>4</a:t>
            </a:r>
            <a:r>
              <a:rPr lang="ja-JP" altLang="en-US" dirty="0" smtClean="0"/>
              <a:t>日</a:t>
            </a:r>
            <a:endParaRPr lang="en-US" altLang="ja-JP" dirty="0" smtClean="0"/>
          </a:p>
          <a:p>
            <a:pPr eaLnBrk="1" hangingPunct="1"/>
            <a:r>
              <a:rPr lang="ja-JP" altLang="en-US" dirty="0" smtClean="0"/>
              <a:t>山田　</a:t>
            </a:r>
            <a:r>
              <a:rPr lang="ja-JP" altLang="en-US" dirty="0"/>
              <a:t>肇</a:t>
            </a:r>
            <a:r>
              <a:rPr lang="ja-JP" altLang="en-US" sz="1800" dirty="0"/>
              <a:t>（東洋</a:t>
            </a:r>
            <a:r>
              <a:rPr lang="ja-JP" altLang="en-US" sz="1800" dirty="0" smtClean="0"/>
              <a:t>大学</a:t>
            </a:r>
            <a:r>
              <a:rPr lang="ja-JP" altLang="en-US" sz="1800" dirty="0" smtClean="0"/>
              <a:t>）</a:t>
            </a:r>
            <a:endParaRPr lang="ja-JP" alt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pPr eaLnBrk="1" hangingPunct="1"/>
            <a:r>
              <a:rPr lang="ja-JP" altLang="en-US" sz="3200" dirty="0" smtClean="0"/>
              <a:t>公共機関ウェブアクセシビリティの経済効果</a:t>
            </a:r>
            <a:endParaRPr lang="en-US" altLang="ja-JP" sz="3200" dirty="0" smtClean="0"/>
          </a:p>
        </p:txBody>
      </p:sp>
      <p:sp>
        <p:nvSpPr>
          <p:cNvPr id="8195" name="Rectangle 3"/>
          <p:cNvSpPr>
            <a:spLocks noGrp="1" noChangeArrowheads="1"/>
          </p:cNvSpPr>
          <p:nvPr>
            <p:ph type="body" idx="1"/>
          </p:nvPr>
        </p:nvSpPr>
        <p:spPr/>
        <p:txBody>
          <a:bodyPr/>
          <a:lstStyle/>
          <a:p>
            <a:r>
              <a:rPr lang="ja-JP" altLang="ja-JP" dirty="0" smtClean="0"/>
              <a:t>費用</a:t>
            </a:r>
            <a:r>
              <a:rPr lang="ja-JP" altLang="en-US" dirty="0" smtClean="0"/>
              <a:t>：ウェブアクセシビリティに</a:t>
            </a:r>
            <a:r>
              <a:rPr lang="ja-JP" altLang="ja-JP" dirty="0" smtClean="0"/>
              <a:t>対応するためのサイト改修</a:t>
            </a:r>
            <a:r>
              <a:rPr lang="ja-JP" altLang="en-US" dirty="0" smtClean="0"/>
              <a:t>費</a:t>
            </a:r>
            <a:r>
              <a:rPr lang="ja-JP" altLang="en-US" dirty="0"/>
              <a:t>。</a:t>
            </a:r>
            <a:endParaRPr lang="en-US" altLang="ja-JP" dirty="0" smtClean="0"/>
          </a:p>
          <a:p>
            <a:r>
              <a:rPr lang="ja-JP" altLang="en-US" dirty="0" smtClean="0"/>
              <a:t>効果：</a:t>
            </a:r>
            <a:r>
              <a:rPr lang="ja-JP" altLang="ja-JP" dirty="0" smtClean="0"/>
              <a:t>社会全体</a:t>
            </a:r>
            <a:r>
              <a:rPr lang="ja-JP" altLang="en-US" dirty="0" smtClean="0"/>
              <a:t>として追加される</a:t>
            </a:r>
            <a:r>
              <a:rPr lang="ja-JP" altLang="ja-JP" dirty="0" smtClean="0"/>
              <a:t>利益</a:t>
            </a:r>
            <a:r>
              <a:rPr lang="ja-JP" altLang="en-US" dirty="0" smtClean="0"/>
              <a:t>。</a:t>
            </a:r>
            <a:endParaRPr lang="en-US" altLang="ja-JP" dirty="0" smtClean="0"/>
          </a:p>
          <a:p>
            <a:r>
              <a:rPr lang="ja-JP" altLang="ja-JP" dirty="0" smtClean="0"/>
              <a:t>費用対効果</a:t>
            </a:r>
            <a:r>
              <a:rPr lang="ja-JP" altLang="en-US" dirty="0" smtClean="0"/>
              <a:t>を求めた結果</a:t>
            </a:r>
            <a:r>
              <a:rPr lang="ja-JP" altLang="ja-JP" dirty="0" smtClean="0"/>
              <a:t>、</a:t>
            </a:r>
            <a:r>
              <a:rPr lang="ja-JP" altLang="ja-JP" dirty="0" smtClean="0">
                <a:solidFill>
                  <a:srgbClr val="FF0000"/>
                </a:solidFill>
              </a:rPr>
              <a:t>改修費</a:t>
            </a:r>
            <a:r>
              <a:rPr lang="ja-JP" altLang="ja-JP" dirty="0">
                <a:solidFill>
                  <a:srgbClr val="FF0000"/>
                </a:solidFill>
              </a:rPr>
              <a:t>があまりに高額で相当する効果が期待できないとなれば、「実施に伴う負担が過重</a:t>
            </a:r>
            <a:r>
              <a:rPr lang="ja-JP" altLang="ja-JP" dirty="0" smtClean="0">
                <a:solidFill>
                  <a:srgbClr val="FF0000"/>
                </a:solidFill>
              </a:rPr>
              <a:t>」</a:t>
            </a:r>
            <a:r>
              <a:rPr lang="ja-JP" altLang="en-US" dirty="0" smtClean="0">
                <a:solidFill>
                  <a:srgbClr val="FF0000"/>
                </a:solidFill>
              </a:rPr>
              <a:t>と判断される</a:t>
            </a:r>
            <a:r>
              <a:rPr lang="ja-JP" altLang="en-US" dirty="0" smtClean="0">
                <a:solidFill>
                  <a:srgbClr val="FF0000"/>
                </a:solidFill>
              </a:rPr>
              <a:t>余地はある</a:t>
            </a:r>
            <a:r>
              <a:rPr lang="ja-JP" altLang="en-US" dirty="0" smtClean="0"/>
              <a:t>。</a:t>
            </a:r>
            <a:endParaRPr lang="ja-JP" altLang="ja-JP" dirty="0"/>
          </a:p>
        </p:txBody>
      </p:sp>
    </p:spTree>
    <p:extLst>
      <p:ext uri="{BB962C8B-B14F-4D97-AF65-F5344CB8AC3E}">
        <p14:creationId xmlns:p14="http://schemas.microsoft.com/office/powerpoint/2010/main" val="40037460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pPr eaLnBrk="1" hangingPunct="1"/>
            <a:r>
              <a:rPr lang="ja-JP" altLang="ja-JP" sz="3200" dirty="0" smtClean="0"/>
              <a:t>自治体</a:t>
            </a:r>
            <a:r>
              <a:rPr lang="ja-JP" altLang="ja-JP" sz="3200" dirty="0"/>
              <a:t>サイトリニューアル費用からの推計</a:t>
            </a:r>
            <a:endParaRPr lang="en-US" altLang="ja-JP" sz="3200" dirty="0" smtClean="0"/>
          </a:p>
        </p:txBody>
      </p:sp>
      <p:sp>
        <p:nvSpPr>
          <p:cNvPr id="8195" name="Rectangle 3"/>
          <p:cNvSpPr>
            <a:spLocks noGrp="1" noChangeArrowheads="1"/>
          </p:cNvSpPr>
          <p:nvPr>
            <p:ph type="body" idx="1"/>
          </p:nvPr>
        </p:nvSpPr>
        <p:spPr/>
        <p:txBody>
          <a:bodyPr/>
          <a:lstStyle/>
          <a:p>
            <a:r>
              <a:rPr lang="ja-JP" altLang="ja-JP" dirty="0" smtClean="0"/>
              <a:t>サイト</a:t>
            </a:r>
            <a:r>
              <a:rPr lang="ja-JP" altLang="ja-JP" dirty="0"/>
              <a:t>のリニューアル</a:t>
            </a:r>
            <a:r>
              <a:rPr lang="ja-JP" altLang="ja-JP" dirty="0" smtClean="0"/>
              <a:t>時点</a:t>
            </a:r>
            <a:r>
              <a:rPr lang="ja-JP" altLang="en-US" dirty="0" smtClean="0"/>
              <a:t>がアクセシビリティ対応の最大のチャンス。</a:t>
            </a:r>
            <a:endParaRPr lang="en-US" altLang="ja-JP" dirty="0" smtClean="0"/>
          </a:p>
          <a:p>
            <a:r>
              <a:rPr lang="en-US" altLang="ja-JP" dirty="0" smtClean="0"/>
              <a:t>CMS</a:t>
            </a:r>
            <a:r>
              <a:rPr lang="ja-JP" altLang="ja-JP" dirty="0"/>
              <a:t>（</a:t>
            </a:r>
            <a:r>
              <a:rPr lang="en-US" altLang="ja-JP" dirty="0"/>
              <a:t>Content Management System</a:t>
            </a:r>
            <a:r>
              <a:rPr lang="ja-JP" altLang="ja-JP" dirty="0"/>
              <a:t>）を導入しアクセシビリティに対応</a:t>
            </a:r>
            <a:r>
              <a:rPr lang="ja-JP" altLang="ja-JP" dirty="0" smtClean="0"/>
              <a:t>する</a:t>
            </a:r>
            <a:r>
              <a:rPr lang="ja-JP" altLang="en-US" dirty="0" smtClean="0"/>
              <a:t>、</a:t>
            </a:r>
            <a:r>
              <a:rPr lang="ja-JP" altLang="ja-JP" dirty="0" smtClean="0"/>
              <a:t>リニューアル</a:t>
            </a:r>
            <a:r>
              <a:rPr lang="ja-JP" altLang="en-US" dirty="0" smtClean="0"/>
              <a:t>の</a:t>
            </a:r>
            <a:r>
              <a:rPr lang="ja-JP" altLang="ja-JP" dirty="0" smtClean="0"/>
              <a:t>業務</a:t>
            </a:r>
            <a:r>
              <a:rPr lang="ja-JP" altLang="ja-JP" dirty="0"/>
              <a:t>委託契約の入札・落札情報</a:t>
            </a:r>
            <a:r>
              <a:rPr lang="ja-JP" altLang="ja-JP" dirty="0" smtClean="0"/>
              <a:t>を</a:t>
            </a:r>
            <a:r>
              <a:rPr lang="ja-JP" altLang="en-US" dirty="0" smtClean="0"/>
              <a:t>調査し、</a:t>
            </a:r>
            <a:r>
              <a:rPr lang="ja-JP" altLang="ja-JP" dirty="0" smtClean="0"/>
              <a:t>費用</a:t>
            </a:r>
            <a:r>
              <a:rPr lang="ja-JP" altLang="en-US" dirty="0" smtClean="0"/>
              <a:t>を</a:t>
            </a:r>
            <a:r>
              <a:rPr lang="ja-JP" altLang="ja-JP" dirty="0" smtClean="0"/>
              <a:t>推計。</a:t>
            </a:r>
            <a:endParaRPr lang="en-US" altLang="ja-JP" dirty="0" smtClean="0"/>
          </a:p>
          <a:p>
            <a:r>
              <a:rPr lang="en-US" altLang="ja-JP" sz="2400" dirty="0" smtClean="0"/>
              <a:t>CMS</a:t>
            </a:r>
            <a:r>
              <a:rPr lang="ja-JP" altLang="en-US" sz="2400" dirty="0" smtClean="0"/>
              <a:t>：</a:t>
            </a:r>
            <a:r>
              <a:rPr lang="ja-JP" altLang="ja-JP" sz="2400" dirty="0"/>
              <a:t>テキストや画像、ハイパーリンク、レイアウト情報などを一元的に保存・管理し、あらかじめ用意したサイトデザインのテンプレートに沿って、サイトの構築を自動的に行うソフトウェア。</a:t>
            </a:r>
          </a:p>
        </p:txBody>
      </p:sp>
    </p:spTree>
    <p:extLst>
      <p:ext uri="{BB962C8B-B14F-4D97-AF65-F5344CB8AC3E}">
        <p14:creationId xmlns:p14="http://schemas.microsoft.com/office/powerpoint/2010/main" val="11000720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pPr eaLnBrk="1" hangingPunct="1"/>
            <a:r>
              <a:rPr lang="ja-JP" altLang="en-US" sz="3200" dirty="0" smtClean="0"/>
              <a:t>自治体の実例</a:t>
            </a:r>
            <a:endParaRPr lang="en-US" altLang="ja-JP" sz="3200" dirty="0" smtClean="0"/>
          </a:p>
        </p:txBody>
      </p:sp>
      <p:sp>
        <p:nvSpPr>
          <p:cNvPr id="8195" name="Rectangle 3"/>
          <p:cNvSpPr>
            <a:spLocks noGrp="1" noChangeArrowheads="1"/>
          </p:cNvSpPr>
          <p:nvPr>
            <p:ph type="body" idx="1"/>
          </p:nvPr>
        </p:nvSpPr>
        <p:spPr/>
        <p:txBody>
          <a:bodyPr/>
          <a:lstStyle/>
          <a:p>
            <a:r>
              <a:rPr lang="en-US" altLang="ja-JP" dirty="0" smtClean="0"/>
              <a:t>10</a:t>
            </a:r>
            <a:r>
              <a:rPr lang="ja-JP" altLang="ja-JP" dirty="0"/>
              <a:t>万人未満の地方自治体の場合</a:t>
            </a:r>
          </a:p>
          <a:p>
            <a:pPr lvl="1"/>
            <a:r>
              <a:rPr lang="ja-JP" altLang="ja-JP" dirty="0" smtClean="0"/>
              <a:t>茨城県守谷市は</a:t>
            </a:r>
            <a:r>
              <a:rPr lang="ja-JP" altLang="ja-JP" dirty="0"/>
              <a:t>、</a:t>
            </a:r>
            <a:r>
              <a:rPr lang="en-US" altLang="ja-JP" dirty="0"/>
              <a:t>2013</a:t>
            </a:r>
            <a:r>
              <a:rPr lang="ja-JP" altLang="ja-JP" dirty="0" smtClean="0"/>
              <a:t>年にリニューアル</a:t>
            </a:r>
            <a:r>
              <a:rPr lang="ja-JP" altLang="ja-JP" dirty="0"/>
              <a:t>し</a:t>
            </a:r>
            <a:r>
              <a:rPr lang="ja-JP" altLang="ja-JP" dirty="0" smtClean="0"/>
              <a:t>、達成</a:t>
            </a:r>
            <a:r>
              <a:rPr lang="ja-JP" altLang="ja-JP" dirty="0"/>
              <a:t>等級</a:t>
            </a:r>
            <a:r>
              <a:rPr lang="en-US" altLang="ja-JP" dirty="0"/>
              <a:t>AA</a:t>
            </a:r>
            <a:r>
              <a:rPr lang="ja-JP" altLang="ja-JP" dirty="0"/>
              <a:t>（一部、等級</a:t>
            </a:r>
            <a:r>
              <a:rPr lang="en-US" altLang="ja-JP" dirty="0"/>
              <a:t>AAA</a:t>
            </a:r>
            <a:r>
              <a:rPr lang="ja-JP" altLang="ja-JP" dirty="0"/>
              <a:t>を含む）に</a:t>
            </a:r>
            <a:r>
              <a:rPr lang="ja-JP" altLang="ja-JP" dirty="0" smtClean="0"/>
              <a:t>準拠。</a:t>
            </a:r>
            <a:r>
              <a:rPr lang="en-US" altLang="ja-JP" dirty="0" smtClean="0"/>
              <a:t>CMS</a:t>
            </a:r>
            <a:r>
              <a:rPr lang="ja-JP" altLang="ja-JP" dirty="0"/>
              <a:t>にかかる初期導入費用を含め</a:t>
            </a:r>
            <a:r>
              <a:rPr lang="en-US" altLang="ja-JP" dirty="0"/>
              <a:t>578</a:t>
            </a:r>
            <a:r>
              <a:rPr lang="ja-JP" altLang="ja-JP" dirty="0"/>
              <a:t>万円で、その後、毎月</a:t>
            </a:r>
            <a:r>
              <a:rPr lang="en-US" altLang="ja-JP" dirty="0"/>
              <a:t>17</a:t>
            </a:r>
            <a:r>
              <a:rPr lang="ja-JP" altLang="ja-JP" dirty="0"/>
              <a:t>万円の使用料がかかっている。</a:t>
            </a:r>
          </a:p>
          <a:p>
            <a:r>
              <a:rPr lang="ja-JP" altLang="ja-JP" dirty="0" smtClean="0"/>
              <a:t>人口</a:t>
            </a:r>
            <a:r>
              <a:rPr lang="en-US" altLang="ja-JP" dirty="0"/>
              <a:t>10</a:t>
            </a:r>
            <a:r>
              <a:rPr lang="ja-JP" altLang="ja-JP" dirty="0"/>
              <a:t>万人以上、</a:t>
            </a:r>
            <a:r>
              <a:rPr lang="en-US" altLang="ja-JP" dirty="0"/>
              <a:t>100</a:t>
            </a:r>
            <a:r>
              <a:rPr lang="ja-JP" altLang="ja-JP" dirty="0"/>
              <a:t>万人</a:t>
            </a:r>
            <a:r>
              <a:rPr lang="ja-JP" altLang="ja-JP" dirty="0" smtClean="0"/>
              <a:t>未満の</a:t>
            </a:r>
            <a:r>
              <a:rPr lang="ja-JP" altLang="ja-JP" dirty="0"/>
              <a:t>場合</a:t>
            </a:r>
          </a:p>
          <a:p>
            <a:pPr lvl="1"/>
            <a:r>
              <a:rPr lang="ja-JP" altLang="ja-JP" dirty="0" smtClean="0"/>
              <a:t>兵庫県明石市は</a:t>
            </a:r>
            <a:r>
              <a:rPr lang="ja-JP" altLang="ja-JP" dirty="0"/>
              <a:t>、</a:t>
            </a:r>
            <a:r>
              <a:rPr lang="en-US" altLang="ja-JP" dirty="0"/>
              <a:t>2012</a:t>
            </a:r>
            <a:r>
              <a:rPr lang="ja-JP" altLang="ja-JP" dirty="0"/>
              <a:t>年度</a:t>
            </a:r>
            <a:r>
              <a:rPr lang="ja-JP" altLang="ja-JP" dirty="0" smtClean="0"/>
              <a:t>に実施</a:t>
            </a:r>
            <a:r>
              <a:rPr lang="ja-JP" altLang="ja-JP" dirty="0"/>
              <a:t>し、達成等級</a:t>
            </a:r>
            <a:r>
              <a:rPr lang="en-US" altLang="ja-JP" dirty="0"/>
              <a:t>A</a:t>
            </a:r>
            <a:r>
              <a:rPr lang="ja-JP" altLang="ja-JP" dirty="0"/>
              <a:t>（一部、等級</a:t>
            </a:r>
            <a:r>
              <a:rPr lang="en-US" altLang="ja-JP" dirty="0"/>
              <a:t>AA</a:t>
            </a:r>
            <a:r>
              <a:rPr lang="ja-JP" altLang="ja-JP" dirty="0"/>
              <a:t>を含む）を</a:t>
            </a:r>
            <a:r>
              <a:rPr lang="ja-JP" altLang="ja-JP" dirty="0" smtClean="0"/>
              <a:t>目標。入札</a:t>
            </a:r>
            <a:r>
              <a:rPr lang="ja-JP" altLang="ja-JP" dirty="0"/>
              <a:t>額は最高</a:t>
            </a:r>
            <a:r>
              <a:rPr lang="en-US" altLang="ja-JP" dirty="0"/>
              <a:t>1238</a:t>
            </a:r>
            <a:r>
              <a:rPr lang="ja-JP" altLang="ja-JP" dirty="0"/>
              <a:t>万円、最低</a:t>
            </a:r>
            <a:r>
              <a:rPr lang="en-US" altLang="ja-JP" dirty="0"/>
              <a:t>1030</a:t>
            </a:r>
            <a:r>
              <a:rPr lang="ja-JP" altLang="ja-JP" dirty="0"/>
              <a:t>万</a:t>
            </a:r>
            <a:r>
              <a:rPr lang="ja-JP" altLang="ja-JP" dirty="0" smtClean="0"/>
              <a:t>円。</a:t>
            </a:r>
            <a:endParaRPr lang="en-US" altLang="ja-JP" dirty="0"/>
          </a:p>
          <a:p>
            <a:pPr lvl="1"/>
            <a:r>
              <a:rPr lang="ja-JP" altLang="ja-JP" dirty="0" smtClean="0"/>
              <a:t>奈良県奈良市は</a:t>
            </a:r>
            <a:r>
              <a:rPr lang="ja-JP" altLang="ja-JP" dirty="0"/>
              <a:t>、</a:t>
            </a:r>
            <a:r>
              <a:rPr lang="en-US" altLang="ja-JP" dirty="0"/>
              <a:t>2013</a:t>
            </a:r>
            <a:r>
              <a:rPr lang="ja-JP" altLang="ja-JP" dirty="0" smtClean="0"/>
              <a:t>年に業務</a:t>
            </a:r>
            <a:r>
              <a:rPr lang="ja-JP" altLang="ja-JP" dirty="0"/>
              <a:t>委託先を</a:t>
            </a:r>
            <a:r>
              <a:rPr lang="ja-JP" altLang="ja-JP" dirty="0" smtClean="0"/>
              <a:t>公募。達成</a:t>
            </a:r>
            <a:r>
              <a:rPr lang="ja-JP" altLang="ja-JP" dirty="0"/>
              <a:t>等級</a:t>
            </a:r>
            <a:r>
              <a:rPr lang="en-US" altLang="ja-JP" dirty="0"/>
              <a:t>AA</a:t>
            </a:r>
            <a:r>
              <a:rPr lang="ja-JP" altLang="ja-JP" dirty="0"/>
              <a:t>を</a:t>
            </a:r>
            <a:r>
              <a:rPr lang="ja-JP" altLang="ja-JP" dirty="0" smtClean="0"/>
              <a:t>目標。入札</a:t>
            </a:r>
            <a:r>
              <a:rPr lang="ja-JP" altLang="ja-JP" dirty="0"/>
              <a:t>額は</a:t>
            </a:r>
            <a:r>
              <a:rPr lang="en-US" altLang="ja-JP" dirty="0"/>
              <a:t>777</a:t>
            </a:r>
            <a:r>
              <a:rPr lang="ja-JP" altLang="ja-JP" dirty="0"/>
              <a:t>万</a:t>
            </a:r>
            <a:r>
              <a:rPr lang="ja-JP" altLang="ja-JP" dirty="0" smtClean="0"/>
              <a:t>円。</a:t>
            </a:r>
            <a:endParaRPr lang="ja-JP" altLang="ja-JP" dirty="0"/>
          </a:p>
        </p:txBody>
      </p:sp>
    </p:spTree>
    <p:extLst>
      <p:ext uri="{BB962C8B-B14F-4D97-AF65-F5344CB8AC3E}">
        <p14:creationId xmlns:p14="http://schemas.microsoft.com/office/powerpoint/2010/main" val="1883162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pPr eaLnBrk="1" hangingPunct="1"/>
            <a:r>
              <a:rPr lang="ja-JP" altLang="en-US" sz="3200" dirty="0" smtClean="0"/>
              <a:t>自治体の実例</a:t>
            </a:r>
            <a:endParaRPr lang="en-US" altLang="ja-JP" sz="3200" dirty="0" smtClean="0"/>
          </a:p>
        </p:txBody>
      </p:sp>
      <p:sp>
        <p:nvSpPr>
          <p:cNvPr id="8195" name="Rectangle 3"/>
          <p:cNvSpPr>
            <a:spLocks noGrp="1" noChangeArrowheads="1"/>
          </p:cNvSpPr>
          <p:nvPr>
            <p:ph type="body" idx="1"/>
          </p:nvPr>
        </p:nvSpPr>
        <p:spPr/>
        <p:txBody>
          <a:bodyPr/>
          <a:lstStyle/>
          <a:p>
            <a:r>
              <a:rPr lang="en-US" altLang="ja-JP" dirty="0" smtClean="0"/>
              <a:t>100</a:t>
            </a:r>
            <a:r>
              <a:rPr lang="ja-JP" altLang="ja-JP" dirty="0" smtClean="0"/>
              <a:t>万人</a:t>
            </a:r>
            <a:r>
              <a:rPr lang="ja-JP" altLang="en-US" dirty="0" smtClean="0"/>
              <a:t>以上</a:t>
            </a:r>
            <a:r>
              <a:rPr lang="ja-JP" altLang="ja-JP" dirty="0" smtClean="0"/>
              <a:t>の</a:t>
            </a:r>
            <a:r>
              <a:rPr lang="ja-JP" altLang="ja-JP" dirty="0"/>
              <a:t>地方自治体の</a:t>
            </a:r>
            <a:r>
              <a:rPr lang="ja-JP" altLang="ja-JP" dirty="0" smtClean="0"/>
              <a:t>場合</a:t>
            </a:r>
            <a:endParaRPr lang="en-US" altLang="ja-JP" dirty="0" smtClean="0"/>
          </a:p>
          <a:p>
            <a:pPr lvl="1"/>
            <a:r>
              <a:rPr lang="ja-JP" altLang="ja-JP" dirty="0" smtClean="0"/>
              <a:t>神奈川県川崎市は</a:t>
            </a:r>
            <a:r>
              <a:rPr lang="ja-JP" altLang="ja-JP" dirty="0"/>
              <a:t>、</a:t>
            </a:r>
            <a:r>
              <a:rPr lang="en-US" altLang="ja-JP" dirty="0"/>
              <a:t>2011</a:t>
            </a:r>
            <a:r>
              <a:rPr lang="ja-JP" altLang="ja-JP" dirty="0" smtClean="0"/>
              <a:t>年に</a:t>
            </a:r>
            <a:r>
              <a:rPr lang="ja-JP" altLang="ja-JP" dirty="0"/>
              <a:t>ホームページ再構築事業の一般競争入札を</a:t>
            </a:r>
            <a:r>
              <a:rPr lang="ja-JP" altLang="ja-JP" dirty="0" smtClean="0"/>
              <a:t>公告</a:t>
            </a:r>
            <a:r>
              <a:rPr lang="ja-JP" altLang="en-US" dirty="0" smtClean="0"/>
              <a:t>。</a:t>
            </a:r>
            <a:r>
              <a:rPr lang="en-US" altLang="ja-JP" dirty="0" smtClean="0"/>
              <a:t>1</a:t>
            </a:r>
            <a:r>
              <a:rPr lang="ja-JP" altLang="ja-JP" dirty="0"/>
              <a:t>万</a:t>
            </a:r>
            <a:r>
              <a:rPr lang="en-US" altLang="ja-JP" dirty="0"/>
              <a:t>5</a:t>
            </a:r>
            <a:r>
              <a:rPr lang="ja-JP" altLang="ja-JP" dirty="0"/>
              <a:t>千ページ以上を対象に</a:t>
            </a:r>
            <a:r>
              <a:rPr lang="ja-JP" altLang="ja-JP" dirty="0" smtClean="0"/>
              <a:t>業務</a:t>
            </a:r>
            <a:r>
              <a:rPr lang="ja-JP" altLang="en-US" dirty="0" smtClean="0"/>
              <a:t>を</a:t>
            </a:r>
            <a:r>
              <a:rPr lang="ja-JP" altLang="ja-JP" dirty="0" smtClean="0"/>
              <a:t>実施。実施後</a:t>
            </a:r>
            <a:r>
              <a:rPr lang="ja-JP" altLang="ja-JP" dirty="0"/>
              <a:t>のサイトは達成等級</a:t>
            </a:r>
            <a:r>
              <a:rPr lang="en-US" altLang="ja-JP" dirty="0"/>
              <a:t>AA</a:t>
            </a:r>
            <a:r>
              <a:rPr lang="ja-JP" altLang="ja-JP" dirty="0"/>
              <a:t>に一部</a:t>
            </a:r>
            <a:r>
              <a:rPr lang="ja-JP" altLang="ja-JP" dirty="0" smtClean="0"/>
              <a:t>準拠。再構築</a:t>
            </a:r>
            <a:r>
              <a:rPr lang="ja-JP" altLang="ja-JP" dirty="0"/>
              <a:t>事業の落札金額は</a:t>
            </a:r>
            <a:r>
              <a:rPr lang="en-US" altLang="ja-JP" dirty="0"/>
              <a:t>5474</a:t>
            </a:r>
            <a:r>
              <a:rPr lang="ja-JP" altLang="ja-JP" dirty="0"/>
              <a:t>万</a:t>
            </a:r>
            <a:r>
              <a:rPr lang="ja-JP" altLang="ja-JP" dirty="0" smtClean="0"/>
              <a:t>円</a:t>
            </a:r>
            <a:r>
              <a:rPr lang="ja-JP" altLang="en-US" dirty="0" smtClean="0"/>
              <a:t>。</a:t>
            </a:r>
            <a:endParaRPr lang="en-US" altLang="ja-JP" dirty="0" smtClean="0"/>
          </a:p>
        </p:txBody>
      </p:sp>
    </p:spTree>
    <p:extLst>
      <p:ext uri="{BB962C8B-B14F-4D97-AF65-F5344CB8AC3E}">
        <p14:creationId xmlns:p14="http://schemas.microsoft.com/office/powerpoint/2010/main" val="11000720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pPr eaLnBrk="1" hangingPunct="1"/>
            <a:r>
              <a:rPr lang="ja-JP" altLang="en-US" sz="3200" dirty="0" smtClean="0"/>
              <a:t>自治体費用からの推計</a:t>
            </a:r>
            <a:endParaRPr lang="en-US" altLang="ja-JP" sz="3200" dirty="0" smtClean="0"/>
          </a:p>
        </p:txBody>
      </p:sp>
      <p:sp>
        <p:nvSpPr>
          <p:cNvPr id="8195" name="Rectangle 3"/>
          <p:cNvSpPr>
            <a:spLocks noGrp="1" noChangeArrowheads="1"/>
          </p:cNvSpPr>
          <p:nvPr>
            <p:ph type="body" idx="1"/>
          </p:nvPr>
        </p:nvSpPr>
        <p:spPr/>
        <p:txBody>
          <a:bodyPr/>
          <a:lstStyle/>
          <a:p>
            <a:r>
              <a:rPr lang="ja-JP" altLang="en-US" dirty="0" smtClean="0"/>
              <a:t>人口</a:t>
            </a:r>
            <a:r>
              <a:rPr lang="en-US" altLang="ja-JP" dirty="0"/>
              <a:t>100</a:t>
            </a:r>
            <a:r>
              <a:rPr lang="ja-JP" altLang="en-US" dirty="0"/>
              <a:t>万人</a:t>
            </a:r>
            <a:r>
              <a:rPr lang="ja-JP" altLang="en-US" dirty="0" smtClean="0"/>
              <a:t>以上の自治体は</a:t>
            </a:r>
            <a:r>
              <a:rPr lang="en-US" altLang="ja-JP" dirty="0"/>
              <a:t>11</a:t>
            </a:r>
            <a:r>
              <a:rPr lang="ja-JP" altLang="en-US" dirty="0" err="1"/>
              <a:t>、</a:t>
            </a:r>
            <a:r>
              <a:rPr lang="en-US" altLang="ja-JP" dirty="0"/>
              <a:t>10</a:t>
            </a:r>
            <a:r>
              <a:rPr lang="ja-JP" altLang="en-US" dirty="0"/>
              <a:t>万人と</a:t>
            </a:r>
            <a:r>
              <a:rPr lang="en-US" altLang="ja-JP" dirty="0"/>
              <a:t>100</a:t>
            </a:r>
            <a:r>
              <a:rPr lang="ja-JP" altLang="en-US" dirty="0"/>
              <a:t>万人の間は</a:t>
            </a:r>
            <a:r>
              <a:rPr lang="en-US" altLang="ja-JP" dirty="0"/>
              <a:t>278</a:t>
            </a:r>
            <a:r>
              <a:rPr lang="ja-JP" altLang="en-US" dirty="0" err="1"/>
              <a:t>、</a:t>
            </a:r>
            <a:r>
              <a:rPr lang="ja-JP" altLang="en-US" dirty="0"/>
              <a:t>残りの</a:t>
            </a:r>
            <a:r>
              <a:rPr lang="en-US" altLang="ja-JP" dirty="0"/>
              <a:t>1453</a:t>
            </a:r>
            <a:r>
              <a:rPr lang="ja-JP" altLang="en-US" dirty="0"/>
              <a:t>は</a:t>
            </a:r>
            <a:r>
              <a:rPr lang="en-US" altLang="ja-JP" dirty="0"/>
              <a:t>10</a:t>
            </a:r>
            <a:r>
              <a:rPr lang="ja-JP" altLang="en-US" dirty="0"/>
              <a:t>万人</a:t>
            </a:r>
            <a:r>
              <a:rPr lang="ja-JP" altLang="en-US" dirty="0" smtClean="0"/>
              <a:t>未満だが、中央各府省も加え、人口</a:t>
            </a:r>
            <a:r>
              <a:rPr lang="en-US" altLang="ja-JP" dirty="0"/>
              <a:t>100</a:t>
            </a:r>
            <a:r>
              <a:rPr lang="ja-JP" altLang="en-US" dirty="0"/>
              <a:t>万人以上の地方自治体数を</a:t>
            </a:r>
            <a:r>
              <a:rPr lang="en-US" altLang="ja-JP" dirty="0"/>
              <a:t>111</a:t>
            </a:r>
            <a:r>
              <a:rPr lang="ja-JP" altLang="en-US" dirty="0"/>
              <a:t>と</a:t>
            </a:r>
            <a:r>
              <a:rPr lang="ja-JP" altLang="en-US" dirty="0" smtClean="0"/>
              <a:t>見なす。</a:t>
            </a:r>
            <a:endParaRPr lang="en-US" altLang="ja-JP" dirty="0" smtClean="0"/>
          </a:p>
          <a:p>
            <a:r>
              <a:rPr lang="en-US" altLang="ja-JP" dirty="0" smtClean="0"/>
              <a:t>100</a:t>
            </a:r>
            <a:r>
              <a:rPr lang="ja-JP" altLang="en-US" dirty="0"/>
              <a:t>万人以上におけるリニューアル費用が</a:t>
            </a:r>
            <a:r>
              <a:rPr lang="en-US" altLang="ja-JP" dirty="0"/>
              <a:t>5000</a:t>
            </a:r>
            <a:r>
              <a:rPr lang="ja-JP" altLang="en-US" dirty="0"/>
              <a:t>万円、</a:t>
            </a:r>
            <a:r>
              <a:rPr lang="en-US" altLang="ja-JP" dirty="0"/>
              <a:t>10</a:t>
            </a:r>
            <a:r>
              <a:rPr lang="ja-JP" altLang="en-US" dirty="0"/>
              <a:t>万人と</a:t>
            </a:r>
            <a:r>
              <a:rPr lang="en-US" altLang="ja-JP" dirty="0"/>
              <a:t>100</a:t>
            </a:r>
            <a:r>
              <a:rPr lang="ja-JP" altLang="en-US" dirty="0"/>
              <a:t>万人の間では</a:t>
            </a:r>
            <a:r>
              <a:rPr lang="en-US" altLang="ja-JP" dirty="0"/>
              <a:t>1000</a:t>
            </a:r>
            <a:r>
              <a:rPr lang="ja-JP" altLang="en-US" dirty="0"/>
              <a:t>万円、</a:t>
            </a:r>
            <a:r>
              <a:rPr lang="en-US" altLang="ja-JP" dirty="0"/>
              <a:t>10</a:t>
            </a:r>
            <a:r>
              <a:rPr lang="ja-JP" altLang="en-US" dirty="0"/>
              <a:t>万人未満では</a:t>
            </a:r>
            <a:r>
              <a:rPr lang="en-US" altLang="ja-JP" dirty="0"/>
              <a:t>600</a:t>
            </a:r>
            <a:r>
              <a:rPr lang="ja-JP" altLang="en-US" dirty="0"/>
              <a:t>万円である</a:t>
            </a:r>
            <a:r>
              <a:rPr lang="ja-JP" altLang="en-US" dirty="0" smtClean="0"/>
              <a:t>とする。</a:t>
            </a:r>
            <a:endParaRPr lang="ja-JP" altLang="en-US" dirty="0"/>
          </a:p>
          <a:p>
            <a:r>
              <a:rPr lang="ja-JP" altLang="en-US" dirty="0" smtClean="0">
                <a:solidFill>
                  <a:srgbClr val="FF0000"/>
                </a:solidFill>
              </a:rPr>
              <a:t>すべて</a:t>
            </a:r>
            <a:r>
              <a:rPr lang="ja-JP" altLang="en-US" dirty="0">
                <a:solidFill>
                  <a:srgbClr val="FF0000"/>
                </a:solidFill>
              </a:rPr>
              <a:t>の公共機関で達成等級</a:t>
            </a:r>
            <a:r>
              <a:rPr lang="en-US" altLang="ja-JP" dirty="0">
                <a:solidFill>
                  <a:srgbClr val="FF0000"/>
                </a:solidFill>
              </a:rPr>
              <a:t>AA</a:t>
            </a:r>
            <a:r>
              <a:rPr lang="ja-JP" altLang="en-US" dirty="0">
                <a:solidFill>
                  <a:srgbClr val="FF0000"/>
                </a:solidFill>
              </a:rPr>
              <a:t>準拠を目標に</a:t>
            </a:r>
            <a:r>
              <a:rPr lang="en-US" altLang="ja-JP" dirty="0">
                <a:solidFill>
                  <a:srgbClr val="FF0000"/>
                </a:solidFill>
              </a:rPr>
              <a:t>CMS</a:t>
            </a:r>
            <a:r>
              <a:rPr lang="ja-JP" altLang="en-US" dirty="0">
                <a:solidFill>
                  <a:srgbClr val="FF0000"/>
                </a:solidFill>
              </a:rPr>
              <a:t>を導入するリニューアル費用の総計は、</a:t>
            </a:r>
            <a:r>
              <a:rPr lang="en-US" altLang="ja-JP" dirty="0">
                <a:solidFill>
                  <a:srgbClr val="FF0000"/>
                </a:solidFill>
              </a:rPr>
              <a:t>170</a:t>
            </a:r>
            <a:r>
              <a:rPr lang="ja-JP" altLang="en-US" dirty="0">
                <a:solidFill>
                  <a:srgbClr val="FF0000"/>
                </a:solidFill>
              </a:rPr>
              <a:t>億</a:t>
            </a:r>
            <a:r>
              <a:rPr lang="ja-JP" altLang="en-US" dirty="0" smtClean="0">
                <a:solidFill>
                  <a:srgbClr val="FF0000"/>
                </a:solidFill>
              </a:rPr>
              <a:t>円。</a:t>
            </a:r>
            <a:endParaRPr lang="en-US" altLang="ja-JP" dirty="0" smtClean="0">
              <a:solidFill>
                <a:srgbClr val="FF0000"/>
              </a:solidFill>
            </a:endParaRPr>
          </a:p>
        </p:txBody>
      </p:sp>
    </p:spTree>
    <p:extLst>
      <p:ext uri="{BB962C8B-B14F-4D97-AF65-F5344CB8AC3E}">
        <p14:creationId xmlns:p14="http://schemas.microsoft.com/office/powerpoint/2010/main" val="3797857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pPr eaLnBrk="1" hangingPunct="1"/>
            <a:r>
              <a:rPr lang="ja-JP" altLang="en-US" sz="3200" dirty="0" smtClean="0"/>
              <a:t>欧州での推計から</a:t>
            </a:r>
            <a:r>
              <a:rPr lang="ja-JP" altLang="en-US" sz="3200" dirty="0" smtClean="0"/>
              <a:t>の試算</a:t>
            </a:r>
            <a:endParaRPr lang="en-US" altLang="ja-JP" sz="3200" dirty="0" smtClean="0"/>
          </a:p>
        </p:txBody>
      </p:sp>
      <p:sp>
        <p:nvSpPr>
          <p:cNvPr id="8195" name="Rectangle 3"/>
          <p:cNvSpPr>
            <a:spLocks noGrp="1" noChangeArrowheads="1"/>
          </p:cNvSpPr>
          <p:nvPr>
            <p:ph type="body" idx="1"/>
          </p:nvPr>
        </p:nvSpPr>
        <p:spPr/>
        <p:txBody>
          <a:bodyPr/>
          <a:lstStyle/>
          <a:p>
            <a:pPr lvl="0"/>
            <a:r>
              <a:rPr lang="ja-JP" altLang="en-US" dirty="0" smtClean="0"/>
              <a:t>欧州委員会では、公共機関サイトが</a:t>
            </a:r>
            <a:r>
              <a:rPr lang="ja-JP" altLang="ja-JP" dirty="0" smtClean="0"/>
              <a:t>達成</a:t>
            </a:r>
            <a:r>
              <a:rPr lang="ja-JP" altLang="ja-JP" dirty="0"/>
              <a:t>等級</a:t>
            </a:r>
            <a:r>
              <a:rPr lang="en-US" altLang="ja-JP" dirty="0"/>
              <a:t>AA</a:t>
            </a:r>
            <a:r>
              <a:rPr lang="ja-JP" altLang="ja-JP" dirty="0"/>
              <a:t>に対応するための</a:t>
            </a:r>
            <a:r>
              <a:rPr lang="ja-JP" altLang="ja-JP" dirty="0" smtClean="0"/>
              <a:t>初期労働</a:t>
            </a:r>
            <a:r>
              <a:rPr lang="ja-JP" altLang="en-US" dirty="0" smtClean="0"/>
              <a:t>を平均</a:t>
            </a:r>
            <a:r>
              <a:rPr lang="en-US" altLang="ja-JP" dirty="0" smtClean="0"/>
              <a:t>36.3</a:t>
            </a:r>
            <a:r>
              <a:rPr lang="ja-JP" altLang="ja-JP" dirty="0" smtClean="0"/>
              <a:t>人日</a:t>
            </a:r>
            <a:r>
              <a:rPr lang="ja-JP" altLang="en-US" dirty="0" smtClean="0"/>
              <a:t>と推計。</a:t>
            </a:r>
            <a:endParaRPr lang="en-US" altLang="ja-JP" dirty="0" smtClean="0"/>
          </a:p>
          <a:p>
            <a:pPr lvl="0"/>
            <a:r>
              <a:rPr lang="ja-JP" altLang="en-US" dirty="0"/>
              <a:t>わが国の</a:t>
            </a:r>
            <a:r>
              <a:rPr lang="ja-JP" altLang="ja-JP" dirty="0" smtClean="0"/>
              <a:t>情報</a:t>
            </a:r>
            <a:r>
              <a:rPr lang="ja-JP" altLang="ja-JP" dirty="0"/>
              <a:t>サービス産業協会によれば</a:t>
            </a:r>
            <a:r>
              <a:rPr lang="ja-JP" altLang="ja-JP" dirty="0" smtClean="0"/>
              <a:t>、従業員一人</a:t>
            </a:r>
            <a:r>
              <a:rPr lang="ja-JP" altLang="ja-JP" dirty="0"/>
              <a:t>当たり一日当たりの</a:t>
            </a:r>
            <a:r>
              <a:rPr lang="ja-JP" altLang="ja-JP" dirty="0" smtClean="0"/>
              <a:t>売上は</a:t>
            </a:r>
            <a:r>
              <a:rPr lang="en-US" altLang="ja-JP" dirty="0" smtClean="0"/>
              <a:t>95867</a:t>
            </a:r>
            <a:r>
              <a:rPr lang="ja-JP" altLang="ja-JP" dirty="0" smtClean="0"/>
              <a:t>円。</a:t>
            </a:r>
            <a:endParaRPr lang="en-US" altLang="ja-JP" dirty="0" smtClean="0"/>
          </a:p>
          <a:p>
            <a:r>
              <a:rPr lang="ja-JP" altLang="en-US" dirty="0" smtClean="0"/>
              <a:t>ゆえに、</a:t>
            </a:r>
            <a:r>
              <a:rPr lang="ja-JP" altLang="ja-JP" dirty="0" smtClean="0"/>
              <a:t>追加</a:t>
            </a:r>
            <a:r>
              <a:rPr lang="ja-JP" altLang="ja-JP" dirty="0"/>
              <a:t>経費はサイト当たり</a:t>
            </a:r>
            <a:r>
              <a:rPr lang="en-US" altLang="ja-JP" dirty="0" smtClean="0"/>
              <a:t>400</a:t>
            </a:r>
            <a:r>
              <a:rPr lang="ja-JP" altLang="ja-JP" dirty="0" smtClean="0"/>
              <a:t>万円</a:t>
            </a:r>
            <a:r>
              <a:rPr lang="ja-JP" altLang="en-US" dirty="0" smtClean="0"/>
              <a:t>前後</a:t>
            </a:r>
            <a:r>
              <a:rPr lang="ja-JP" altLang="ja-JP" dirty="0" smtClean="0"/>
              <a:t>。</a:t>
            </a:r>
            <a:endParaRPr lang="en-US" altLang="ja-JP" dirty="0" smtClean="0"/>
          </a:p>
          <a:p>
            <a:r>
              <a:rPr lang="ja-JP" altLang="ja-JP" dirty="0" smtClean="0">
                <a:solidFill>
                  <a:srgbClr val="FF0000"/>
                </a:solidFill>
              </a:rPr>
              <a:t>わが国</a:t>
            </a:r>
            <a:r>
              <a:rPr lang="ja-JP" altLang="ja-JP" dirty="0">
                <a:solidFill>
                  <a:srgbClr val="FF0000"/>
                </a:solidFill>
              </a:rPr>
              <a:t>すべての公共機関が対応するための追加経費の総計は</a:t>
            </a:r>
            <a:r>
              <a:rPr lang="en-US" altLang="ja-JP" dirty="0">
                <a:solidFill>
                  <a:srgbClr val="FF0000"/>
                </a:solidFill>
              </a:rPr>
              <a:t>75</a:t>
            </a:r>
            <a:r>
              <a:rPr lang="ja-JP" altLang="ja-JP" dirty="0">
                <a:solidFill>
                  <a:srgbClr val="FF0000"/>
                </a:solidFill>
              </a:rPr>
              <a:t>億円と計算できる</a:t>
            </a:r>
            <a:r>
              <a:rPr lang="ja-JP" altLang="ja-JP" dirty="0" smtClean="0">
                <a:solidFill>
                  <a:srgbClr val="FF0000"/>
                </a:solidFill>
              </a:rPr>
              <a:t>。</a:t>
            </a:r>
            <a:endParaRPr lang="ja-JP" altLang="ja-JP" dirty="0">
              <a:solidFill>
                <a:srgbClr val="FF0000"/>
              </a:solidFill>
            </a:endParaRPr>
          </a:p>
        </p:txBody>
      </p:sp>
    </p:spTree>
    <p:extLst>
      <p:ext uri="{BB962C8B-B14F-4D97-AF65-F5344CB8AC3E}">
        <p14:creationId xmlns:p14="http://schemas.microsoft.com/office/powerpoint/2010/main" val="11000720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pPr eaLnBrk="1" hangingPunct="1"/>
            <a:r>
              <a:rPr lang="ja-JP" altLang="en-US" sz="3200" dirty="0" smtClean="0"/>
              <a:t>費用対効果</a:t>
            </a:r>
            <a:endParaRPr lang="en-US" altLang="ja-JP" sz="3200" dirty="0" smtClean="0"/>
          </a:p>
        </p:txBody>
      </p:sp>
      <p:sp>
        <p:nvSpPr>
          <p:cNvPr id="8195" name="Rectangle 3"/>
          <p:cNvSpPr>
            <a:spLocks noGrp="1" noChangeArrowheads="1"/>
          </p:cNvSpPr>
          <p:nvPr>
            <p:ph type="body" idx="1"/>
          </p:nvPr>
        </p:nvSpPr>
        <p:spPr/>
        <p:txBody>
          <a:bodyPr/>
          <a:lstStyle/>
          <a:p>
            <a:r>
              <a:rPr lang="ja-JP" altLang="ja-JP" dirty="0" smtClean="0"/>
              <a:t>わが国</a:t>
            </a:r>
            <a:r>
              <a:rPr lang="ja-JP" altLang="ja-JP" dirty="0"/>
              <a:t>ですべての公共機関がウェブアクセシビリティに対応する総費用は</a:t>
            </a:r>
            <a:r>
              <a:rPr lang="en-US" altLang="ja-JP" dirty="0"/>
              <a:t>100</a:t>
            </a:r>
            <a:r>
              <a:rPr lang="ja-JP" altLang="ja-JP" dirty="0"/>
              <a:t>億</a:t>
            </a:r>
            <a:r>
              <a:rPr lang="ja-JP" altLang="ja-JP" dirty="0" smtClean="0"/>
              <a:t>円前後。</a:t>
            </a:r>
            <a:endParaRPr lang="ja-JP" altLang="ja-JP" dirty="0"/>
          </a:p>
          <a:p>
            <a:r>
              <a:rPr lang="ja-JP" altLang="ja-JP" dirty="0" smtClean="0"/>
              <a:t>身体</a:t>
            </a:r>
            <a:r>
              <a:rPr lang="ja-JP" altLang="ja-JP" dirty="0"/>
              <a:t>障害者の賃金・工費の平均月額は</a:t>
            </a:r>
            <a:r>
              <a:rPr lang="en-US" altLang="ja-JP" dirty="0"/>
              <a:t>25.4</a:t>
            </a:r>
            <a:r>
              <a:rPr lang="ja-JP" altLang="ja-JP" dirty="0"/>
              <a:t>万円（年額</a:t>
            </a:r>
            <a:r>
              <a:rPr lang="en-US" altLang="ja-JP" dirty="0"/>
              <a:t>300</a:t>
            </a:r>
            <a:r>
              <a:rPr lang="ja-JP" altLang="ja-JP" dirty="0"/>
              <a:t>万円</a:t>
            </a:r>
            <a:r>
              <a:rPr lang="ja-JP" altLang="ja-JP" dirty="0" smtClean="0"/>
              <a:t>）。</a:t>
            </a:r>
            <a:r>
              <a:rPr lang="ja-JP" altLang="ja-JP" dirty="0"/>
              <a:t>したがって、身体障害者の新規雇用が</a:t>
            </a:r>
            <a:r>
              <a:rPr lang="en-US" altLang="ja-JP" dirty="0"/>
              <a:t>3300</a:t>
            </a:r>
            <a:r>
              <a:rPr lang="ja-JP" altLang="ja-JP" dirty="0"/>
              <a:t>名生まれれば、増加する賃金・工費は</a:t>
            </a:r>
            <a:r>
              <a:rPr lang="en-US" altLang="ja-JP" dirty="0"/>
              <a:t>100</a:t>
            </a:r>
            <a:r>
              <a:rPr lang="ja-JP" altLang="ja-JP" dirty="0"/>
              <a:t>億円に達する</a:t>
            </a:r>
            <a:r>
              <a:rPr lang="ja-JP" altLang="ja-JP" dirty="0" smtClean="0"/>
              <a:t>勘定。</a:t>
            </a:r>
            <a:endParaRPr lang="en-US" altLang="ja-JP" dirty="0" smtClean="0"/>
          </a:p>
          <a:p>
            <a:r>
              <a:rPr lang="ja-JP" altLang="ja-JP" dirty="0" smtClean="0">
                <a:solidFill>
                  <a:srgbClr val="FF0000"/>
                </a:solidFill>
              </a:rPr>
              <a:t>身体</a:t>
            </a:r>
            <a:r>
              <a:rPr lang="ja-JP" altLang="ja-JP" dirty="0">
                <a:solidFill>
                  <a:srgbClr val="FF0000"/>
                </a:solidFill>
              </a:rPr>
              <a:t>障害者（</a:t>
            </a:r>
            <a:r>
              <a:rPr lang="en-US" altLang="ja-JP" dirty="0">
                <a:solidFill>
                  <a:srgbClr val="FF0000"/>
                </a:solidFill>
              </a:rPr>
              <a:t>18</a:t>
            </a:r>
            <a:r>
              <a:rPr lang="ja-JP" altLang="ja-JP" dirty="0">
                <a:solidFill>
                  <a:srgbClr val="FF0000"/>
                </a:solidFill>
              </a:rPr>
              <a:t>歳以上）の総数は</a:t>
            </a:r>
            <a:r>
              <a:rPr lang="en-US" altLang="ja-JP" dirty="0">
                <a:solidFill>
                  <a:srgbClr val="FF0000"/>
                </a:solidFill>
              </a:rPr>
              <a:t>356</a:t>
            </a:r>
            <a:r>
              <a:rPr lang="ja-JP" altLang="ja-JP" dirty="0">
                <a:solidFill>
                  <a:srgbClr val="FF0000"/>
                </a:solidFill>
              </a:rPr>
              <a:t>万人だから、これは雇用率</a:t>
            </a:r>
            <a:r>
              <a:rPr lang="en-US" altLang="ja-JP" dirty="0">
                <a:solidFill>
                  <a:srgbClr val="FF0000"/>
                </a:solidFill>
              </a:rPr>
              <a:t>0.1</a:t>
            </a:r>
            <a:r>
              <a:rPr lang="ja-JP" altLang="ja-JP" dirty="0">
                <a:solidFill>
                  <a:srgbClr val="FF0000"/>
                </a:solidFill>
              </a:rPr>
              <a:t>％の向上で達成</a:t>
            </a:r>
            <a:r>
              <a:rPr lang="ja-JP" altLang="ja-JP" dirty="0" smtClean="0">
                <a:solidFill>
                  <a:srgbClr val="FF0000"/>
                </a:solidFill>
              </a:rPr>
              <a:t>可能</a:t>
            </a:r>
            <a:r>
              <a:rPr lang="ja-JP" altLang="en-US" dirty="0" smtClean="0">
                <a:solidFill>
                  <a:srgbClr val="FF0000"/>
                </a:solidFill>
              </a:rPr>
              <a:t>であり、過重</a:t>
            </a:r>
            <a:r>
              <a:rPr lang="ja-JP" altLang="en-US" dirty="0">
                <a:solidFill>
                  <a:srgbClr val="FF0000"/>
                </a:solidFill>
              </a:rPr>
              <a:t>な</a:t>
            </a:r>
            <a:r>
              <a:rPr lang="ja-JP" altLang="en-US" dirty="0" smtClean="0">
                <a:solidFill>
                  <a:srgbClr val="FF0000"/>
                </a:solidFill>
              </a:rPr>
              <a:t>負担</a:t>
            </a:r>
            <a:r>
              <a:rPr lang="ja-JP" altLang="en-US" dirty="0">
                <a:solidFill>
                  <a:srgbClr val="FF0000"/>
                </a:solidFill>
              </a:rPr>
              <a:t>論は排除される。</a:t>
            </a:r>
            <a:endParaRPr lang="ja-JP" altLang="ja-JP" dirty="0">
              <a:solidFill>
                <a:srgbClr val="FF0000"/>
              </a:solidFill>
            </a:endParaRPr>
          </a:p>
        </p:txBody>
      </p:sp>
    </p:spTree>
    <p:extLst>
      <p:ext uri="{BB962C8B-B14F-4D97-AF65-F5344CB8AC3E}">
        <p14:creationId xmlns:p14="http://schemas.microsoft.com/office/powerpoint/2010/main" val="23974190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pPr eaLnBrk="1" hangingPunct="1"/>
            <a:r>
              <a:rPr lang="ja-JP" altLang="en-US" sz="3200" dirty="0" smtClean="0"/>
              <a:t>追加的な利益</a:t>
            </a:r>
            <a:endParaRPr lang="en-US" altLang="ja-JP" sz="3200" dirty="0" smtClean="0"/>
          </a:p>
        </p:txBody>
      </p:sp>
      <p:sp>
        <p:nvSpPr>
          <p:cNvPr id="8195" name="Rectangle 3"/>
          <p:cNvSpPr>
            <a:spLocks noGrp="1" noChangeArrowheads="1"/>
          </p:cNvSpPr>
          <p:nvPr>
            <p:ph type="body" idx="1"/>
          </p:nvPr>
        </p:nvSpPr>
        <p:spPr/>
        <p:txBody>
          <a:bodyPr/>
          <a:lstStyle/>
          <a:p>
            <a:r>
              <a:rPr lang="ja-JP" altLang="ja-JP" dirty="0" smtClean="0"/>
              <a:t>わが国</a:t>
            </a:r>
            <a:r>
              <a:rPr lang="ja-JP" altLang="ja-JP" dirty="0"/>
              <a:t>は世界で最も高齢化が進む国であり、一方で、高齢者のインターネット利用率は年々</a:t>
            </a:r>
            <a:r>
              <a:rPr lang="ja-JP" altLang="ja-JP" dirty="0" smtClean="0"/>
              <a:t>増加。</a:t>
            </a:r>
            <a:r>
              <a:rPr lang="en-US" altLang="ja-JP" dirty="0" smtClean="0"/>
              <a:t>2012</a:t>
            </a:r>
            <a:r>
              <a:rPr lang="ja-JP" altLang="ja-JP" dirty="0"/>
              <a:t>年末段階で、</a:t>
            </a:r>
            <a:r>
              <a:rPr lang="en-US" altLang="ja-JP" dirty="0"/>
              <a:t>70</a:t>
            </a:r>
            <a:r>
              <a:rPr lang="ja-JP" altLang="ja-JP" dirty="0"/>
              <a:t>歳代の利用率は</a:t>
            </a:r>
            <a:r>
              <a:rPr lang="en-US" altLang="ja-JP" dirty="0"/>
              <a:t>48.7</a:t>
            </a:r>
            <a:r>
              <a:rPr lang="ja-JP" altLang="ja-JP" dirty="0"/>
              <a:t>％、</a:t>
            </a:r>
            <a:r>
              <a:rPr lang="en-US" altLang="ja-JP" dirty="0"/>
              <a:t>80</a:t>
            </a:r>
            <a:r>
              <a:rPr lang="ja-JP" altLang="ja-JP" dirty="0"/>
              <a:t>歳以上でも</a:t>
            </a:r>
            <a:r>
              <a:rPr lang="en-US" altLang="ja-JP" dirty="0"/>
              <a:t>25.7</a:t>
            </a:r>
            <a:r>
              <a:rPr lang="ja-JP" altLang="ja-JP" dirty="0" smtClean="0"/>
              <a:t>％。</a:t>
            </a:r>
            <a:endParaRPr lang="en-US" altLang="ja-JP" dirty="0" smtClean="0"/>
          </a:p>
          <a:p>
            <a:r>
              <a:rPr lang="ja-JP" altLang="ja-JP" dirty="0" smtClean="0"/>
              <a:t>ウェブアクセシビリティ</a:t>
            </a:r>
            <a:r>
              <a:rPr lang="ja-JP" altLang="ja-JP" dirty="0"/>
              <a:t>への対応は、障害者にとどまらず、高齢者にも</a:t>
            </a:r>
            <a:r>
              <a:rPr lang="ja-JP" altLang="ja-JP" dirty="0" smtClean="0"/>
              <a:t>利益。</a:t>
            </a:r>
            <a:endParaRPr lang="ja-JP" altLang="ja-JP" dirty="0"/>
          </a:p>
        </p:txBody>
      </p:sp>
    </p:spTree>
    <p:extLst>
      <p:ext uri="{BB962C8B-B14F-4D97-AF65-F5344CB8AC3E}">
        <p14:creationId xmlns:p14="http://schemas.microsoft.com/office/powerpoint/2010/main" val="39385687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pPr eaLnBrk="1" hangingPunct="1"/>
            <a:r>
              <a:rPr lang="ja-JP" altLang="en-US" sz="3200" dirty="0" smtClean="0"/>
              <a:t>結論</a:t>
            </a:r>
            <a:endParaRPr lang="en-US" altLang="ja-JP" sz="3200" dirty="0" smtClean="0"/>
          </a:p>
        </p:txBody>
      </p:sp>
      <p:sp>
        <p:nvSpPr>
          <p:cNvPr id="8195" name="Rectangle 3"/>
          <p:cNvSpPr>
            <a:spLocks noGrp="1" noChangeArrowheads="1"/>
          </p:cNvSpPr>
          <p:nvPr>
            <p:ph type="body" idx="1"/>
          </p:nvPr>
        </p:nvSpPr>
        <p:spPr/>
        <p:txBody>
          <a:bodyPr/>
          <a:lstStyle/>
          <a:p>
            <a:r>
              <a:rPr lang="ja-JP" altLang="ja-JP" dirty="0"/>
              <a:t>世界</a:t>
            </a:r>
            <a:r>
              <a:rPr lang="ja-JP" altLang="ja-JP" dirty="0" smtClean="0"/>
              <a:t>各国</a:t>
            </a:r>
            <a:r>
              <a:rPr lang="ja-JP" altLang="en-US" dirty="0" smtClean="0"/>
              <a:t>では、</a:t>
            </a:r>
            <a:r>
              <a:rPr lang="ja-JP" altLang="ja-JP" dirty="0" smtClean="0"/>
              <a:t>障害者</a:t>
            </a:r>
            <a:r>
              <a:rPr lang="ja-JP" altLang="ja-JP" dirty="0"/>
              <a:t>の人権を規定する法律に基づいてウェブアクセシビリティが義務化されて</a:t>
            </a:r>
            <a:r>
              <a:rPr lang="ja-JP" altLang="ja-JP" dirty="0" smtClean="0"/>
              <a:t>いる。</a:t>
            </a:r>
            <a:endParaRPr lang="ja-JP" altLang="ja-JP" dirty="0"/>
          </a:p>
          <a:p>
            <a:r>
              <a:rPr lang="ja-JP" altLang="ja-JP" dirty="0" smtClean="0"/>
              <a:t>自治体サイトリニューアル</a:t>
            </a:r>
            <a:r>
              <a:rPr lang="ja-JP" altLang="ja-JP" dirty="0"/>
              <a:t>費用から見積もれば、わが国ですべての公共機関がウェブアクセシビリティに対応する総費用</a:t>
            </a:r>
            <a:r>
              <a:rPr lang="ja-JP" altLang="ja-JP" dirty="0" smtClean="0"/>
              <a:t>は、</a:t>
            </a:r>
            <a:r>
              <a:rPr lang="ja-JP" altLang="ja-JP" dirty="0"/>
              <a:t>障害者の雇用率が</a:t>
            </a:r>
            <a:r>
              <a:rPr lang="en-US" altLang="ja-JP" dirty="0"/>
              <a:t>0.1</a:t>
            </a:r>
            <a:r>
              <a:rPr lang="ja-JP" altLang="ja-JP" dirty="0"/>
              <a:t>％向上</a:t>
            </a:r>
            <a:r>
              <a:rPr lang="ja-JP" altLang="ja-JP" dirty="0" smtClean="0"/>
              <a:t>すれば</a:t>
            </a:r>
            <a:r>
              <a:rPr lang="ja-JP" altLang="en-US" dirty="0" smtClean="0"/>
              <a:t>まかなえる</a:t>
            </a:r>
            <a:r>
              <a:rPr lang="ja-JP" altLang="ja-JP" dirty="0" smtClean="0"/>
              <a:t>。</a:t>
            </a:r>
            <a:endParaRPr lang="ja-JP" altLang="ja-JP" dirty="0"/>
          </a:p>
          <a:p>
            <a:r>
              <a:rPr lang="ja-JP" altLang="ja-JP" dirty="0" smtClean="0">
                <a:solidFill>
                  <a:srgbClr val="FF0000"/>
                </a:solidFill>
              </a:rPr>
              <a:t>障害者</a:t>
            </a:r>
            <a:r>
              <a:rPr lang="ja-JP" altLang="ja-JP" dirty="0">
                <a:solidFill>
                  <a:srgbClr val="FF0000"/>
                </a:solidFill>
              </a:rPr>
              <a:t>差別解消法第七条に基づいて</a:t>
            </a:r>
            <a:r>
              <a:rPr lang="ja-JP" altLang="ja-JP" dirty="0" smtClean="0">
                <a:solidFill>
                  <a:srgbClr val="FF0000"/>
                </a:solidFill>
              </a:rPr>
              <a:t>、アクセシビリティ</a:t>
            </a:r>
            <a:r>
              <a:rPr lang="ja-JP" altLang="ja-JP" dirty="0">
                <a:solidFill>
                  <a:srgbClr val="FF0000"/>
                </a:solidFill>
              </a:rPr>
              <a:t>対応を原則的に求めるのが</a:t>
            </a:r>
            <a:r>
              <a:rPr lang="ja-JP" altLang="ja-JP" dirty="0" smtClean="0">
                <a:solidFill>
                  <a:srgbClr val="FF0000"/>
                </a:solidFill>
              </a:rPr>
              <a:t>適切。</a:t>
            </a:r>
            <a:endParaRPr lang="ja-JP" altLang="ja-JP" dirty="0">
              <a:solidFill>
                <a:srgbClr val="FF0000"/>
              </a:solidFill>
            </a:endParaRPr>
          </a:p>
        </p:txBody>
      </p:sp>
    </p:spTree>
    <p:extLst>
      <p:ext uri="{BB962C8B-B14F-4D97-AF65-F5344CB8AC3E}">
        <p14:creationId xmlns:p14="http://schemas.microsoft.com/office/powerpoint/2010/main" val="23974190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pPr eaLnBrk="1" hangingPunct="1"/>
            <a:r>
              <a:rPr lang="en-US" altLang="ja-JP" sz="3200" dirty="0" smtClean="0"/>
              <a:t>13</a:t>
            </a:r>
            <a:r>
              <a:rPr lang="ja-JP" altLang="ja-JP" sz="3200" dirty="0"/>
              <a:t>年</a:t>
            </a:r>
            <a:r>
              <a:rPr lang="ja-JP" altLang="ja-JP" sz="3200" dirty="0" smtClean="0"/>
              <a:t>参議選</a:t>
            </a:r>
            <a:r>
              <a:rPr lang="ja-JP" altLang="en-US" sz="3200" dirty="0" smtClean="0"/>
              <a:t>　</a:t>
            </a:r>
            <a:r>
              <a:rPr lang="ja-JP" altLang="ja-JP" sz="3200" dirty="0" smtClean="0"/>
              <a:t>比例</a:t>
            </a:r>
            <a:r>
              <a:rPr lang="ja-JP" altLang="ja-JP" sz="3200" dirty="0"/>
              <a:t>区候補者</a:t>
            </a:r>
            <a:r>
              <a:rPr lang="ja-JP" altLang="ja-JP" sz="3200" dirty="0" smtClean="0"/>
              <a:t>名簿</a:t>
            </a:r>
            <a:r>
              <a:rPr lang="ja-JP" altLang="en-US" sz="3200" dirty="0" smtClean="0"/>
              <a:t>（総務省）</a:t>
            </a:r>
            <a:endParaRPr lang="en-US" altLang="ja-JP" sz="3200" dirty="0" smtClean="0"/>
          </a:p>
        </p:txBody>
      </p:sp>
      <p:sp>
        <p:nvSpPr>
          <p:cNvPr id="8195" name="Rectangle 3"/>
          <p:cNvSpPr>
            <a:spLocks noGrp="1" noChangeArrowheads="1"/>
          </p:cNvSpPr>
          <p:nvPr>
            <p:ph type="body" idx="1"/>
          </p:nvPr>
        </p:nvSpPr>
        <p:spPr/>
        <p:txBody>
          <a:bodyPr/>
          <a:lstStyle/>
          <a:p>
            <a:r>
              <a:rPr lang="ja-JP" altLang="ja-JP" dirty="0" smtClean="0"/>
              <a:t>アクセシビリティ</a:t>
            </a:r>
            <a:r>
              <a:rPr lang="ja-JP" altLang="ja-JP" dirty="0"/>
              <a:t>に対応しない</a:t>
            </a:r>
            <a:r>
              <a:rPr lang="ja-JP" altLang="en-US" dirty="0"/>
              <a:t>公共</a:t>
            </a:r>
            <a:r>
              <a:rPr lang="ja-JP" altLang="ja-JP" dirty="0"/>
              <a:t>サイト</a:t>
            </a:r>
            <a:r>
              <a:rPr lang="ja-JP" altLang="en-US" dirty="0"/>
              <a:t>では</a:t>
            </a:r>
            <a:r>
              <a:rPr lang="ja-JP" altLang="ja-JP" dirty="0"/>
              <a:t>、障害者が公共サービスを利用できな</a:t>
            </a:r>
            <a:r>
              <a:rPr lang="ja-JP" altLang="en-US" dirty="0"/>
              <a:t>い。</a:t>
            </a:r>
            <a:endParaRPr lang="en-US" altLang="ja-JP" dirty="0"/>
          </a:p>
          <a:p>
            <a:pPr eaLnBrk="1" hangingPunct="1"/>
            <a:r>
              <a:rPr lang="ja-JP" altLang="en-US" dirty="0" smtClean="0"/>
              <a:t>画像</a:t>
            </a:r>
            <a:r>
              <a:rPr lang="en-US" altLang="ja-JP" dirty="0" smtClean="0"/>
              <a:t>PDF</a:t>
            </a:r>
            <a:r>
              <a:rPr lang="ja-JP" altLang="en-US" dirty="0" smtClean="0"/>
              <a:t>で</a:t>
            </a:r>
            <a:r>
              <a:rPr lang="ja-JP" altLang="ja-JP" dirty="0"/>
              <a:t>党名</a:t>
            </a:r>
            <a:r>
              <a:rPr lang="ja-JP" altLang="ja-JP" dirty="0" smtClean="0"/>
              <a:t>・</a:t>
            </a:r>
            <a:r>
              <a:rPr lang="en-US" altLang="ja-JP" dirty="0" smtClean="0"/>
              <a:t/>
            </a:r>
            <a:br>
              <a:rPr lang="en-US" altLang="ja-JP" dirty="0" smtClean="0"/>
            </a:br>
            <a:r>
              <a:rPr lang="ja-JP" altLang="ja-JP" dirty="0" smtClean="0"/>
              <a:t>候補者名</a:t>
            </a:r>
            <a:r>
              <a:rPr lang="ja-JP" altLang="en-US" dirty="0" smtClean="0"/>
              <a:t>が</a:t>
            </a:r>
            <a:r>
              <a:rPr lang="en-US" altLang="ja-JP" dirty="0" smtClean="0"/>
              <a:t/>
            </a:r>
            <a:br>
              <a:rPr lang="en-US" altLang="ja-JP" dirty="0" smtClean="0"/>
            </a:br>
            <a:r>
              <a:rPr lang="ja-JP" altLang="ja-JP" dirty="0" smtClean="0"/>
              <a:t>読み上げ</a:t>
            </a:r>
            <a:r>
              <a:rPr lang="ja-JP" altLang="en-US" dirty="0" smtClean="0"/>
              <a:t>られない</a:t>
            </a:r>
            <a:r>
              <a:rPr lang="ja-JP" altLang="en-US" dirty="0"/>
              <a:t>。</a:t>
            </a:r>
            <a:endParaRPr lang="en-US" altLang="ja-JP" dirty="0" smtClean="0"/>
          </a:p>
          <a:p>
            <a:pPr eaLnBrk="1" hangingPunct="1"/>
            <a:r>
              <a:rPr lang="ja-JP" altLang="en-US" dirty="0"/>
              <a:t>スマートフォン</a:t>
            </a:r>
            <a:r>
              <a:rPr lang="ja-JP" altLang="en-US" dirty="0" smtClean="0"/>
              <a:t>で</a:t>
            </a:r>
            <a:r>
              <a:rPr lang="en-US" altLang="ja-JP" dirty="0" smtClean="0"/>
              <a:t/>
            </a:r>
            <a:br>
              <a:rPr lang="en-US" altLang="ja-JP" dirty="0" smtClean="0"/>
            </a:br>
            <a:r>
              <a:rPr lang="ja-JP" altLang="en-US" dirty="0" smtClean="0"/>
              <a:t>字</a:t>
            </a:r>
            <a:r>
              <a:rPr lang="ja-JP" altLang="en-US" dirty="0"/>
              <a:t>がつぶれる。</a:t>
            </a:r>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2407734954"/>
              </p:ext>
            </p:extLst>
          </p:nvPr>
        </p:nvGraphicFramePr>
        <p:xfrm>
          <a:off x="4427984" y="3437382"/>
          <a:ext cx="4536503" cy="3204594"/>
        </p:xfrm>
        <a:graphic>
          <a:graphicData uri="http://schemas.openxmlformats.org/presentationml/2006/ole">
            <mc:AlternateContent xmlns:mc="http://schemas.openxmlformats.org/markup-compatibility/2006">
              <mc:Choice xmlns:v="urn:schemas-microsoft-com:vml" Requires="v">
                <p:oleObj spid="_x0000_s1053" name="Acrobat Document" r:id="rId3" imgW="11353697" imgH="8020041" progId="AcroExch.Document.7">
                  <p:embed/>
                </p:oleObj>
              </mc:Choice>
              <mc:Fallback>
                <p:oleObj name="Acrobat Document" r:id="rId3" imgW="11353697" imgH="8020041" progId="AcroExch.Document.7">
                  <p:embed/>
                  <p:pic>
                    <p:nvPicPr>
                      <p:cNvPr id="0" name=""/>
                      <p:cNvPicPr/>
                      <p:nvPr/>
                    </p:nvPicPr>
                    <p:blipFill>
                      <a:blip r:embed="rId4"/>
                      <a:stretch>
                        <a:fillRect/>
                      </a:stretch>
                    </p:blipFill>
                    <p:spPr>
                      <a:xfrm>
                        <a:off x="4427984" y="3437382"/>
                        <a:ext cx="4536503" cy="3204594"/>
                      </a:xfrm>
                      <a:prstGeom prst="rect">
                        <a:avLst/>
                      </a:prstGeom>
                    </p:spPr>
                  </p:pic>
                </p:oleObj>
              </mc:Fallback>
            </mc:AlternateContent>
          </a:graphicData>
        </a:graphic>
      </p:graphicFrame>
    </p:spTree>
    <p:extLst>
      <p:ext uri="{BB962C8B-B14F-4D97-AF65-F5344CB8AC3E}">
        <p14:creationId xmlns:p14="http://schemas.microsoft.com/office/powerpoint/2010/main" val="17851457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pPr eaLnBrk="1" hangingPunct="1"/>
            <a:r>
              <a:rPr lang="ja-JP" altLang="en-US" sz="3200" dirty="0" smtClean="0"/>
              <a:t>批准された</a:t>
            </a:r>
            <a:r>
              <a:rPr lang="ja-JP" altLang="ja-JP" sz="3200" dirty="0" smtClean="0"/>
              <a:t>障害者</a:t>
            </a:r>
            <a:r>
              <a:rPr lang="ja-JP" altLang="ja-JP" sz="3200" dirty="0"/>
              <a:t>権利</a:t>
            </a:r>
            <a:r>
              <a:rPr lang="ja-JP" altLang="ja-JP" sz="3200" dirty="0" smtClean="0"/>
              <a:t>条約</a:t>
            </a:r>
            <a:endParaRPr lang="en-US" altLang="ja-JP" sz="3200" dirty="0" smtClean="0"/>
          </a:p>
        </p:txBody>
      </p:sp>
      <p:sp>
        <p:nvSpPr>
          <p:cNvPr id="8195" name="Rectangle 3"/>
          <p:cNvSpPr>
            <a:spLocks noGrp="1" noChangeArrowheads="1"/>
          </p:cNvSpPr>
          <p:nvPr>
            <p:ph type="body" idx="1"/>
          </p:nvPr>
        </p:nvSpPr>
        <p:spPr/>
        <p:txBody>
          <a:bodyPr/>
          <a:lstStyle/>
          <a:p>
            <a:r>
              <a:rPr lang="ja-JP" altLang="ja-JP" dirty="0"/>
              <a:t>障害者を囲む環境の側に社会参加を阻む要因があるとして、改善を要求して</a:t>
            </a:r>
            <a:r>
              <a:rPr lang="ja-JP" altLang="ja-JP" dirty="0" smtClean="0"/>
              <a:t>いる</a:t>
            </a:r>
            <a:r>
              <a:rPr lang="ja-JP" altLang="en-US" dirty="0" smtClean="0"/>
              <a:t>ことに</a:t>
            </a:r>
            <a:r>
              <a:rPr lang="ja-JP" altLang="ja-JP" dirty="0" smtClean="0"/>
              <a:t>特徴</a:t>
            </a:r>
            <a:r>
              <a:rPr lang="ja-JP" altLang="en-US" dirty="0"/>
              <a:t>。</a:t>
            </a:r>
            <a:endParaRPr lang="en-US" altLang="ja-JP" dirty="0" smtClean="0"/>
          </a:p>
          <a:p>
            <a:r>
              <a:rPr lang="ja-JP" altLang="ja-JP" dirty="0"/>
              <a:t>第九条　</a:t>
            </a:r>
            <a:r>
              <a:rPr lang="ja-JP" altLang="ja-JP" dirty="0"/>
              <a:t>施設及びサービス等の利用の容易</a:t>
            </a:r>
            <a:r>
              <a:rPr lang="ja-JP" altLang="ja-JP" dirty="0" smtClean="0"/>
              <a:t>さ</a:t>
            </a:r>
            <a:endParaRPr lang="en-US" altLang="ja-JP" dirty="0" smtClean="0"/>
          </a:p>
          <a:p>
            <a:pPr lvl="1"/>
            <a:r>
              <a:rPr lang="ja-JP" altLang="ja-JP" dirty="0"/>
              <a:t>締約国は</a:t>
            </a:r>
            <a:r>
              <a:rPr lang="ja-JP" altLang="ja-JP" dirty="0" smtClean="0"/>
              <a:t>、</a:t>
            </a:r>
            <a:r>
              <a:rPr lang="en-US" altLang="ja-JP" dirty="0"/>
              <a:t>…</a:t>
            </a:r>
            <a:r>
              <a:rPr lang="ja-JP" altLang="ja-JP" dirty="0" smtClean="0"/>
              <a:t>生活</a:t>
            </a:r>
            <a:r>
              <a:rPr lang="ja-JP" altLang="ja-JP" dirty="0"/>
              <a:t>のあらゆる側面に完全に参加することを可能にすることを目的と</a:t>
            </a:r>
            <a:r>
              <a:rPr lang="ja-JP" altLang="ja-JP" dirty="0" smtClean="0"/>
              <a:t>して</a:t>
            </a:r>
            <a:r>
              <a:rPr lang="en-US" altLang="ja-JP" dirty="0" smtClean="0"/>
              <a:t>…</a:t>
            </a:r>
            <a:r>
              <a:rPr lang="ja-JP" altLang="ja-JP" dirty="0" smtClean="0"/>
              <a:t>物理的</a:t>
            </a:r>
            <a:r>
              <a:rPr lang="ja-JP" altLang="ja-JP" dirty="0"/>
              <a:t>環境、輸送機関、情報</a:t>
            </a:r>
            <a:r>
              <a:rPr lang="ja-JP" altLang="ja-JP" dirty="0" smtClean="0"/>
              <a:t>通信</a:t>
            </a:r>
            <a:r>
              <a:rPr lang="en-US" altLang="ja-JP" dirty="0" smtClean="0"/>
              <a:t>…</a:t>
            </a:r>
            <a:r>
              <a:rPr lang="ja-JP" altLang="ja-JP" dirty="0" smtClean="0"/>
              <a:t>を</a:t>
            </a:r>
            <a:r>
              <a:rPr lang="ja-JP" altLang="ja-JP" dirty="0">
                <a:solidFill>
                  <a:srgbClr val="FF0000"/>
                </a:solidFill>
              </a:rPr>
              <a:t>利用する機会を有することを確保するための適当な措置をとる</a:t>
            </a:r>
            <a:r>
              <a:rPr lang="ja-JP" altLang="ja-JP" dirty="0"/>
              <a:t>。</a:t>
            </a:r>
            <a:r>
              <a:rPr lang="ja-JP" altLang="ja-JP" dirty="0" smtClean="0"/>
              <a:t>この</a:t>
            </a:r>
            <a:r>
              <a:rPr lang="ja-JP" altLang="ja-JP" dirty="0"/>
              <a:t>措置は、</a:t>
            </a:r>
            <a:r>
              <a:rPr lang="ja-JP" altLang="ja-JP" dirty="0">
                <a:solidFill>
                  <a:srgbClr val="00B050"/>
                </a:solidFill>
              </a:rPr>
              <a:t>施設及びサービスの利用可能性における障害及び障壁を特定し、及び撤廃することを</a:t>
            </a:r>
            <a:r>
              <a:rPr lang="ja-JP" altLang="ja-JP" dirty="0" smtClean="0">
                <a:solidFill>
                  <a:srgbClr val="00B050"/>
                </a:solidFill>
              </a:rPr>
              <a:t>含む</a:t>
            </a:r>
            <a:r>
              <a:rPr lang="en-US" altLang="ja-JP" dirty="0" smtClean="0"/>
              <a:t>…</a:t>
            </a:r>
            <a:r>
              <a:rPr lang="ja-JP" altLang="ja-JP" dirty="0" err="1" smtClean="0"/>
              <a:t>。</a:t>
            </a:r>
            <a:endParaRPr lang="ja-JP" altLang="ja-JP" dirty="0"/>
          </a:p>
        </p:txBody>
      </p:sp>
    </p:spTree>
    <p:extLst>
      <p:ext uri="{BB962C8B-B14F-4D97-AF65-F5344CB8AC3E}">
        <p14:creationId xmlns:p14="http://schemas.microsoft.com/office/powerpoint/2010/main" val="36679422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pPr eaLnBrk="1" hangingPunct="1"/>
            <a:r>
              <a:rPr lang="ja-JP" altLang="ja-JP" sz="3200" dirty="0"/>
              <a:t>障害者差別</a:t>
            </a:r>
            <a:r>
              <a:rPr lang="ja-JP" altLang="ja-JP" sz="3200" dirty="0" smtClean="0"/>
              <a:t>解消法</a:t>
            </a:r>
            <a:r>
              <a:rPr lang="ja-JP" altLang="en-US" sz="3200" dirty="0" smtClean="0"/>
              <a:t>（</a:t>
            </a:r>
            <a:r>
              <a:rPr lang="en-US" altLang="ja-JP" sz="3200" dirty="0" smtClean="0"/>
              <a:t>2016</a:t>
            </a:r>
            <a:r>
              <a:rPr lang="ja-JP" altLang="en-US" sz="3200" dirty="0" smtClean="0"/>
              <a:t>年施行予定）：</a:t>
            </a:r>
            <a:r>
              <a:rPr lang="en-US" altLang="ja-JP" sz="3200" dirty="0" smtClean="0"/>
              <a:t/>
            </a:r>
            <a:br>
              <a:rPr lang="en-US" altLang="ja-JP" sz="3200" dirty="0" smtClean="0"/>
            </a:br>
            <a:r>
              <a:rPr lang="ja-JP" altLang="ja-JP" sz="3200" dirty="0" smtClean="0"/>
              <a:t>行政</a:t>
            </a:r>
            <a:r>
              <a:rPr lang="ja-JP" altLang="ja-JP" sz="3200" dirty="0"/>
              <a:t>機関等の</a:t>
            </a:r>
            <a:r>
              <a:rPr lang="ja-JP" altLang="ja-JP" sz="3200" dirty="0" smtClean="0"/>
              <a:t>義務</a:t>
            </a:r>
            <a:r>
              <a:rPr lang="ja-JP" altLang="en-US" sz="3200" dirty="0" smtClean="0"/>
              <a:t>（第七条）</a:t>
            </a:r>
            <a:endParaRPr lang="en-US" altLang="ja-JP" sz="3200" dirty="0" smtClean="0"/>
          </a:p>
        </p:txBody>
      </p:sp>
      <p:sp>
        <p:nvSpPr>
          <p:cNvPr id="8195" name="Rectangle 3"/>
          <p:cNvSpPr>
            <a:spLocks noGrp="1" noChangeArrowheads="1"/>
          </p:cNvSpPr>
          <p:nvPr>
            <p:ph type="body" idx="1"/>
          </p:nvPr>
        </p:nvSpPr>
        <p:spPr>
          <a:xfrm>
            <a:off x="838201" y="2362200"/>
            <a:ext cx="7550223" cy="3724275"/>
          </a:xfrm>
        </p:spPr>
        <p:txBody>
          <a:bodyPr/>
          <a:lstStyle/>
          <a:p>
            <a:r>
              <a:rPr lang="ja-JP" altLang="ja-JP" dirty="0" smtClean="0"/>
              <a:t>行政</a:t>
            </a:r>
            <a:r>
              <a:rPr lang="ja-JP" altLang="ja-JP" dirty="0"/>
              <a:t>機関等は、その事務又は事業を行うに当たり、障害を理由として障害者でない者と不当な差別的取扱いをすることにより、障害者の権利利益を侵害してはならない。</a:t>
            </a:r>
          </a:p>
          <a:p>
            <a:r>
              <a:rPr lang="en-US" altLang="ja-JP" dirty="0" smtClean="0"/>
              <a:t>…</a:t>
            </a:r>
            <a:r>
              <a:rPr lang="ja-JP" altLang="ja-JP" dirty="0" smtClean="0"/>
              <a:t>障害者</a:t>
            </a:r>
            <a:r>
              <a:rPr lang="ja-JP" altLang="ja-JP" dirty="0"/>
              <a:t>から現に社会的障壁の除去を必要としている旨の意思の表明があった場合において、</a:t>
            </a:r>
            <a:r>
              <a:rPr lang="ja-JP" altLang="ja-JP" dirty="0">
                <a:solidFill>
                  <a:srgbClr val="FF0000"/>
                </a:solidFill>
              </a:rPr>
              <a:t>その実施に伴う負担が過重でないときは</a:t>
            </a:r>
            <a:r>
              <a:rPr lang="ja-JP" altLang="ja-JP" dirty="0" smtClean="0"/>
              <a:t>、</a:t>
            </a:r>
            <a:r>
              <a:rPr lang="en-US" altLang="ja-JP" dirty="0" smtClean="0"/>
              <a:t>…</a:t>
            </a:r>
            <a:r>
              <a:rPr lang="ja-JP" altLang="ja-JP" dirty="0" smtClean="0"/>
              <a:t>社会的</a:t>
            </a:r>
            <a:r>
              <a:rPr lang="ja-JP" altLang="ja-JP" dirty="0"/>
              <a:t>障壁の除去の実施について必要かつ合理的な配慮をしなければならない。</a:t>
            </a:r>
            <a:endParaRPr lang="en-US" altLang="ja-JP" dirty="0" smtClean="0">
              <a:solidFill>
                <a:srgbClr val="FF0000"/>
              </a:solidFill>
            </a:endParaRPr>
          </a:p>
        </p:txBody>
      </p:sp>
      <p:sp>
        <p:nvSpPr>
          <p:cNvPr id="4" name="四角形吹き出し 3"/>
          <p:cNvSpPr/>
          <p:nvPr/>
        </p:nvSpPr>
        <p:spPr>
          <a:xfrm>
            <a:off x="126143" y="116632"/>
            <a:ext cx="1080120" cy="792088"/>
          </a:xfrm>
          <a:prstGeom prst="wedgeRectCallout">
            <a:avLst>
              <a:gd name="adj1" fmla="val 62541"/>
              <a:gd name="adj2" fmla="val 2758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rgbClr val="FF0000"/>
                </a:solidFill>
              </a:rPr>
              <a:t>原則</a:t>
            </a:r>
            <a:endParaRPr kumimoji="1" lang="ja-JP" altLang="en-US" sz="2800" dirty="0">
              <a:solidFill>
                <a:srgbClr val="FF0000"/>
              </a:solidFill>
            </a:endParaRPr>
          </a:p>
        </p:txBody>
      </p:sp>
      <p:sp>
        <p:nvSpPr>
          <p:cNvPr id="5" name="四角形吹き出し 4"/>
          <p:cNvSpPr/>
          <p:nvPr/>
        </p:nvSpPr>
        <p:spPr>
          <a:xfrm>
            <a:off x="6804248" y="3356992"/>
            <a:ext cx="2160240" cy="792088"/>
          </a:xfrm>
          <a:prstGeom prst="wedgeRectCallout">
            <a:avLst>
              <a:gd name="adj1" fmla="val -162570"/>
              <a:gd name="adj2" fmla="val 817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rgbClr val="FF0000"/>
                </a:solidFill>
              </a:rPr>
              <a:t>合理</a:t>
            </a:r>
            <a:r>
              <a:rPr kumimoji="1" lang="ja-JP" altLang="en-US" sz="2800" dirty="0" smtClean="0">
                <a:solidFill>
                  <a:srgbClr val="FF0000"/>
                </a:solidFill>
              </a:rPr>
              <a:t>的配慮</a:t>
            </a:r>
            <a:endParaRPr kumimoji="1" lang="ja-JP" altLang="en-US" sz="2800" dirty="0">
              <a:solidFill>
                <a:srgbClr val="FF0000"/>
              </a:solidFill>
            </a:endParaRPr>
          </a:p>
        </p:txBody>
      </p:sp>
    </p:spTree>
    <p:extLst>
      <p:ext uri="{BB962C8B-B14F-4D97-AF65-F5344CB8AC3E}">
        <p14:creationId xmlns:p14="http://schemas.microsoft.com/office/powerpoint/2010/main" val="3390666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pPr eaLnBrk="1" hangingPunct="1"/>
            <a:r>
              <a:rPr lang="ja-JP" altLang="en-US" sz="3200" dirty="0" smtClean="0"/>
              <a:t>発表の目的</a:t>
            </a:r>
            <a:endParaRPr lang="en-US" altLang="ja-JP" sz="3200" dirty="0" smtClean="0"/>
          </a:p>
        </p:txBody>
      </p:sp>
      <p:sp>
        <p:nvSpPr>
          <p:cNvPr id="8195" name="Rectangle 3"/>
          <p:cNvSpPr>
            <a:spLocks noGrp="1" noChangeArrowheads="1"/>
          </p:cNvSpPr>
          <p:nvPr>
            <p:ph type="body" idx="1"/>
          </p:nvPr>
        </p:nvSpPr>
        <p:spPr>
          <a:xfrm>
            <a:off x="838201" y="2362200"/>
            <a:ext cx="7550224" cy="3724275"/>
          </a:xfrm>
        </p:spPr>
        <p:txBody>
          <a:bodyPr/>
          <a:lstStyle/>
          <a:p>
            <a:r>
              <a:rPr lang="ja-JP" altLang="en-US" dirty="0"/>
              <a:t>公共機関</a:t>
            </a:r>
            <a:r>
              <a:rPr lang="ja-JP" altLang="en-US" dirty="0" smtClean="0"/>
              <a:t>のウェブアクセシビリティ対応が、次のいずれかであるべきかを明らかにする。</a:t>
            </a:r>
            <a:endParaRPr lang="en-US" altLang="ja-JP" dirty="0" smtClean="0"/>
          </a:p>
          <a:p>
            <a:endParaRPr lang="en-US" altLang="ja-JP" dirty="0" smtClean="0"/>
          </a:p>
          <a:p>
            <a:pPr lvl="1"/>
            <a:r>
              <a:rPr lang="ja-JP" altLang="en-US" sz="2800" dirty="0" smtClean="0"/>
              <a:t>原則（義務）</a:t>
            </a:r>
            <a:endParaRPr lang="en-US" altLang="ja-JP" sz="2800" dirty="0" smtClean="0"/>
          </a:p>
          <a:p>
            <a:pPr lvl="1"/>
            <a:r>
              <a:rPr lang="ja-JP" altLang="en-US" sz="2800" dirty="0" smtClean="0"/>
              <a:t>過重な負担を伴わない場合の合理的対応</a:t>
            </a:r>
            <a:endParaRPr lang="en-US" altLang="ja-JP" sz="2800" dirty="0" smtClean="0"/>
          </a:p>
          <a:p>
            <a:endParaRPr lang="en-US" altLang="ja-JP" dirty="0" smtClean="0"/>
          </a:p>
          <a:p>
            <a:r>
              <a:rPr lang="ja-JP" altLang="en-US" dirty="0" smtClean="0"/>
              <a:t>今後の施策立案に資する</a:t>
            </a:r>
            <a:r>
              <a:rPr lang="ja-JP" altLang="en-US" dirty="0"/>
              <a:t>。</a:t>
            </a:r>
            <a:endParaRPr lang="en-US" altLang="ja-JP" dirty="0" smtClean="0"/>
          </a:p>
        </p:txBody>
      </p:sp>
    </p:spTree>
    <p:extLst>
      <p:ext uri="{BB962C8B-B14F-4D97-AF65-F5344CB8AC3E}">
        <p14:creationId xmlns:p14="http://schemas.microsoft.com/office/powerpoint/2010/main" val="25302549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pPr eaLnBrk="1" hangingPunct="1"/>
            <a:r>
              <a:rPr lang="ja-JP" altLang="en-US" sz="3200" dirty="0" smtClean="0"/>
              <a:t>オーストラリア</a:t>
            </a:r>
            <a:endParaRPr lang="en-US" altLang="ja-JP" sz="3200" dirty="0" smtClean="0"/>
          </a:p>
        </p:txBody>
      </p:sp>
      <p:sp>
        <p:nvSpPr>
          <p:cNvPr id="8195" name="Rectangle 3"/>
          <p:cNvSpPr>
            <a:spLocks noGrp="1" noChangeArrowheads="1"/>
          </p:cNvSpPr>
          <p:nvPr>
            <p:ph type="body" idx="1"/>
          </p:nvPr>
        </p:nvSpPr>
        <p:spPr/>
        <p:txBody>
          <a:bodyPr/>
          <a:lstStyle/>
          <a:p>
            <a:r>
              <a:rPr lang="en-US" altLang="ja-JP" dirty="0" smtClean="0"/>
              <a:t>1992</a:t>
            </a:r>
            <a:r>
              <a:rPr lang="ja-JP" altLang="ja-JP" dirty="0" smtClean="0"/>
              <a:t>年障害者</a:t>
            </a:r>
            <a:r>
              <a:rPr lang="ja-JP" altLang="ja-JP" dirty="0"/>
              <a:t>差別</a:t>
            </a:r>
            <a:r>
              <a:rPr lang="ja-JP" altLang="ja-JP" dirty="0" smtClean="0"/>
              <a:t>禁止法第</a:t>
            </a:r>
            <a:r>
              <a:rPr lang="en-US" altLang="ja-JP" dirty="0" smtClean="0"/>
              <a:t>24</a:t>
            </a:r>
            <a:r>
              <a:rPr lang="ja-JP" altLang="ja-JP" dirty="0" smtClean="0"/>
              <a:t>条</a:t>
            </a:r>
            <a:endParaRPr lang="en-US" altLang="ja-JP" dirty="0" smtClean="0"/>
          </a:p>
          <a:p>
            <a:pPr lvl="1"/>
            <a:r>
              <a:rPr lang="ja-JP" altLang="ja-JP" dirty="0"/>
              <a:t>支払いの有無を問わず、商品やサービスを提供する又は施設を提供する者が、他人の障害を理由に以下の差別を行うことは違法である。</a:t>
            </a:r>
          </a:p>
          <a:p>
            <a:pPr lvl="1"/>
            <a:r>
              <a:rPr lang="ja-JP" altLang="ja-JP" dirty="0" smtClean="0"/>
              <a:t>提供の拒絶</a:t>
            </a:r>
            <a:r>
              <a:rPr lang="ja-JP" altLang="en-US" dirty="0" smtClean="0"/>
              <a:t>、利用</a:t>
            </a:r>
            <a:r>
              <a:rPr lang="ja-JP" altLang="ja-JP" dirty="0" smtClean="0"/>
              <a:t>条件</a:t>
            </a:r>
            <a:r>
              <a:rPr lang="ja-JP" altLang="en-US" dirty="0" smtClean="0"/>
              <a:t>・方法の</a:t>
            </a:r>
            <a:r>
              <a:rPr lang="ja-JP" altLang="ja-JP" dirty="0" smtClean="0"/>
              <a:t>差別</a:t>
            </a:r>
            <a:r>
              <a:rPr lang="ja-JP" altLang="en-US" dirty="0" smtClean="0"/>
              <a:t>を列挙</a:t>
            </a:r>
            <a:endParaRPr lang="en-US" altLang="ja-JP" dirty="0" smtClean="0"/>
          </a:p>
          <a:p>
            <a:r>
              <a:rPr lang="en-US" altLang="ja-JP" dirty="0" smtClean="0"/>
              <a:t>2000</a:t>
            </a:r>
            <a:r>
              <a:rPr lang="ja-JP" altLang="ja-JP" dirty="0"/>
              <a:t>年</a:t>
            </a:r>
            <a:r>
              <a:rPr lang="ja-JP" altLang="ja-JP" dirty="0" smtClean="0"/>
              <a:t>シドニーオリンピック</a:t>
            </a:r>
            <a:r>
              <a:rPr lang="ja-JP" altLang="en-US" dirty="0" smtClean="0"/>
              <a:t>で、</a:t>
            </a:r>
            <a:r>
              <a:rPr lang="ja-JP" altLang="ja-JP" dirty="0" smtClean="0"/>
              <a:t>第</a:t>
            </a:r>
            <a:r>
              <a:rPr lang="en-US" altLang="ja-JP" dirty="0" smtClean="0"/>
              <a:t>24</a:t>
            </a:r>
            <a:r>
              <a:rPr lang="ja-JP" altLang="ja-JP" dirty="0"/>
              <a:t>条を根拠</a:t>
            </a:r>
            <a:r>
              <a:rPr lang="ja-JP" altLang="ja-JP" dirty="0" smtClean="0"/>
              <a:t>に苦情申し立て</a:t>
            </a:r>
            <a:r>
              <a:rPr lang="ja-JP" altLang="en-US" dirty="0" smtClean="0"/>
              <a:t>。</a:t>
            </a:r>
            <a:r>
              <a:rPr lang="ja-JP" altLang="ja-JP" dirty="0" smtClean="0"/>
              <a:t>組織委員会</a:t>
            </a:r>
            <a:r>
              <a:rPr lang="ja-JP" altLang="en-US" dirty="0" smtClean="0"/>
              <a:t>はサイトを</a:t>
            </a:r>
            <a:r>
              <a:rPr lang="ja-JP" altLang="ja-JP" dirty="0" smtClean="0"/>
              <a:t>改修</a:t>
            </a:r>
            <a:r>
              <a:rPr lang="ja-JP" altLang="en-US" dirty="0" smtClean="0"/>
              <a:t>し、</a:t>
            </a:r>
            <a:r>
              <a:rPr lang="ja-JP" altLang="ja-JP" dirty="0" smtClean="0"/>
              <a:t>賠償金</a:t>
            </a:r>
            <a:r>
              <a:rPr lang="ja-JP" altLang="en-US" dirty="0" smtClean="0"/>
              <a:t>を</a:t>
            </a:r>
            <a:r>
              <a:rPr lang="ja-JP" altLang="ja-JP" dirty="0" smtClean="0"/>
              <a:t>支払</a:t>
            </a:r>
            <a:r>
              <a:rPr lang="ja-JP" altLang="en-US" dirty="0" smtClean="0"/>
              <a:t>い</a:t>
            </a:r>
            <a:r>
              <a:rPr lang="ja-JP" altLang="en-US" dirty="0"/>
              <a:t>。</a:t>
            </a:r>
            <a:endParaRPr lang="en-US" altLang="ja-JP" dirty="0" smtClean="0"/>
          </a:p>
          <a:p>
            <a:r>
              <a:rPr lang="ja-JP" altLang="ja-JP" dirty="0" smtClean="0"/>
              <a:t>政府</a:t>
            </a:r>
            <a:r>
              <a:rPr lang="ja-JP" altLang="en-US" dirty="0" smtClean="0"/>
              <a:t>の目標：</a:t>
            </a:r>
            <a:r>
              <a:rPr lang="en-US" altLang="ja-JP" dirty="0" smtClean="0"/>
              <a:t>2012</a:t>
            </a:r>
            <a:r>
              <a:rPr lang="ja-JP" altLang="ja-JP" dirty="0"/>
              <a:t>年末まで</a:t>
            </a:r>
            <a:r>
              <a:rPr lang="ja-JP" altLang="ja-JP" dirty="0" smtClean="0"/>
              <a:t>に達成</a:t>
            </a:r>
            <a:r>
              <a:rPr lang="ja-JP" altLang="ja-JP" dirty="0"/>
              <a:t>等級</a:t>
            </a:r>
            <a:r>
              <a:rPr lang="en-US" altLang="ja-JP" dirty="0"/>
              <a:t>A</a:t>
            </a:r>
            <a:r>
              <a:rPr lang="ja-JP" altLang="ja-JP" dirty="0"/>
              <a:t>に、</a:t>
            </a:r>
            <a:r>
              <a:rPr lang="en-US" altLang="ja-JP" dirty="0"/>
              <a:t>2014</a:t>
            </a:r>
            <a:r>
              <a:rPr lang="ja-JP" altLang="ja-JP" dirty="0"/>
              <a:t>年末までに達成等級</a:t>
            </a:r>
            <a:r>
              <a:rPr lang="en-US" altLang="ja-JP" dirty="0"/>
              <a:t>AA</a:t>
            </a:r>
            <a:r>
              <a:rPr lang="ja-JP" altLang="ja-JP" dirty="0"/>
              <a:t>に</a:t>
            </a:r>
            <a:r>
              <a:rPr lang="ja-JP" altLang="ja-JP" dirty="0" smtClean="0"/>
              <a:t>適合</a:t>
            </a:r>
            <a:r>
              <a:rPr lang="ja-JP" altLang="en-US" dirty="0"/>
              <a:t>。</a:t>
            </a:r>
            <a:endParaRPr lang="ja-JP" altLang="ja-JP" dirty="0">
              <a:solidFill>
                <a:srgbClr val="FF0000"/>
              </a:solidFill>
            </a:endParaRPr>
          </a:p>
        </p:txBody>
      </p:sp>
    </p:spTree>
    <p:extLst>
      <p:ext uri="{BB962C8B-B14F-4D97-AF65-F5344CB8AC3E}">
        <p14:creationId xmlns:p14="http://schemas.microsoft.com/office/powerpoint/2010/main" val="16557788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pPr eaLnBrk="1" hangingPunct="1"/>
            <a:r>
              <a:rPr lang="en-US" altLang="ja-JP" sz="3200" dirty="0" smtClean="0"/>
              <a:t>WCAG2.0</a:t>
            </a:r>
            <a:r>
              <a:rPr lang="ja-JP" altLang="en-US" sz="3200" dirty="0" smtClean="0"/>
              <a:t>（</a:t>
            </a:r>
            <a:r>
              <a:rPr lang="en-US" altLang="ja-JP" sz="3200" dirty="0" smtClean="0"/>
              <a:t>Web </a:t>
            </a:r>
            <a:r>
              <a:rPr lang="en-US" altLang="ja-JP" sz="3200" dirty="0"/>
              <a:t>Content Accessibility Guidelines</a:t>
            </a:r>
            <a:r>
              <a:rPr lang="ja-JP" altLang="ja-JP" sz="3200" dirty="0"/>
              <a:t>第</a:t>
            </a:r>
            <a:r>
              <a:rPr lang="en-US" altLang="ja-JP" sz="3200" dirty="0"/>
              <a:t>2.0</a:t>
            </a:r>
            <a:r>
              <a:rPr lang="ja-JP" altLang="ja-JP" sz="3200" dirty="0"/>
              <a:t>版</a:t>
            </a:r>
            <a:r>
              <a:rPr lang="ja-JP" altLang="en-US" sz="3200" dirty="0" smtClean="0"/>
              <a:t>）と達成等級</a:t>
            </a:r>
            <a:endParaRPr lang="en-US" altLang="ja-JP" sz="3200" dirty="0" smtClean="0"/>
          </a:p>
        </p:txBody>
      </p:sp>
      <p:sp>
        <p:nvSpPr>
          <p:cNvPr id="8195" name="Rectangle 3"/>
          <p:cNvSpPr>
            <a:spLocks noGrp="1" noChangeArrowheads="1"/>
          </p:cNvSpPr>
          <p:nvPr>
            <p:ph type="body" idx="1"/>
          </p:nvPr>
        </p:nvSpPr>
        <p:spPr/>
        <p:txBody>
          <a:bodyPr/>
          <a:lstStyle/>
          <a:p>
            <a:r>
              <a:rPr lang="en-US" altLang="ja-JP" dirty="0" smtClean="0"/>
              <a:t>JIS </a:t>
            </a:r>
            <a:r>
              <a:rPr lang="en-US" altLang="ja-JP" dirty="0"/>
              <a:t>X8341-3:2010</a:t>
            </a:r>
            <a:r>
              <a:rPr lang="ja-JP" altLang="ja-JP" dirty="0"/>
              <a:t>として国内</a:t>
            </a:r>
            <a:r>
              <a:rPr lang="ja-JP" altLang="ja-JP" dirty="0" smtClean="0"/>
              <a:t>標準</a:t>
            </a:r>
            <a:r>
              <a:rPr lang="ja-JP" altLang="en-US" dirty="0"/>
              <a:t>。</a:t>
            </a:r>
            <a:endParaRPr lang="en-US" altLang="ja-JP" dirty="0" smtClean="0"/>
          </a:p>
          <a:p>
            <a:r>
              <a:rPr lang="en-US" altLang="ja-JP" dirty="0" smtClean="0"/>
              <a:t>ISO/IEC </a:t>
            </a:r>
            <a:r>
              <a:rPr lang="en-US" altLang="ja-JP" dirty="0"/>
              <a:t>40500:2012</a:t>
            </a:r>
            <a:r>
              <a:rPr lang="ja-JP" altLang="ja-JP" dirty="0"/>
              <a:t>と</a:t>
            </a:r>
            <a:r>
              <a:rPr lang="ja-JP" altLang="ja-JP" dirty="0" smtClean="0"/>
              <a:t>して世界標準</a:t>
            </a:r>
            <a:r>
              <a:rPr lang="ja-JP" altLang="en-US" dirty="0"/>
              <a:t>。</a:t>
            </a:r>
            <a:endParaRPr lang="en-US" altLang="ja-JP" dirty="0" smtClean="0"/>
          </a:p>
          <a:p>
            <a:r>
              <a:rPr lang="ja-JP" altLang="ja-JP" dirty="0" smtClean="0"/>
              <a:t>個々</a:t>
            </a:r>
            <a:r>
              <a:rPr lang="ja-JP" altLang="ja-JP" dirty="0"/>
              <a:t>の達成基準を</a:t>
            </a:r>
            <a:r>
              <a:rPr lang="en-US" altLang="ja-JP" dirty="0"/>
              <a:t>A</a:t>
            </a:r>
            <a:r>
              <a:rPr lang="ja-JP" altLang="ja-JP" dirty="0" err="1"/>
              <a:t>、</a:t>
            </a:r>
            <a:r>
              <a:rPr lang="en-US" altLang="ja-JP" dirty="0"/>
              <a:t>AA</a:t>
            </a:r>
            <a:r>
              <a:rPr lang="ja-JP" altLang="ja-JP" dirty="0" err="1"/>
              <a:t>、</a:t>
            </a:r>
            <a:r>
              <a:rPr lang="en-US" altLang="ja-JP" dirty="0"/>
              <a:t>AAA</a:t>
            </a:r>
            <a:r>
              <a:rPr lang="ja-JP" altLang="ja-JP" dirty="0"/>
              <a:t>に</a:t>
            </a:r>
            <a:r>
              <a:rPr lang="ja-JP" altLang="ja-JP" dirty="0" smtClean="0"/>
              <a:t>分類</a:t>
            </a:r>
            <a:r>
              <a:rPr lang="ja-JP" altLang="en-US" dirty="0" smtClean="0"/>
              <a:t>。</a:t>
            </a:r>
            <a:endParaRPr lang="en-US" altLang="ja-JP" dirty="0" smtClean="0"/>
          </a:p>
          <a:p>
            <a:r>
              <a:rPr lang="ja-JP" altLang="ja-JP" dirty="0" smtClean="0"/>
              <a:t>達成</a:t>
            </a:r>
            <a:r>
              <a:rPr lang="ja-JP" altLang="ja-JP" dirty="0"/>
              <a:t>等級</a:t>
            </a:r>
            <a:r>
              <a:rPr lang="en-US" altLang="ja-JP" dirty="0"/>
              <a:t>A</a:t>
            </a:r>
            <a:r>
              <a:rPr lang="ja-JP" altLang="ja-JP" dirty="0" err="1"/>
              <a:t>に適</a:t>
            </a:r>
            <a:r>
              <a:rPr lang="ja-JP" altLang="ja-JP" dirty="0"/>
              <a:t>合するには</a:t>
            </a:r>
            <a:r>
              <a:rPr lang="en-US" altLang="ja-JP" dirty="0"/>
              <a:t>A</a:t>
            </a:r>
            <a:r>
              <a:rPr lang="ja-JP" altLang="ja-JP" dirty="0"/>
              <a:t>に分類された達成基準のすべてを</a:t>
            </a:r>
            <a:r>
              <a:rPr lang="ja-JP" altLang="ja-JP" dirty="0" smtClean="0"/>
              <a:t>満たす</a:t>
            </a:r>
            <a:r>
              <a:rPr lang="ja-JP" altLang="en-US" dirty="0" smtClean="0"/>
              <a:t>ことを要求</a:t>
            </a:r>
            <a:r>
              <a:rPr lang="ja-JP" altLang="en-US" dirty="0"/>
              <a:t>。</a:t>
            </a:r>
            <a:endParaRPr lang="en-US" altLang="ja-JP" dirty="0" smtClean="0"/>
          </a:p>
          <a:p>
            <a:r>
              <a:rPr lang="ja-JP" altLang="ja-JP" dirty="0" smtClean="0"/>
              <a:t>達成</a:t>
            </a:r>
            <a:r>
              <a:rPr lang="ja-JP" altLang="ja-JP" dirty="0"/>
              <a:t>等級</a:t>
            </a:r>
            <a:r>
              <a:rPr lang="en-US" altLang="ja-JP" dirty="0"/>
              <a:t>A</a:t>
            </a:r>
            <a:r>
              <a:rPr lang="ja-JP" altLang="ja-JP" dirty="0" smtClean="0"/>
              <a:t>で</a:t>
            </a:r>
            <a:r>
              <a:rPr lang="ja-JP" altLang="en-US" dirty="0" smtClean="0"/>
              <a:t>は</a:t>
            </a:r>
            <a:r>
              <a:rPr lang="ja-JP" altLang="ja-JP" dirty="0" smtClean="0"/>
              <a:t>α％</a:t>
            </a:r>
            <a:r>
              <a:rPr lang="ja-JP" altLang="ja-JP" dirty="0"/>
              <a:t>の</a:t>
            </a:r>
            <a:r>
              <a:rPr lang="ja-JP" altLang="ja-JP" dirty="0" smtClean="0"/>
              <a:t>、加えて</a:t>
            </a:r>
            <a:r>
              <a:rPr lang="en-US" altLang="ja-JP" dirty="0"/>
              <a:t>AA</a:t>
            </a:r>
            <a:r>
              <a:rPr lang="ja-JP" altLang="ja-JP" dirty="0" err="1"/>
              <a:t>にも適</a:t>
            </a:r>
            <a:r>
              <a:rPr lang="ja-JP" altLang="ja-JP" dirty="0"/>
              <a:t>合すれば</a:t>
            </a:r>
            <a:r>
              <a:rPr lang="ja-JP" altLang="ja-JP" dirty="0" smtClean="0"/>
              <a:t>、（</a:t>
            </a:r>
            <a:r>
              <a:rPr lang="ja-JP" altLang="ja-JP" dirty="0"/>
              <a:t>α</a:t>
            </a:r>
            <a:r>
              <a:rPr lang="en-US" altLang="ja-JP" dirty="0"/>
              <a:t>+</a:t>
            </a:r>
            <a:r>
              <a:rPr lang="ja-JP" altLang="ja-JP" dirty="0"/>
              <a:t>β）％の利用者ニーズを</a:t>
            </a:r>
            <a:r>
              <a:rPr lang="ja-JP" altLang="ja-JP" dirty="0" smtClean="0"/>
              <a:t>満たす</a:t>
            </a:r>
            <a:r>
              <a:rPr lang="ja-JP" altLang="en-US" dirty="0"/>
              <a:t>。</a:t>
            </a:r>
            <a:endParaRPr lang="ja-JP" altLang="ja-JP" dirty="0"/>
          </a:p>
        </p:txBody>
      </p:sp>
    </p:spTree>
    <p:extLst>
      <p:ext uri="{BB962C8B-B14F-4D97-AF65-F5344CB8AC3E}">
        <p14:creationId xmlns:p14="http://schemas.microsoft.com/office/powerpoint/2010/main" val="2253649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pPr eaLnBrk="1" hangingPunct="1"/>
            <a:r>
              <a:rPr lang="ja-JP" altLang="en-US" sz="3200" dirty="0" smtClean="0"/>
              <a:t>米国</a:t>
            </a:r>
            <a:endParaRPr lang="en-US" altLang="ja-JP" sz="3200" dirty="0" smtClean="0"/>
          </a:p>
        </p:txBody>
      </p:sp>
      <p:sp>
        <p:nvSpPr>
          <p:cNvPr id="8195" name="Rectangle 3"/>
          <p:cNvSpPr>
            <a:spLocks noGrp="1" noChangeArrowheads="1"/>
          </p:cNvSpPr>
          <p:nvPr>
            <p:ph type="body" idx="1"/>
          </p:nvPr>
        </p:nvSpPr>
        <p:spPr/>
        <p:txBody>
          <a:bodyPr/>
          <a:lstStyle/>
          <a:p>
            <a:r>
              <a:rPr lang="en-US" altLang="ja-JP" dirty="0" smtClean="0"/>
              <a:t>1990</a:t>
            </a:r>
            <a:r>
              <a:rPr lang="ja-JP" altLang="en-US" dirty="0" smtClean="0"/>
              <a:t>年</a:t>
            </a:r>
            <a:r>
              <a:rPr lang="ja-JP" altLang="ja-JP" dirty="0" smtClean="0"/>
              <a:t>障害</a:t>
            </a:r>
            <a:r>
              <a:rPr lang="ja-JP" altLang="ja-JP" dirty="0"/>
              <a:t>を持つアメリカ人法</a:t>
            </a:r>
            <a:r>
              <a:rPr lang="en-US" altLang="ja-JP" dirty="0"/>
              <a:t>302</a:t>
            </a:r>
            <a:r>
              <a:rPr lang="ja-JP" altLang="ja-JP" dirty="0" smtClean="0"/>
              <a:t>条</a:t>
            </a:r>
            <a:r>
              <a:rPr lang="ja-JP" altLang="en-US" dirty="0" smtClean="0"/>
              <a:t>（</a:t>
            </a:r>
            <a:r>
              <a:rPr lang="ja-JP" altLang="ja-JP" dirty="0" smtClean="0"/>
              <a:t>公共性</a:t>
            </a:r>
            <a:r>
              <a:rPr lang="ja-JP" altLang="ja-JP" dirty="0"/>
              <a:t>のある</a:t>
            </a:r>
            <a:r>
              <a:rPr lang="ja-JP" altLang="ja-JP" dirty="0" smtClean="0"/>
              <a:t>施設</a:t>
            </a:r>
            <a:r>
              <a:rPr lang="ja-JP" altLang="en-US" dirty="0" smtClean="0"/>
              <a:t>の</a:t>
            </a:r>
            <a:r>
              <a:rPr lang="ja-JP" altLang="ja-JP" dirty="0" smtClean="0"/>
              <a:t>アクセシビリティ</a:t>
            </a:r>
            <a:r>
              <a:rPr lang="ja-JP" altLang="en-US" dirty="0" smtClean="0"/>
              <a:t>）</a:t>
            </a:r>
            <a:endParaRPr lang="en-US" altLang="ja-JP" dirty="0" smtClean="0"/>
          </a:p>
          <a:p>
            <a:pPr lvl="1"/>
            <a:r>
              <a:rPr lang="ja-JP" altLang="ja-JP" dirty="0"/>
              <a:t>所有、リース、運営の形態を問わず、場所を問わず、公共性のある施設において提供される商品、サービス、施設、特典、利益又は便宜を、完全にかつ平等に享受することについて、何人も障害を理由に差別されてはならない。</a:t>
            </a:r>
            <a:endParaRPr lang="en-US" altLang="ja-JP" dirty="0"/>
          </a:p>
          <a:p>
            <a:r>
              <a:rPr lang="ja-JP" altLang="en-US" dirty="0" smtClean="0"/>
              <a:t>民間企業にも訴訟対象。</a:t>
            </a:r>
            <a:r>
              <a:rPr lang="ja-JP" altLang="ja-JP" dirty="0"/>
              <a:t>ディズニー</a:t>
            </a:r>
            <a:r>
              <a:rPr lang="ja-JP" altLang="ja-JP" dirty="0" smtClean="0"/>
              <a:t>は</a:t>
            </a:r>
            <a:r>
              <a:rPr lang="en-US" altLang="ja-JP" dirty="0" smtClean="0"/>
              <a:t>2011</a:t>
            </a:r>
            <a:r>
              <a:rPr lang="ja-JP" altLang="ja-JP" dirty="0"/>
              <a:t>年に</a:t>
            </a:r>
            <a:r>
              <a:rPr lang="ja-JP" altLang="ja-JP" dirty="0" smtClean="0"/>
              <a:t>和解。スケジュール</a:t>
            </a:r>
            <a:r>
              <a:rPr lang="ja-JP" altLang="ja-JP" dirty="0"/>
              <a:t>やレストランメニューの閲覧、チケットの</a:t>
            </a:r>
            <a:r>
              <a:rPr lang="ja-JP" altLang="ja-JP" dirty="0" smtClean="0"/>
              <a:t>購入</a:t>
            </a:r>
            <a:r>
              <a:rPr lang="ja-JP" altLang="en-US" dirty="0" smtClean="0"/>
              <a:t>などへの対応を実施</a:t>
            </a:r>
            <a:r>
              <a:rPr lang="ja-JP" altLang="en-US" dirty="0"/>
              <a:t>。</a:t>
            </a:r>
            <a:endParaRPr lang="ja-JP" altLang="ja-JP" dirty="0"/>
          </a:p>
        </p:txBody>
      </p:sp>
    </p:spTree>
    <p:extLst>
      <p:ext uri="{BB962C8B-B14F-4D97-AF65-F5344CB8AC3E}">
        <p14:creationId xmlns:p14="http://schemas.microsoft.com/office/powerpoint/2010/main" val="32328416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pPr eaLnBrk="1" hangingPunct="1"/>
            <a:r>
              <a:rPr lang="ja-JP" altLang="en-US" sz="3200" dirty="0" smtClean="0"/>
              <a:t>各国動向のまとめ</a:t>
            </a:r>
            <a:endParaRPr lang="en-US" altLang="ja-JP" sz="3200" dirty="0" smtClean="0"/>
          </a:p>
        </p:txBody>
      </p:sp>
      <p:sp>
        <p:nvSpPr>
          <p:cNvPr id="8195" name="Rectangle 3"/>
          <p:cNvSpPr>
            <a:spLocks noGrp="1" noChangeArrowheads="1"/>
          </p:cNvSpPr>
          <p:nvPr>
            <p:ph type="body" idx="1"/>
          </p:nvPr>
        </p:nvSpPr>
        <p:spPr/>
        <p:txBody>
          <a:bodyPr/>
          <a:lstStyle/>
          <a:p>
            <a:r>
              <a:rPr lang="ja-JP" altLang="en-US" dirty="0" smtClean="0"/>
              <a:t>加えて</a:t>
            </a:r>
            <a:r>
              <a:rPr lang="ja-JP" altLang="en-US" dirty="0" smtClean="0"/>
              <a:t>、英国、ドイツ</a:t>
            </a:r>
            <a:r>
              <a:rPr lang="ja-JP" altLang="en-US" dirty="0" smtClean="0"/>
              <a:t>、韓国、ニュージーランド、カナダなど、義務化は</a:t>
            </a:r>
            <a:r>
              <a:rPr lang="ja-JP" altLang="en-US" dirty="0"/>
              <a:t>世界的潮流。</a:t>
            </a:r>
            <a:endParaRPr lang="en-US" altLang="ja-JP" dirty="0" smtClean="0"/>
          </a:p>
          <a:p>
            <a:r>
              <a:rPr lang="ja-JP" altLang="en-US" dirty="0" smtClean="0"/>
              <a:t>根拠は人権法。</a:t>
            </a:r>
            <a:r>
              <a:rPr lang="ja-JP" altLang="ja-JP" dirty="0" smtClean="0">
                <a:solidFill>
                  <a:srgbClr val="FF0000"/>
                </a:solidFill>
              </a:rPr>
              <a:t>人権</a:t>
            </a:r>
            <a:r>
              <a:rPr lang="ja-JP" altLang="ja-JP" dirty="0">
                <a:solidFill>
                  <a:srgbClr val="FF0000"/>
                </a:solidFill>
              </a:rPr>
              <a:t>であるがゆえに「実施に伴う負担が過重でないとき」にはといった条件が付されることはない</a:t>
            </a:r>
            <a:r>
              <a:rPr lang="ja-JP" altLang="ja-JP" dirty="0" smtClean="0">
                <a:solidFill>
                  <a:srgbClr val="FF0000"/>
                </a:solidFill>
              </a:rPr>
              <a:t>。</a:t>
            </a:r>
            <a:endParaRPr lang="en-US" altLang="ja-JP" dirty="0" smtClean="0">
              <a:solidFill>
                <a:srgbClr val="FF0000"/>
              </a:solidFill>
            </a:endParaRPr>
          </a:p>
          <a:p>
            <a:r>
              <a:rPr lang="ja-JP" altLang="ja-JP" dirty="0" smtClean="0"/>
              <a:t>ウェブ</a:t>
            </a:r>
            <a:r>
              <a:rPr lang="ja-JP" altLang="en-US" dirty="0" smtClean="0"/>
              <a:t>は</a:t>
            </a:r>
            <a:r>
              <a:rPr lang="ja-JP" altLang="ja-JP" dirty="0" smtClean="0"/>
              <a:t>法律で</a:t>
            </a:r>
            <a:r>
              <a:rPr lang="ja-JP" altLang="en-US" dirty="0" smtClean="0"/>
              <a:t>は</a:t>
            </a:r>
            <a:r>
              <a:rPr lang="ja-JP" altLang="ja-JP" dirty="0" smtClean="0"/>
              <a:t>直接規定</a:t>
            </a:r>
            <a:r>
              <a:rPr lang="ja-JP" altLang="en-US" dirty="0" smtClean="0"/>
              <a:t>されず</a:t>
            </a:r>
            <a:r>
              <a:rPr lang="ja-JP" altLang="ja-JP" dirty="0" smtClean="0"/>
              <a:t>、</a:t>
            </a:r>
            <a:r>
              <a:rPr lang="ja-JP" altLang="ja-JP" dirty="0"/>
              <a:t>公共性のある施設の</a:t>
            </a:r>
            <a:r>
              <a:rPr lang="ja-JP" altLang="ja-JP" dirty="0" smtClean="0"/>
              <a:t>一つ。技術</a:t>
            </a:r>
            <a:r>
              <a:rPr lang="ja-JP" altLang="ja-JP" dirty="0"/>
              <a:t>進歩が</a:t>
            </a:r>
            <a:r>
              <a:rPr lang="ja-JP" altLang="ja-JP" dirty="0" smtClean="0"/>
              <a:t>急速</a:t>
            </a:r>
            <a:r>
              <a:rPr lang="ja-JP" altLang="en-US" dirty="0" smtClean="0"/>
              <a:t>な分野では、</a:t>
            </a:r>
            <a:r>
              <a:rPr lang="ja-JP" altLang="ja-JP" dirty="0" smtClean="0"/>
              <a:t>法律は</a:t>
            </a:r>
            <a:r>
              <a:rPr lang="ja-JP" altLang="ja-JP" dirty="0"/>
              <a:t>原則規定、省令で詳細</a:t>
            </a:r>
            <a:r>
              <a:rPr lang="ja-JP" altLang="ja-JP" dirty="0" smtClean="0"/>
              <a:t>規定</a:t>
            </a:r>
            <a:r>
              <a:rPr lang="ja-JP" altLang="en-US" dirty="0" smtClean="0"/>
              <a:t>が通例</a:t>
            </a:r>
            <a:r>
              <a:rPr lang="ja-JP" altLang="ja-JP" dirty="0" smtClean="0"/>
              <a:t>。</a:t>
            </a:r>
            <a:endParaRPr lang="ja-JP" altLang="ja-JP" dirty="0"/>
          </a:p>
          <a:p>
            <a:r>
              <a:rPr lang="en-US" altLang="ja-JP" dirty="0" smtClean="0"/>
              <a:t>WCAG2.0</a:t>
            </a:r>
            <a:r>
              <a:rPr lang="ja-JP" altLang="en-US" dirty="0" smtClean="0"/>
              <a:t>の</a:t>
            </a:r>
            <a:r>
              <a:rPr lang="ja-JP" altLang="ja-JP" dirty="0" smtClean="0"/>
              <a:t>達成</a:t>
            </a:r>
            <a:r>
              <a:rPr lang="ja-JP" altLang="ja-JP" dirty="0"/>
              <a:t>等級</a:t>
            </a:r>
            <a:r>
              <a:rPr lang="en-US" altLang="ja-JP" dirty="0" smtClean="0"/>
              <a:t>AA</a:t>
            </a:r>
            <a:r>
              <a:rPr lang="ja-JP" altLang="en-US" dirty="0" smtClean="0"/>
              <a:t>が</a:t>
            </a:r>
            <a:r>
              <a:rPr lang="ja-JP" altLang="ja-JP" dirty="0" smtClean="0"/>
              <a:t>目標</a:t>
            </a:r>
            <a:r>
              <a:rPr lang="ja-JP" altLang="en-US" dirty="0"/>
              <a:t>。</a:t>
            </a:r>
            <a:endParaRPr lang="ja-JP" altLang="ja-JP" dirty="0"/>
          </a:p>
        </p:txBody>
      </p:sp>
    </p:spTree>
    <p:extLst>
      <p:ext uri="{BB962C8B-B14F-4D97-AF65-F5344CB8AC3E}">
        <p14:creationId xmlns:p14="http://schemas.microsoft.com/office/powerpoint/2010/main" val="4003746021"/>
      </p:ext>
    </p:extLst>
  </p:cSld>
  <p:clrMapOvr>
    <a:masterClrMapping/>
  </p:clrMapOvr>
  <p:timing>
    <p:tnLst>
      <p:par>
        <p:cTn id="1" dur="indefinite" restart="never" nodeType="tmRoot"/>
      </p:par>
    </p:tnLst>
  </p:timing>
</p:sld>
</file>

<file path=ppt/theme/theme1.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887</TotalTime>
  <Words>1396</Words>
  <Application>Microsoft Office PowerPoint</Application>
  <PresentationFormat>画面に合わせる (4:3)</PresentationFormat>
  <Paragraphs>82</Paragraphs>
  <Slides>18</Slides>
  <Notes>1</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18</vt:i4>
      </vt:variant>
    </vt:vector>
  </HeadingPairs>
  <TitlesOfParts>
    <vt:vector size="20" baseType="lpstr">
      <vt:lpstr>Capsules</vt:lpstr>
      <vt:lpstr>Acrobat Document</vt:lpstr>
      <vt:lpstr>障害者権利条約の批准と 情報アクセシビリティ</vt:lpstr>
      <vt:lpstr>13年参議選　比例区候補者名簿（総務省）</vt:lpstr>
      <vt:lpstr>批准された障害者権利条約</vt:lpstr>
      <vt:lpstr>障害者差別解消法（2016年施行予定）： 行政機関等の義務（第七条）</vt:lpstr>
      <vt:lpstr>発表の目的</vt:lpstr>
      <vt:lpstr>オーストラリア</vt:lpstr>
      <vt:lpstr>WCAG2.0（Web Content Accessibility Guidelines第2.0版）と達成等級</vt:lpstr>
      <vt:lpstr>米国</vt:lpstr>
      <vt:lpstr>各国動向のまとめ</vt:lpstr>
      <vt:lpstr>公共機関ウェブアクセシビリティの経済効果</vt:lpstr>
      <vt:lpstr>自治体サイトリニューアル費用からの推計</vt:lpstr>
      <vt:lpstr>自治体の実例</vt:lpstr>
      <vt:lpstr>自治体の実例</vt:lpstr>
      <vt:lpstr>自治体費用からの推計</vt:lpstr>
      <vt:lpstr>欧州での推計からの試算</vt:lpstr>
      <vt:lpstr>費用対効果</vt:lpstr>
      <vt:lpstr>追加的な利益</vt:lpstr>
      <vt:lpstr>結論</vt:lpstr>
    </vt:vector>
  </TitlesOfParts>
  <Company>ITNY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情報メディア経済　講義　第2回</dc:title>
  <dc:creator>yamada</dc:creator>
  <cp:lastModifiedBy>Hajime Yamada</cp:lastModifiedBy>
  <cp:revision>129</cp:revision>
  <cp:lastPrinted>2014-02-28T02:49:11Z</cp:lastPrinted>
  <dcterms:created xsi:type="dcterms:W3CDTF">2007-04-06T02:57:11Z</dcterms:created>
  <dcterms:modified xsi:type="dcterms:W3CDTF">2014-02-28T02:53:03Z</dcterms:modified>
</cp:coreProperties>
</file>