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1"/>
  </p:notesMasterIdLst>
  <p:handoutMasterIdLst>
    <p:handoutMasterId r:id="rId22"/>
  </p:handoutMasterIdLst>
  <p:sldIdLst>
    <p:sldId id="256" r:id="rId2"/>
    <p:sldId id="1145" r:id="rId3"/>
    <p:sldId id="1146" r:id="rId4"/>
    <p:sldId id="1148" r:id="rId5"/>
    <p:sldId id="1149" r:id="rId6"/>
    <p:sldId id="1151" r:id="rId7"/>
    <p:sldId id="1152" r:id="rId8"/>
    <p:sldId id="1093" r:id="rId9"/>
    <p:sldId id="1094" r:id="rId10"/>
    <p:sldId id="1154" r:id="rId11"/>
    <p:sldId id="1167" r:id="rId12"/>
    <p:sldId id="1098" r:id="rId13"/>
    <p:sldId id="1173" r:id="rId14"/>
    <p:sldId id="1184" r:id="rId15"/>
    <p:sldId id="1156" r:id="rId16"/>
    <p:sldId id="1185" r:id="rId17"/>
    <p:sldId id="1103" r:id="rId18"/>
    <p:sldId id="1118" r:id="rId19"/>
    <p:sldId id="1119" r:id="rId20"/>
  </p:sldIdLst>
  <p:sldSz cx="9144000" cy="6858000" type="screen4x3"/>
  <p:notesSz cx="6805613" cy="9939338"/>
  <p:defaultTextStyle>
    <a:defPPr>
      <a:defRPr lang="ja-JP"/>
    </a:defPPr>
    <a:lvl1pPr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1pPr>
    <a:lvl2pPr marL="4572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2pPr>
    <a:lvl3pPr marL="9144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3pPr>
    <a:lvl4pPr marL="13716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4pPr>
    <a:lvl5pPr marL="18288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5pPr>
    <a:lvl6pPr marL="2286000" algn="l" defTabSz="914400" rtl="0" eaLnBrk="1" latinLnBrk="0" hangingPunct="1">
      <a:defRPr kumimoji="1" sz="2800" kern="1200">
        <a:solidFill>
          <a:schemeClr val="tx1"/>
        </a:solidFill>
        <a:latin typeface="Arial" charset="0"/>
        <a:ea typeface="ＭＳ Ｐゴシック" charset="-128"/>
        <a:cs typeface="+mn-cs"/>
      </a:defRPr>
    </a:lvl6pPr>
    <a:lvl7pPr marL="2743200" algn="l" defTabSz="914400" rtl="0" eaLnBrk="1" latinLnBrk="0" hangingPunct="1">
      <a:defRPr kumimoji="1" sz="2800" kern="1200">
        <a:solidFill>
          <a:schemeClr val="tx1"/>
        </a:solidFill>
        <a:latin typeface="Arial" charset="0"/>
        <a:ea typeface="ＭＳ Ｐゴシック" charset="-128"/>
        <a:cs typeface="+mn-cs"/>
      </a:defRPr>
    </a:lvl7pPr>
    <a:lvl8pPr marL="3200400" algn="l" defTabSz="914400" rtl="0" eaLnBrk="1" latinLnBrk="0" hangingPunct="1">
      <a:defRPr kumimoji="1" sz="2800" kern="1200">
        <a:solidFill>
          <a:schemeClr val="tx1"/>
        </a:solidFill>
        <a:latin typeface="Arial" charset="0"/>
        <a:ea typeface="ＭＳ Ｐゴシック" charset="-128"/>
        <a:cs typeface="+mn-cs"/>
      </a:defRPr>
    </a:lvl8pPr>
    <a:lvl9pPr marL="3657600" algn="l" defTabSz="914400" rtl="0" eaLnBrk="1" latinLnBrk="0" hangingPunct="1">
      <a:defRPr kumimoji="1" sz="28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CC"/>
    <a:srgbClr val="CCFFFF"/>
    <a:srgbClr val="FFCCFF"/>
    <a:srgbClr val="99CCFF"/>
    <a:srgbClr val="CCFFCC"/>
    <a:srgbClr val="000099"/>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0890" autoAdjust="0"/>
    <p:restoredTop sz="93991" autoAdjust="0"/>
  </p:normalViewPr>
  <p:slideViewPr>
    <p:cSldViewPr snapToGrid="0">
      <p:cViewPr varScale="1">
        <p:scale>
          <a:sx n="68" d="100"/>
          <a:sy n="68" d="100"/>
        </p:scale>
        <p:origin x="-90" y="-120"/>
      </p:cViewPr>
      <p:guideLst>
        <p:guide orient="horz" pos="914"/>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notesViewPr>
    <p:cSldViewPr snapToGrid="0">
      <p:cViewPr varScale="1">
        <p:scale>
          <a:sx n="48" d="100"/>
          <a:sy n="48" d="100"/>
        </p:scale>
        <p:origin x="-1908" y="-96"/>
      </p:cViewPr>
      <p:guideLst>
        <p:guide orient="horz" pos="3129"/>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4\&#23470;&#22478;&#30476;&#24066;&#30010;&#26449;201412\&#23470;&#22478;&#30476;&#33258;&#27835;&#20307;&#12481;&#12455;&#12483;&#12463;&#32080;&#26524;&#36895;&#22577;2015012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4\&#23470;&#22478;&#30476;&#24066;&#30010;&#26449;201412\&#23470;&#22478;&#30476;&#33258;&#27835;&#20307;&#12481;&#12455;&#12483;&#12463;&#32080;&#26524;&#36895;&#22577;2015012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Sheet1!$C$42</c:f>
              <c:strCache>
                <c:ptCount val="1"/>
                <c:pt idx="0">
                  <c:v>宮城県自治体</c:v>
                </c:pt>
              </c:strCache>
            </c:strRef>
          </c:tx>
          <c:invertIfNegative val="0"/>
          <c:val>
            <c:numRef>
              <c:f>Sheet1!$D$42:$O$42</c:f>
              <c:numCache>
                <c:formatCode>0.0_ </c:formatCode>
                <c:ptCount val="10"/>
                <c:pt idx="0">
                  <c:v>61.111111111111114</c:v>
                </c:pt>
                <c:pt idx="1">
                  <c:v>36.111111111111107</c:v>
                </c:pt>
                <c:pt idx="2">
                  <c:v>50</c:v>
                </c:pt>
                <c:pt idx="3">
                  <c:v>100</c:v>
                </c:pt>
                <c:pt idx="4">
                  <c:v>86.111111111111114</c:v>
                </c:pt>
                <c:pt idx="5">
                  <c:v>58.333333333333336</c:v>
                </c:pt>
                <c:pt idx="6">
                  <c:v>50</c:v>
                </c:pt>
                <c:pt idx="7">
                  <c:v>63.888888888888886</c:v>
                </c:pt>
                <c:pt idx="8">
                  <c:v>41.666666666666671</c:v>
                </c:pt>
                <c:pt idx="9">
                  <c:v>100</c:v>
                </c:pt>
              </c:numCache>
            </c:numRef>
          </c:val>
        </c:ser>
        <c:dLbls>
          <c:showLegendKey val="0"/>
          <c:showVal val="0"/>
          <c:showCatName val="0"/>
          <c:showSerName val="0"/>
          <c:showPercent val="0"/>
          <c:showBubbleSize val="0"/>
        </c:dLbls>
        <c:gapWidth val="150"/>
        <c:axId val="155796480"/>
        <c:axId val="59029120"/>
      </c:barChart>
      <c:catAx>
        <c:axId val="155796480"/>
        <c:scaling>
          <c:orientation val="minMax"/>
        </c:scaling>
        <c:delete val="0"/>
        <c:axPos val="b"/>
        <c:majorTickMark val="out"/>
        <c:minorTickMark val="none"/>
        <c:tickLblPos val="nextTo"/>
        <c:txPr>
          <a:bodyPr/>
          <a:lstStyle/>
          <a:p>
            <a:pPr>
              <a:defRPr sz="1200"/>
            </a:pPr>
            <a:endParaRPr lang="ja-JP"/>
          </a:p>
        </c:txPr>
        <c:crossAx val="59029120"/>
        <c:crosses val="autoZero"/>
        <c:auto val="1"/>
        <c:lblAlgn val="ctr"/>
        <c:lblOffset val="100"/>
        <c:noMultiLvlLbl val="0"/>
      </c:catAx>
      <c:valAx>
        <c:axId val="59029120"/>
        <c:scaling>
          <c:orientation val="minMax"/>
          <c:max val="100"/>
        </c:scaling>
        <c:delete val="0"/>
        <c:axPos val="l"/>
        <c:majorGridlines/>
        <c:numFmt formatCode="0.0_ " sourceLinked="1"/>
        <c:majorTickMark val="out"/>
        <c:minorTickMark val="none"/>
        <c:tickLblPos val="nextTo"/>
        <c:txPr>
          <a:bodyPr/>
          <a:lstStyle/>
          <a:p>
            <a:pPr>
              <a:defRPr sz="1200"/>
            </a:pPr>
            <a:endParaRPr lang="ja-JP"/>
          </a:p>
        </c:txPr>
        <c:crossAx val="15579648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Sheet1!$C$42</c:f>
              <c:strCache>
                <c:ptCount val="1"/>
                <c:pt idx="0">
                  <c:v>宮城県自治体</c:v>
                </c:pt>
              </c:strCache>
            </c:strRef>
          </c:tx>
          <c:spPr>
            <a:solidFill>
              <a:schemeClr val="bg1">
                <a:lumMod val="50000"/>
              </a:schemeClr>
            </a:solidFill>
          </c:spPr>
          <c:invertIfNegative val="0"/>
          <c:val>
            <c:numRef>
              <c:f>Sheet1!$D$42:$O$42</c:f>
              <c:numCache>
                <c:formatCode>0.0_ </c:formatCode>
                <c:ptCount val="10"/>
                <c:pt idx="0">
                  <c:v>61.111111111111114</c:v>
                </c:pt>
                <c:pt idx="1">
                  <c:v>36.111111111111107</c:v>
                </c:pt>
                <c:pt idx="2">
                  <c:v>50</c:v>
                </c:pt>
                <c:pt idx="3">
                  <c:v>100</c:v>
                </c:pt>
                <c:pt idx="4">
                  <c:v>86.111111111111114</c:v>
                </c:pt>
                <c:pt idx="5">
                  <c:v>58.333333333333336</c:v>
                </c:pt>
                <c:pt idx="6">
                  <c:v>50</c:v>
                </c:pt>
                <c:pt idx="7">
                  <c:v>63.888888888888886</c:v>
                </c:pt>
                <c:pt idx="8">
                  <c:v>41.666666666666671</c:v>
                </c:pt>
                <c:pt idx="9">
                  <c:v>100</c:v>
                </c:pt>
              </c:numCache>
            </c:numRef>
          </c:val>
        </c:ser>
        <c:ser>
          <c:idx val="1"/>
          <c:order val="1"/>
          <c:tx>
            <c:strRef>
              <c:f>Sheet1!$C$43</c:f>
              <c:strCache>
                <c:ptCount val="1"/>
                <c:pt idx="0">
                  <c:v>○</c:v>
                </c:pt>
              </c:strCache>
            </c:strRef>
          </c:tx>
          <c:invertIfNegative val="0"/>
          <c:val>
            <c:numRef>
              <c:f>Sheet1!$D$43:$O$43</c:f>
            </c:numRef>
          </c:val>
        </c:ser>
        <c:ser>
          <c:idx val="2"/>
          <c:order val="2"/>
          <c:tx>
            <c:strRef>
              <c:f>Sheet1!$C$44</c:f>
              <c:strCache>
                <c:ptCount val="1"/>
                <c:pt idx="0">
                  <c:v>○</c:v>
                </c:pt>
              </c:strCache>
            </c:strRef>
          </c:tx>
          <c:invertIfNegative val="0"/>
          <c:val>
            <c:numRef>
              <c:f>Sheet1!$D$44:$O$44</c:f>
            </c:numRef>
          </c:val>
        </c:ser>
        <c:ser>
          <c:idx val="3"/>
          <c:order val="3"/>
          <c:tx>
            <c:strRef>
              <c:f>Sheet1!$C$45</c:f>
              <c:strCache>
                <c:ptCount val="1"/>
                <c:pt idx="0">
                  <c:v>東京都自治体（2013）</c:v>
                </c:pt>
              </c:strCache>
            </c:strRef>
          </c:tx>
          <c:spPr>
            <a:solidFill>
              <a:schemeClr val="bg1">
                <a:lumMod val="85000"/>
              </a:schemeClr>
            </a:solidFill>
          </c:spPr>
          <c:invertIfNegative val="0"/>
          <c:val>
            <c:numRef>
              <c:f>Sheet1!$D$45:$O$45</c:f>
              <c:numCache>
                <c:formatCode>General</c:formatCode>
                <c:ptCount val="10"/>
                <c:pt idx="0" formatCode="0.0_ ">
                  <c:v>90</c:v>
                </c:pt>
                <c:pt idx="2" formatCode="0.0_ ">
                  <c:v>86.666666666666671</c:v>
                </c:pt>
                <c:pt idx="3" formatCode="0.0_ ">
                  <c:v>100</c:v>
                </c:pt>
                <c:pt idx="4" formatCode="0.0_ ">
                  <c:v>100</c:v>
                </c:pt>
                <c:pt idx="5" formatCode="0.0_ ">
                  <c:v>90</c:v>
                </c:pt>
                <c:pt idx="6" formatCode="0.0_ ">
                  <c:v>93.333333333333329</c:v>
                </c:pt>
                <c:pt idx="7" formatCode="0.0_ ">
                  <c:v>43.333333333333336</c:v>
                </c:pt>
                <c:pt idx="8" formatCode="0.0_ ">
                  <c:v>40</c:v>
                </c:pt>
                <c:pt idx="9" formatCode="0.0_ ">
                  <c:v>70</c:v>
                </c:pt>
              </c:numCache>
            </c:numRef>
          </c:val>
        </c:ser>
        <c:dLbls>
          <c:showLegendKey val="0"/>
          <c:showVal val="0"/>
          <c:showCatName val="0"/>
          <c:showSerName val="0"/>
          <c:showPercent val="0"/>
          <c:showBubbleSize val="0"/>
        </c:dLbls>
        <c:gapWidth val="75"/>
        <c:overlap val="-25"/>
        <c:axId val="156911616"/>
        <c:axId val="112387776"/>
      </c:barChart>
      <c:catAx>
        <c:axId val="156911616"/>
        <c:scaling>
          <c:orientation val="minMax"/>
        </c:scaling>
        <c:delete val="0"/>
        <c:axPos val="b"/>
        <c:majorTickMark val="none"/>
        <c:minorTickMark val="none"/>
        <c:tickLblPos val="nextTo"/>
        <c:txPr>
          <a:bodyPr/>
          <a:lstStyle/>
          <a:p>
            <a:pPr>
              <a:defRPr sz="1200"/>
            </a:pPr>
            <a:endParaRPr lang="ja-JP"/>
          </a:p>
        </c:txPr>
        <c:crossAx val="112387776"/>
        <c:crosses val="autoZero"/>
        <c:auto val="1"/>
        <c:lblAlgn val="ctr"/>
        <c:lblOffset val="100"/>
        <c:noMultiLvlLbl val="0"/>
      </c:catAx>
      <c:valAx>
        <c:axId val="112387776"/>
        <c:scaling>
          <c:orientation val="minMax"/>
          <c:max val="100"/>
        </c:scaling>
        <c:delete val="0"/>
        <c:axPos val="l"/>
        <c:majorGridlines/>
        <c:numFmt formatCode="0.0_ " sourceLinked="1"/>
        <c:majorTickMark val="none"/>
        <c:minorTickMark val="none"/>
        <c:tickLblPos val="nextTo"/>
        <c:spPr>
          <a:ln w="9525">
            <a:noFill/>
          </a:ln>
        </c:spPr>
        <c:txPr>
          <a:bodyPr/>
          <a:lstStyle/>
          <a:p>
            <a:pPr>
              <a:defRPr sz="1200"/>
            </a:pPr>
            <a:endParaRPr lang="ja-JP"/>
          </a:p>
        </c:txPr>
        <c:crossAx val="156911616"/>
        <c:crosses val="autoZero"/>
        <c:crossBetween val="between"/>
      </c:valAx>
    </c:plotArea>
    <c:legend>
      <c:legendPos val="b"/>
      <c:layout/>
      <c:overlay val="0"/>
      <c:txPr>
        <a:bodyPr/>
        <a:lstStyle/>
        <a:p>
          <a:pPr>
            <a:defRPr sz="1400">
              <a:latin typeface="+mn-ea"/>
              <a:ea typeface="+mn-ea"/>
            </a:defRPr>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1" y="1"/>
            <a:ext cx="2950824"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59" name="Rectangle 3"/>
          <p:cNvSpPr>
            <a:spLocks noGrp="1" noChangeArrowheads="1"/>
          </p:cNvSpPr>
          <p:nvPr>
            <p:ph type="dt" sz="quarter" idx="1"/>
          </p:nvPr>
        </p:nvSpPr>
        <p:spPr bwMode="auto">
          <a:xfrm>
            <a:off x="3854790" y="1"/>
            <a:ext cx="2949302"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0" name="Rectangle 4"/>
          <p:cNvSpPr>
            <a:spLocks noGrp="1" noChangeArrowheads="1"/>
          </p:cNvSpPr>
          <p:nvPr>
            <p:ph type="ftr" sz="quarter" idx="2"/>
          </p:nvPr>
        </p:nvSpPr>
        <p:spPr bwMode="auto">
          <a:xfrm>
            <a:off x="1" y="9441369"/>
            <a:ext cx="2950824"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1" name="Rectangle 5"/>
          <p:cNvSpPr>
            <a:spLocks noGrp="1" noChangeArrowheads="1"/>
          </p:cNvSpPr>
          <p:nvPr>
            <p:ph type="sldNum" sz="quarter" idx="3"/>
          </p:nvPr>
        </p:nvSpPr>
        <p:spPr bwMode="auto">
          <a:xfrm>
            <a:off x="3854790" y="9441369"/>
            <a:ext cx="2949302"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31AAD0C7-227B-4D1F-B600-940EE5E12AFD}" type="slidenum">
              <a:rPr lang="en-US" altLang="ja-JP"/>
              <a:pPr>
                <a:defRPr/>
              </a:pPr>
              <a:t>‹#›</a:t>
            </a:fld>
            <a:endParaRPr lang="en-US" altLang="ja-JP"/>
          </a:p>
        </p:txBody>
      </p:sp>
    </p:spTree>
    <p:extLst>
      <p:ext uri="{BB962C8B-B14F-4D97-AF65-F5344CB8AC3E}">
        <p14:creationId xmlns:p14="http://schemas.microsoft.com/office/powerpoint/2010/main" val="3759452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1" y="1"/>
            <a:ext cx="2950824"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47" name="Rectangle 3"/>
          <p:cNvSpPr>
            <a:spLocks noGrp="1" noChangeArrowheads="1"/>
          </p:cNvSpPr>
          <p:nvPr>
            <p:ph type="dt" idx="1"/>
          </p:nvPr>
        </p:nvSpPr>
        <p:spPr bwMode="auto">
          <a:xfrm>
            <a:off x="3854790" y="1"/>
            <a:ext cx="2949302" cy="496427"/>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p:spPr>
      </p:sp>
      <p:sp>
        <p:nvSpPr>
          <p:cNvPr id="185349" name="Rectangle 5"/>
          <p:cNvSpPr>
            <a:spLocks noGrp="1" noChangeArrowheads="1"/>
          </p:cNvSpPr>
          <p:nvPr>
            <p:ph type="body" sz="quarter" idx="3"/>
          </p:nvPr>
        </p:nvSpPr>
        <p:spPr bwMode="auto">
          <a:xfrm>
            <a:off x="681779" y="4719144"/>
            <a:ext cx="5442055" cy="4474012"/>
          </a:xfrm>
          <a:prstGeom prst="rect">
            <a:avLst/>
          </a:prstGeom>
          <a:noFill/>
          <a:ln w="9525">
            <a:noFill/>
            <a:miter lim="800000"/>
            <a:headEnd/>
            <a:tailEnd/>
          </a:ln>
          <a:effectLst/>
        </p:spPr>
        <p:txBody>
          <a:bodyPr vert="horz" wrap="square" lIns="91422" tIns="45711" rIns="91422" bIns="4571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5350" name="Rectangle 6"/>
          <p:cNvSpPr>
            <a:spLocks noGrp="1" noChangeArrowheads="1"/>
          </p:cNvSpPr>
          <p:nvPr>
            <p:ph type="ftr" sz="quarter" idx="4"/>
          </p:nvPr>
        </p:nvSpPr>
        <p:spPr bwMode="auto">
          <a:xfrm>
            <a:off x="1" y="9441369"/>
            <a:ext cx="2950824"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51" name="Rectangle 7"/>
          <p:cNvSpPr>
            <a:spLocks noGrp="1" noChangeArrowheads="1"/>
          </p:cNvSpPr>
          <p:nvPr>
            <p:ph type="sldNum" sz="quarter" idx="5"/>
          </p:nvPr>
        </p:nvSpPr>
        <p:spPr bwMode="auto">
          <a:xfrm>
            <a:off x="3854790" y="9441369"/>
            <a:ext cx="2949302" cy="494886"/>
          </a:xfrm>
          <a:prstGeom prst="rect">
            <a:avLst/>
          </a:prstGeom>
          <a:noFill/>
          <a:ln w="9525">
            <a:noFill/>
            <a:miter lim="800000"/>
            <a:headEnd/>
            <a:tailEnd/>
          </a:ln>
          <a:effectLst/>
        </p:spPr>
        <p:txBody>
          <a:bodyPr vert="horz" wrap="square" lIns="91422" tIns="45711" rIns="91422" bIns="45711"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825866FC-C5FC-461B-9707-E68D72B7E29B}" type="slidenum">
              <a:rPr lang="en-US" altLang="ja-JP"/>
              <a:pPr>
                <a:defRPr/>
              </a:pPr>
              <a:t>‹#›</a:t>
            </a:fld>
            <a:endParaRPr lang="en-US" altLang="ja-JP"/>
          </a:p>
        </p:txBody>
      </p:sp>
    </p:spTree>
    <p:extLst>
      <p:ext uri="{BB962C8B-B14F-4D97-AF65-F5344CB8AC3E}">
        <p14:creationId xmlns:p14="http://schemas.microsoft.com/office/powerpoint/2010/main" val="286939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89ED7BB0-B253-42B7-A84C-B8569BCF4F59}" type="slidenum">
              <a:rPr lang="en-US" altLang="ja-JP" smtClean="0"/>
              <a:pPr/>
              <a:t>1</a:t>
            </a:fld>
            <a:endParaRPr lang="en-US" altLang="ja-JP"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ja-JP" altLang="ja-JP" smtClean="0">
              <a:ea typeface="ＭＳ Ｐ明朝"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13</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15</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7443C418-215E-4480-A337-75AEA56037EA}" type="slidenum">
              <a:rPr lang="en-US" altLang="ja-JP" smtClean="0"/>
              <a:pPr>
                <a:buFont typeface="Wingdings" pitchFamily="2" charset="2"/>
                <a:buNone/>
                <a:defRPr/>
              </a:pPr>
              <a:t>‹#›</a:t>
            </a:fld>
            <a:endParaRPr lang="en-US" altLang="ja-JP" dirty="0"/>
          </a:p>
        </p:txBody>
      </p:sp>
      <p:pic>
        <p:nvPicPr>
          <p:cNvPr id="8" name="Picture 2" descr="ウェブアクセシビリティ推進協会"/>
          <p:cNvPicPr>
            <a:picLocks noChangeAspect="1" noChangeArrowheads="1"/>
          </p:cNvPicPr>
          <p:nvPr userDrawn="1"/>
        </p:nvPicPr>
        <p:blipFill>
          <a:blip r:embed="rId2" cstate="print"/>
          <a:srcRect/>
          <a:stretch>
            <a:fillRect/>
          </a:stretch>
        </p:blipFill>
        <p:spPr bwMode="auto">
          <a:xfrm>
            <a:off x="79375" y="60325"/>
            <a:ext cx="3452813" cy="450850"/>
          </a:xfrm>
          <a:prstGeom prst="rect">
            <a:avLst/>
          </a:prstGeom>
          <a:noFill/>
          <a:ln w="9525">
            <a:noFill/>
            <a:miter lim="800000"/>
            <a:headEnd/>
            <a:tailEnd/>
          </a:ln>
        </p:spPr>
      </p:pic>
    </p:spTree>
    <p:extLst>
      <p:ext uri="{BB962C8B-B14F-4D97-AF65-F5344CB8AC3E}">
        <p14:creationId xmlns:p14="http://schemas.microsoft.com/office/powerpoint/2010/main" val="3572291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286374885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188716017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lgn="l">
              <a:defRPr sz="3600"/>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264865"/>
            <a:ext cx="8229600" cy="4525963"/>
          </a:xfrm>
        </p:spPr>
        <p:txBody>
          <a:bodyPr>
            <a:normAutofit/>
          </a:bodyPr>
          <a:lstStyle>
            <a:lvl1pPr marL="342900" indent="-342900">
              <a:buFont typeface="Wingdings" pitchFamily="2" charset="2"/>
              <a:buChar char="n"/>
              <a:defRPr sz="2400"/>
            </a:lvl1pPr>
            <a:lvl2pPr marL="742950" indent="-285750">
              <a:buFont typeface="Arial" pitchFamily="34" charset="0"/>
              <a:buChar char="•"/>
              <a:defRPr sz="2000"/>
            </a:lvl2pPr>
            <a:lvl3pPr>
              <a:defRPr sz="1800"/>
            </a:lvl3pPr>
            <a:lvl4pPr>
              <a:defRPr sz="1600"/>
            </a:lvl4pPr>
            <a:lvl5pPr>
              <a:defRPr sz="16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23D6FD14-9438-4897-824D-7914E578BC21}"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318051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buFont typeface="Wingdings" pitchFamily="2" charset="2"/>
              <a:buNone/>
              <a:defRPr/>
            </a:pPr>
            <a:fld id="{DC4A43FC-CE0C-431E-8088-9945F5CD67D5}"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114471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A61A8B9-61DD-43F4-BDF9-C1CA626C7FD4}" type="slidenum">
              <a:rPr lang="en-US" altLang="ja-JP" smtClean="0"/>
              <a:pPr>
                <a:defRPr/>
              </a:pPr>
              <a:t>‹#›</a:t>
            </a:fld>
            <a:endParaRPr lang="en-US" altLang="ja-JP"/>
          </a:p>
        </p:txBody>
      </p:sp>
    </p:spTree>
    <p:extLst>
      <p:ext uri="{BB962C8B-B14F-4D97-AF65-F5344CB8AC3E}">
        <p14:creationId xmlns:p14="http://schemas.microsoft.com/office/powerpoint/2010/main" val="390848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3D98B011-D5B8-4FF8-81B3-F9EA41F18EE5}" type="slidenum">
              <a:rPr lang="en-US" altLang="ja-JP" smtClean="0"/>
              <a:pPr>
                <a:defRPr/>
              </a:pPr>
              <a:t>‹#›</a:t>
            </a:fld>
            <a:endParaRPr lang="en-US" altLang="ja-JP"/>
          </a:p>
        </p:txBody>
      </p:sp>
    </p:spTree>
    <p:extLst>
      <p:ext uri="{BB962C8B-B14F-4D97-AF65-F5344CB8AC3E}">
        <p14:creationId xmlns:p14="http://schemas.microsoft.com/office/powerpoint/2010/main" val="289952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buFont typeface="Wingdings" pitchFamily="2" charset="2"/>
              <a:buNone/>
              <a:defRPr/>
            </a:pPr>
            <a:fld id="{7663CD8F-2428-459E-B5AF-4248A0B6B6D4}"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187230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buFont typeface="Wingdings" pitchFamily="2" charset="2"/>
              <a:buNone/>
              <a:defRPr/>
            </a:pPr>
            <a:fld id="{A3267AB0-8CB2-4E71-A4E2-EF0348A35B7E}" type="slidenum">
              <a:rPr lang="en-US" altLang="ja-JP" smtClean="0"/>
              <a:pPr>
                <a:buFont typeface="Wingdings" pitchFamily="2" charset="2"/>
                <a:buNone/>
                <a:defRPr/>
              </a:pPr>
              <a:t>‹#›</a:t>
            </a:fld>
            <a:endParaRPr lang="en-US" altLang="ja-JP" dirty="0"/>
          </a:p>
        </p:txBody>
      </p:sp>
    </p:spTree>
    <p:extLst>
      <p:ext uri="{BB962C8B-B14F-4D97-AF65-F5344CB8AC3E}">
        <p14:creationId xmlns:p14="http://schemas.microsoft.com/office/powerpoint/2010/main" val="27939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42E4F24-A6B6-4944-9FDB-26056CA8787A}" type="slidenum">
              <a:rPr lang="en-US" altLang="ja-JP" smtClean="0"/>
              <a:pPr>
                <a:defRPr/>
              </a:pPr>
              <a:t>‹#›</a:t>
            </a:fld>
            <a:endParaRPr lang="en-US" altLang="ja-JP"/>
          </a:p>
        </p:txBody>
      </p:sp>
    </p:spTree>
    <p:extLst>
      <p:ext uri="{BB962C8B-B14F-4D97-AF65-F5344CB8AC3E}">
        <p14:creationId xmlns:p14="http://schemas.microsoft.com/office/powerpoint/2010/main" val="134586974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3B673DC-DE88-4578-9AEC-4C90A3EF7173}" type="slidenum">
              <a:rPr lang="en-US" altLang="ja-JP" smtClean="0"/>
              <a:pPr>
                <a:defRPr/>
              </a:pPr>
              <a:t>‹#›</a:t>
            </a:fld>
            <a:endParaRPr lang="en-US" altLang="ja-JP"/>
          </a:p>
        </p:txBody>
      </p:sp>
    </p:spTree>
    <p:extLst>
      <p:ext uri="{BB962C8B-B14F-4D97-AF65-F5344CB8AC3E}">
        <p14:creationId xmlns:p14="http://schemas.microsoft.com/office/powerpoint/2010/main" val="236386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1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264865"/>
            <a:ext cx="8247888" cy="547407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400">
                <a:solidFill>
                  <a:schemeClr val="tx1"/>
                </a:solidFill>
              </a:defRPr>
            </a:lvl1pPr>
          </a:lstStyle>
          <a:p>
            <a:pPr>
              <a:buFont typeface="Wingdings" pitchFamily="2" charset="2"/>
              <a:buNone/>
              <a:defRPr/>
            </a:pPr>
            <a:fld id="{242E4F24-A6B6-4944-9FDB-26056CA8787A}" type="slidenum">
              <a:rPr lang="en-US" altLang="ja-JP" smtClean="0"/>
              <a:pPr>
                <a:buFont typeface="Wingdings" pitchFamily="2" charset="2"/>
                <a:buNone/>
                <a:defRPr/>
              </a:pPr>
              <a:t>‹#›</a:t>
            </a:fld>
            <a:endParaRPr lang="en-US" altLang="ja-JP" dirty="0"/>
          </a:p>
        </p:txBody>
      </p:sp>
      <p:sp>
        <p:nvSpPr>
          <p:cNvPr id="7" name="Rectangle 21"/>
          <p:cNvSpPr>
            <a:spLocks noChangeArrowheads="1"/>
          </p:cNvSpPr>
          <p:nvPr userDrawn="1"/>
        </p:nvSpPr>
        <p:spPr bwMode="auto">
          <a:xfrm>
            <a:off x="31750" y="6629400"/>
            <a:ext cx="3692525" cy="219075"/>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chemeClr val="tx1"/>
                </a:solidFill>
                <a:latin typeface="Arial" pitchFamily="34" charset="0"/>
                <a:ea typeface="ＭＳ Ｐゴシック" pitchFamily="50" charset="-128"/>
                <a:cs typeface="Arial" pitchFamily="34" charset="0"/>
              </a:rPr>
              <a:t>Copyright </a:t>
            </a:r>
            <a:r>
              <a:rPr lang="en-US" altLang="ja-JP" sz="900" i="1" dirty="0" smtClean="0">
                <a:solidFill>
                  <a:schemeClr val="tx1"/>
                </a:solidFill>
                <a:latin typeface="Arial" pitchFamily="34" charset="0"/>
                <a:ea typeface="ＭＳ Ｐゴシック" pitchFamily="50" charset="-128"/>
                <a:cs typeface="Arial" pitchFamily="34" charset="0"/>
              </a:rPr>
              <a:t>2015, </a:t>
            </a:r>
            <a:r>
              <a:rPr lang="en-US" altLang="ja-JP" sz="900" i="1" dirty="0">
                <a:solidFill>
                  <a:schemeClr val="tx1"/>
                </a:solidFill>
                <a:latin typeface="Arial" pitchFamily="34" charset="0"/>
                <a:ea typeface="ＭＳ Ｐゴシック" pitchFamily="50" charset="-128"/>
                <a:cs typeface="Arial" pitchFamily="34" charset="0"/>
              </a:rPr>
              <a:t>Nippon Telegraph and Telephone Corporation</a:t>
            </a:r>
          </a:p>
        </p:txBody>
      </p:sp>
    </p:spTree>
    <p:extLst>
      <p:ext uri="{BB962C8B-B14F-4D97-AF65-F5344CB8AC3E}">
        <p14:creationId xmlns:p14="http://schemas.microsoft.com/office/powerpoint/2010/main" val="374265096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n"/>
        <a:defRPr kumimoji="1"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kumimoji="1" sz="20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8"/>
          <p:cNvSpPr>
            <a:spLocks noGrp="1" noChangeArrowheads="1"/>
          </p:cNvSpPr>
          <p:nvPr>
            <p:ph type="ctrTitle"/>
          </p:nvPr>
        </p:nvSpPr>
        <p:spPr>
          <a:xfrm>
            <a:off x="664160" y="1828801"/>
            <a:ext cx="7623208" cy="2030930"/>
          </a:xfrm>
        </p:spPr>
        <p:txBody>
          <a:bodyPr>
            <a:normAutofit/>
          </a:bodyPr>
          <a:lstStyle/>
          <a:p>
            <a:pPr algn="ctr"/>
            <a:r>
              <a:rPr lang="ja-JP" altLang="en-US" dirty="0"/>
              <a:t>宮城</a:t>
            </a:r>
            <a:r>
              <a:rPr lang="ja-JP" altLang="en-US" dirty="0" smtClean="0"/>
              <a:t>県内自治体サイトの</a:t>
            </a:r>
            <a:r>
              <a:rPr lang="en-US" altLang="ja-JP" dirty="0" smtClean="0"/>
              <a:t/>
            </a:r>
            <a:br>
              <a:rPr lang="en-US" altLang="ja-JP" dirty="0" smtClean="0"/>
            </a:br>
            <a:r>
              <a:rPr lang="ja-JP" altLang="en-US" dirty="0" smtClean="0"/>
              <a:t>アクセシビリティ</a:t>
            </a:r>
            <a:r>
              <a:rPr lang="ja-JP" altLang="en-US" dirty="0"/>
              <a:t>調査結果</a:t>
            </a:r>
            <a:endParaRPr lang="ja-JP" altLang="en-US" dirty="0" smtClean="0"/>
          </a:p>
        </p:txBody>
      </p:sp>
      <p:sp>
        <p:nvSpPr>
          <p:cNvPr id="3075" name="Rectangle 22"/>
          <p:cNvSpPr>
            <a:spLocks noGrp="1" noChangeArrowheads="1"/>
          </p:cNvSpPr>
          <p:nvPr>
            <p:ph type="subTitle" idx="1"/>
          </p:nvPr>
        </p:nvSpPr>
        <p:spPr>
          <a:xfrm>
            <a:off x="1470275" y="4326574"/>
            <a:ext cx="6025994" cy="1856943"/>
          </a:xfrm>
        </p:spPr>
        <p:txBody>
          <a:bodyPr>
            <a:normAutofit fontScale="92500" lnSpcReduction="20000"/>
          </a:bodyPr>
          <a:lstStyle/>
          <a:p>
            <a:pPr algn="ctr" eaLnBrk="1" hangingPunct="1">
              <a:lnSpc>
                <a:spcPct val="105000"/>
              </a:lnSpc>
              <a:spcBef>
                <a:spcPct val="15000"/>
              </a:spcBef>
              <a:spcAft>
                <a:spcPct val="40000"/>
              </a:spcAft>
            </a:pPr>
            <a:r>
              <a:rPr lang="en-US" altLang="ja-JP" sz="2800" dirty="0" smtClean="0">
                <a:solidFill>
                  <a:schemeClr val="tx1"/>
                </a:solidFill>
              </a:rPr>
              <a:t>2015</a:t>
            </a:r>
            <a:r>
              <a:rPr lang="ja-JP" altLang="en-US" sz="2800" dirty="0" smtClean="0">
                <a:solidFill>
                  <a:schemeClr val="tx1"/>
                </a:solidFill>
              </a:rPr>
              <a:t>年</a:t>
            </a:r>
            <a:r>
              <a:rPr lang="en-US" altLang="ja-JP" sz="2800" dirty="0" smtClean="0">
                <a:solidFill>
                  <a:schemeClr val="tx1"/>
                </a:solidFill>
              </a:rPr>
              <a:t>2</a:t>
            </a:r>
            <a:r>
              <a:rPr lang="ja-JP" altLang="en-US" sz="2800" dirty="0" smtClean="0">
                <a:solidFill>
                  <a:schemeClr val="tx1"/>
                </a:solidFill>
              </a:rPr>
              <a:t>月</a:t>
            </a:r>
            <a:r>
              <a:rPr lang="en-US" altLang="ja-JP" sz="2800" dirty="0" smtClean="0">
                <a:solidFill>
                  <a:schemeClr val="tx1"/>
                </a:solidFill>
              </a:rPr>
              <a:t>25</a:t>
            </a:r>
            <a:r>
              <a:rPr lang="ja-JP" altLang="en-US" sz="2800" dirty="0" smtClean="0">
                <a:solidFill>
                  <a:schemeClr val="tx1"/>
                </a:solidFill>
              </a:rPr>
              <a:t>日</a:t>
            </a:r>
          </a:p>
          <a:p>
            <a:pPr>
              <a:lnSpc>
                <a:spcPct val="105000"/>
              </a:lnSpc>
              <a:spcBef>
                <a:spcPct val="10000"/>
              </a:spcBef>
            </a:pPr>
            <a:r>
              <a:rPr lang="ja-JP" altLang="en-US" sz="2800" dirty="0" smtClean="0">
                <a:solidFill>
                  <a:schemeClr val="tx1"/>
                </a:solidFill>
              </a:rPr>
              <a:t>浅野　陽子 </a:t>
            </a:r>
            <a:r>
              <a:rPr lang="ja-JP" altLang="en-US" dirty="0" smtClean="0">
                <a:solidFill>
                  <a:schemeClr val="tx1"/>
                </a:solidFill>
              </a:rPr>
              <a:t>（</a:t>
            </a:r>
            <a:r>
              <a:rPr lang="en-US" altLang="ja-JP" dirty="0">
                <a:solidFill>
                  <a:schemeClr val="tx1"/>
                </a:solidFill>
              </a:rPr>
              <a:t>NTT</a:t>
            </a:r>
            <a:r>
              <a:rPr lang="ja-JP" altLang="en-US" dirty="0" smtClean="0">
                <a:solidFill>
                  <a:schemeClr val="tx1"/>
                </a:solidFill>
              </a:rPr>
              <a:t>）</a:t>
            </a:r>
            <a:endParaRPr lang="ja-JP" altLang="en-US" sz="2800" dirty="0" smtClean="0">
              <a:solidFill>
                <a:schemeClr val="tx1"/>
              </a:solidFill>
            </a:endParaRPr>
          </a:p>
          <a:p>
            <a:pPr algn="ctr" eaLnBrk="1" hangingPunct="1">
              <a:lnSpc>
                <a:spcPct val="105000"/>
              </a:lnSpc>
              <a:spcBef>
                <a:spcPct val="10000"/>
              </a:spcBef>
            </a:pPr>
            <a:r>
              <a:rPr lang="ja-JP" altLang="en-US" sz="2800" dirty="0" smtClean="0">
                <a:solidFill>
                  <a:schemeClr val="tx1"/>
                </a:solidFill>
              </a:rPr>
              <a:t>ウェブアクセシビリティ推進協会</a:t>
            </a:r>
            <a:endParaRPr lang="en-US" altLang="ja-JP" sz="2800" dirty="0" smtClean="0">
              <a:solidFill>
                <a:schemeClr val="tx1"/>
              </a:solidFill>
            </a:endParaRPr>
          </a:p>
          <a:p>
            <a:pPr algn="ctr" eaLnBrk="1" hangingPunct="1">
              <a:lnSpc>
                <a:spcPct val="105000"/>
              </a:lnSpc>
              <a:spcBef>
                <a:spcPct val="10000"/>
              </a:spcBef>
            </a:pPr>
            <a:r>
              <a:rPr lang="ja-JP" altLang="en-US" sz="2800" dirty="0" smtClean="0">
                <a:solidFill>
                  <a:schemeClr val="tx1"/>
                </a:solidFill>
              </a:rPr>
              <a:t>品質維持向上部会</a:t>
            </a:r>
            <a:endParaRPr lang="en-US" altLang="ja-JP" sz="2800" dirty="0" smtClean="0">
              <a:solidFill>
                <a:schemeClr val="tx1"/>
              </a:solidFill>
            </a:endParaRPr>
          </a:p>
        </p:txBody>
      </p:sp>
      <p:sp>
        <p:nvSpPr>
          <p:cNvPr id="4" name="正方形/長方形 3"/>
          <p:cNvSpPr/>
          <p:nvPr/>
        </p:nvSpPr>
        <p:spPr>
          <a:xfrm>
            <a:off x="95000" y="585214"/>
            <a:ext cx="9001125" cy="308995"/>
          </a:xfrm>
          <a:prstGeom prst="rect">
            <a:avLst/>
          </a:prstGeom>
        </p:spPr>
        <p:txBody>
          <a:bodyPr>
            <a:spAutoFit/>
          </a:bodyPr>
          <a:lstStyle/>
          <a:p>
            <a:pPr eaLnBrk="1" hangingPunct="1">
              <a:lnSpc>
                <a:spcPct val="110000"/>
              </a:lnSpc>
              <a:buNone/>
              <a:defRPr/>
            </a:pPr>
            <a:r>
              <a:rPr lang="ja-JP" altLang="en-US" sz="1400" b="1" dirty="0"/>
              <a:t>平成</a:t>
            </a:r>
            <a:r>
              <a:rPr lang="en-US" altLang="ja-JP" sz="1400" b="1" dirty="0"/>
              <a:t>26</a:t>
            </a:r>
            <a:r>
              <a:rPr lang="ja-JP" altLang="en-US" sz="1400" b="1" dirty="0"/>
              <a:t>年度　ウェブアクセシビリティ研修会</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詳細調査項目</a:t>
            </a:r>
            <a:endParaRPr kumimoji="1" lang="ja-JP" altLang="en-US" sz="3200" dirty="0"/>
          </a:p>
        </p:txBody>
      </p:sp>
      <p:sp>
        <p:nvSpPr>
          <p:cNvPr id="3" name="コンテンツ プレースホルダ 2"/>
          <p:cNvSpPr>
            <a:spLocks noGrp="1"/>
          </p:cNvSpPr>
          <p:nvPr>
            <p:ph idx="1"/>
          </p:nvPr>
        </p:nvSpPr>
        <p:spPr>
          <a:xfrm>
            <a:off x="461727" y="1270376"/>
            <a:ext cx="8749180" cy="5695419"/>
          </a:xfrm>
        </p:spPr>
        <p:txBody>
          <a:bodyPr>
            <a:normAutofit/>
          </a:bodyPr>
          <a:lstStyle/>
          <a:p>
            <a:pPr marL="0" indent="0">
              <a:buNone/>
            </a:pPr>
            <a:r>
              <a:rPr lang="ja-JP" altLang="ja-JP" sz="2000" dirty="0"/>
              <a:t>トップページについて</a:t>
            </a:r>
          </a:p>
          <a:p>
            <a:pPr lvl="1" indent="-342900">
              <a:buFont typeface="+mj-lt"/>
              <a:buAutoNum type="arabicPeriod"/>
            </a:pPr>
            <a:r>
              <a:rPr lang="ja-JP" altLang="ja-JP" sz="1800" dirty="0"/>
              <a:t>すべての</a:t>
            </a:r>
            <a:r>
              <a:rPr lang="en-US" altLang="ja-JP" sz="1800" dirty="0" err="1"/>
              <a:t>img</a:t>
            </a:r>
            <a:r>
              <a:rPr lang="ja-JP" altLang="ja-JP" sz="1800" dirty="0"/>
              <a:t>要素（画像）に</a:t>
            </a:r>
            <a:r>
              <a:rPr lang="en-US" altLang="ja-JP" sz="1800" dirty="0"/>
              <a:t>alt</a:t>
            </a:r>
            <a:r>
              <a:rPr lang="ja-JP" altLang="ja-JP" sz="1800" dirty="0"/>
              <a:t>属性がある</a:t>
            </a:r>
          </a:p>
          <a:p>
            <a:pPr lvl="1" indent="-342900">
              <a:buFont typeface="+mj-lt"/>
              <a:buAutoNum type="arabicPeriod"/>
            </a:pPr>
            <a:r>
              <a:rPr lang="ja-JP" altLang="ja-JP" sz="1800" dirty="0"/>
              <a:t>意味のある画像を</a:t>
            </a:r>
            <a:r>
              <a:rPr lang="en-US" altLang="ja-JP" sz="1800" dirty="0"/>
              <a:t>CSS</a:t>
            </a:r>
            <a:r>
              <a:rPr lang="ja-JP" altLang="ja-JP" sz="1800" dirty="0"/>
              <a:t>背景画像で指定しない</a:t>
            </a:r>
          </a:p>
          <a:p>
            <a:pPr lvl="1" indent="-342900">
              <a:buFont typeface="+mj-lt"/>
              <a:buAutoNum type="arabicPeriod"/>
            </a:pPr>
            <a:r>
              <a:rPr lang="ja-JP" altLang="ja-JP" sz="1800" dirty="0"/>
              <a:t>見出し要素が適切に使われている</a:t>
            </a:r>
          </a:p>
          <a:p>
            <a:pPr lvl="1" indent="-342900">
              <a:buFont typeface="+mj-lt"/>
              <a:buAutoNum type="arabicPeriod"/>
            </a:pPr>
            <a:r>
              <a:rPr lang="ja-JP" altLang="ja-JP" sz="1800" dirty="0"/>
              <a:t>ページを開いても自動で音声が再生されない</a:t>
            </a:r>
          </a:p>
          <a:p>
            <a:pPr lvl="1" indent="-342900">
              <a:buFont typeface="+mj-lt"/>
              <a:buAutoNum type="arabicPeriod"/>
            </a:pPr>
            <a:r>
              <a:rPr lang="en-US" altLang="ja-JP" sz="1800" dirty="0"/>
              <a:t>200</a:t>
            </a:r>
            <a:r>
              <a:rPr lang="ja-JP" altLang="ja-JP" sz="1800" dirty="0"/>
              <a:t>％に拡大しても問題無く利用できる</a:t>
            </a:r>
          </a:p>
          <a:p>
            <a:pPr lvl="1" indent="-342900">
              <a:buFont typeface="+mj-lt"/>
              <a:buAutoNum type="arabicPeriod"/>
            </a:pPr>
            <a:r>
              <a:rPr lang="ja-JP" altLang="ja-JP" sz="1800" dirty="0"/>
              <a:t>すべてキーボード操作可能である</a:t>
            </a:r>
          </a:p>
          <a:p>
            <a:pPr lvl="1" indent="-342900">
              <a:buFont typeface="+mj-lt"/>
              <a:buAutoNum type="arabicPeriod"/>
            </a:pPr>
            <a:r>
              <a:rPr lang="ja-JP" altLang="ja-JP" sz="1800" dirty="0"/>
              <a:t>動き、点滅、スクロールしない</a:t>
            </a:r>
          </a:p>
          <a:p>
            <a:pPr lvl="1" indent="-342900">
              <a:buFont typeface="+mj-lt"/>
              <a:buAutoNum type="arabicPeriod"/>
            </a:pPr>
            <a:r>
              <a:rPr lang="ja-JP" altLang="ja-JP" sz="1800" dirty="0"/>
              <a:t>メニューを読み飛ばす機能がある</a:t>
            </a:r>
            <a:r>
              <a:rPr lang="ja-JP" altLang="ja-JP" sz="1800" dirty="0" smtClean="0"/>
              <a:t>（</a:t>
            </a:r>
            <a:r>
              <a:rPr lang="ja-JP" altLang="en-US" sz="1800" dirty="0" smtClean="0"/>
              <a:t>以下の</a:t>
            </a:r>
            <a:r>
              <a:rPr lang="ja-JP" altLang="ja-JP" sz="1800" dirty="0" smtClean="0"/>
              <a:t>うち</a:t>
            </a:r>
            <a:r>
              <a:rPr lang="ja-JP" altLang="en-US" sz="1800" dirty="0" smtClean="0"/>
              <a:t>いずれかを</a:t>
            </a:r>
            <a:r>
              <a:rPr lang="ja-JP" altLang="ja-JP" sz="1800" dirty="0" smtClean="0"/>
              <a:t>満たせば</a:t>
            </a:r>
            <a:r>
              <a:rPr lang="ja-JP" altLang="ja-JP" sz="1800" dirty="0"/>
              <a:t>良い）</a:t>
            </a:r>
          </a:p>
          <a:p>
            <a:pPr marL="1085850" lvl="2" indent="-285750"/>
            <a:r>
              <a:rPr lang="ja-JP" altLang="ja-JP" sz="1600" dirty="0"/>
              <a:t>メニューを読み飛ばすページ内リンクがある</a:t>
            </a:r>
          </a:p>
          <a:p>
            <a:pPr marL="1085850" lvl="2" indent="-285750"/>
            <a:r>
              <a:rPr lang="ja-JP" altLang="ja-JP" sz="1600" dirty="0"/>
              <a:t>本文を示す見出し要素がある</a:t>
            </a:r>
          </a:p>
          <a:p>
            <a:pPr marL="0" indent="0">
              <a:buNone/>
            </a:pPr>
            <a:r>
              <a:rPr lang="ja-JP" altLang="ja-JP" sz="2000" dirty="0" smtClean="0"/>
              <a:t>トップページ</a:t>
            </a:r>
            <a:r>
              <a:rPr lang="ja-JP" altLang="en-US" sz="2000" dirty="0" smtClean="0"/>
              <a:t>または</a:t>
            </a:r>
            <a:r>
              <a:rPr lang="ja-JP" altLang="ja-JP" sz="2000" dirty="0" smtClean="0"/>
              <a:t>トップページ</a:t>
            </a:r>
            <a:r>
              <a:rPr lang="ja-JP" altLang="ja-JP" sz="2000" dirty="0"/>
              <a:t>からのリンクがあるページについて</a:t>
            </a:r>
          </a:p>
          <a:p>
            <a:pPr lvl="1" indent="-342900">
              <a:buFont typeface="+mj-lt"/>
              <a:buAutoNum type="arabicPeriod" startAt="9"/>
            </a:pPr>
            <a:r>
              <a:rPr lang="ja-JP" altLang="ja-JP" sz="1800" dirty="0"/>
              <a:t>アクセシビリティに関する記述がある</a:t>
            </a:r>
          </a:p>
          <a:p>
            <a:pPr lvl="1" indent="-342900">
              <a:buFont typeface="+mj-lt"/>
              <a:buAutoNum type="arabicPeriod" startAt="9"/>
            </a:pPr>
            <a:r>
              <a:rPr lang="ja-JP" altLang="ja-JP" sz="1800" dirty="0"/>
              <a:t>複数の問合せ手段がある</a:t>
            </a:r>
            <a:r>
              <a:rPr lang="ja-JP" altLang="ja-JP" sz="1800" dirty="0" smtClean="0"/>
              <a:t>（</a:t>
            </a:r>
            <a:r>
              <a:rPr lang="ja-JP" altLang="en-US" sz="1800" dirty="0" smtClean="0"/>
              <a:t>電話、</a:t>
            </a:r>
            <a:r>
              <a:rPr lang="en-US" altLang="ja-JP" sz="1800" dirty="0" smtClean="0"/>
              <a:t>FAX</a:t>
            </a:r>
            <a:r>
              <a:rPr lang="ja-JP" altLang="en-US" sz="1800" dirty="0" err="1" smtClean="0"/>
              <a:t>、</a:t>
            </a:r>
            <a:r>
              <a:rPr lang="ja-JP" altLang="en-US" sz="1800" dirty="0" smtClean="0"/>
              <a:t>住所、電子メール、フォームの</a:t>
            </a:r>
            <a:r>
              <a:rPr lang="ja-JP" altLang="ja-JP" sz="1800" dirty="0" smtClean="0"/>
              <a:t>うち</a:t>
            </a:r>
            <a:r>
              <a:rPr lang="en-US" altLang="ja-JP" sz="1800" dirty="0" smtClean="0"/>
              <a:t>2</a:t>
            </a:r>
            <a:r>
              <a:rPr lang="ja-JP" altLang="en-US" sz="1800" dirty="0"/>
              <a:t>種</a:t>
            </a:r>
            <a:r>
              <a:rPr lang="ja-JP" altLang="ja-JP" sz="1800" dirty="0" smtClean="0"/>
              <a:t>以上）</a:t>
            </a:r>
            <a:endParaRPr lang="ja-JP" altLang="ja-JP" sz="1800"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10</a:t>
            </a:fld>
            <a:endParaRPr lang="en-US" altLang="ja-JP" dirty="0"/>
          </a:p>
        </p:txBody>
      </p:sp>
    </p:spTree>
    <p:extLst>
      <p:ext uri="{BB962C8B-B14F-4D97-AF65-F5344CB8AC3E}">
        <p14:creationId xmlns:p14="http://schemas.microsoft.com/office/powerpoint/2010/main" val="1639328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（参考）今までに実施した同様の調査</a:t>
            </a:r>
            <a:endParaRPr kumimoji="1" lang="ja-JP" altLang="en-US" sz="3200" dirty="0"/>
          </a:p>
        </p:txBody>
      </p:sp>
      <p:sp>
        <p:nvSpPr>
          <p:cNvPr id="3" name="コンテンツ プレースホルダー 2"/>
          <p:cNvSpPr>
            <a:spLocks noGrp="1"/>
          </p:cNvSpPr>
          <p:nvPr>
            <p:ph idx="1"/>
          </p:nvPr>
        </p:nvSpPr>
        <p:spPr>
          <a:xfrm>
            <a:off x="457200" y="1264865"/>
            <a:ext cx="8255620" cy="5593135"/>
          </a:xfrm>
        </p:spPr>
        <p:txBody>
          <a:bodyPr>
            <a:normAutofit lnSpcReduction="10000"/>
          </a:bodyPr>
          <a:lstStyle/>
          <a:p>
            <a:r>
              <a:rPr lang="ja-JP" altLang="en-US" dirty="0" smtClean="0"/>
              <a:t>「</a:t>
            </a:r>
            <a:r>
              <a:rPr lang="en-US" altLang="ja-JP" dirty="0" smtClean="0"/>
              <a:t>47</a:t>
            </a:r>
            <a:r>
              <a:rPr lang="ja-JP" altLang="ja-JP" dirty="0"/>
              <a:t>都道府県ホームページおよび</a:t>
            </a:r>
            <a:r>
              <a:rPr lang="en-US" altLang="ja-JP" dirty="0"/>
              <a:t>12</a:t>
            </a:r>
            <a:r>
              <a:rPr lang="ja-JP" altLang="ja-JP" dirty="0"/>
              <a:t>府省</a:t>
            </a:r>
            <a:r>
              <a:rPr lang="ja-JP" altLang="ja-JP" dirty="0" smtClean="0"/>
              <a:t>ホームページ</a:t>
            </a:r>
            <a:r>
              <a:rPr lang="ja-JP" altLang="en-US" dirty="0" smtClean="0"/>
              <a:t>」のアクセシビリティ方針公開状況</a:t>
            </a:r>
            <a:endParaRPr lang="en-US" altLang="ja-JP" dirty="0" smtClean="0"/>
          </a:p>
          <a:p>
            <a:pPr marL="400050" lvl="1" indent="0">
              <a:buNone/>
            </a:pPr>
            <a:r>
              <a:rPr lang="en-US" altLang="ja-JP" dirty="0"/>
              <a:t>http://</a:t>
            </a:r>
            <a:r>
              <a:rPr lang="en-US" altLang="ja-JP" dirty="0" smtClean="0"/>
              <a:t>www.jwac.or.jp/activity/quality/02-1.html</a:t>
            </a:r>
          </a:p>
          <a:p>
            <a:pPr>
              <a:spcBef>
                <a:spcPts val="0"/>
              </a:spcBef>
            </a:pPr>
            <a:endParaRPr lang="en-US" altLang="ja-JP" dirty="0" smtClean="0"/>
          </a:p>
          <a:p>
            <a:r>
              <a:rPr lang="ja-JP" altLang="en-US" dirty="0" smtClean="0"/>
              <a:t>「東京都</a:t>
            </a:r>
            <a:r>
              <a:rPr lang="en-US" altLang="ja-JP" dirty="0"/>
              <a:t>23</a:t>
            </a:r>
            <a:r>
              <a:rPr lang="ja-JP" altLang="en-US" dirty="0"/>
              <a:t>区および人口上位</a:t>
            </a:r>
            <a:r>
              <a:rPr lang="en-US" altLang="ja-JP" dirty="0"/>
              <a:t>7</a:t>
            </a:r>
            <a:r>
              <a:rPr lang="ja-JP" altLang="en-US" dirty="0" smtClean="0"/>
              <a:t>市」のアクセシビリティ方針公開およびアクセシビリティ対応状況</a:t>
            </a:r>
            <a:endParaRPr lang="en-US" altLang="ja-JP" dirty="0"/>
          </a:p>
          <a:p>
            <a:pPr marL="400050" lvl="1" indent="0">
              <a:buNone/>
            </a:pPr>
            <a:r>
              <a:rPr lang="en-US" altLang="ja-JP" dirty="0"/>
              <a:t>http://</a:t>
            </a:r>
            <a:r>
              <a:rPr lang="en-US" altLang="ja-JP" dirty="0" smtClean="0"/>
              <a:t>www.jwac.or.jp/activity/quality/tokyo1.html</a:t>
            </a:r>
          </a:p>
          <a:p>
            <a:pPr marL="400050" lvl="1" indent="0">
              <a:buNone/>
            </a:pPr>
            <a:endParaRPr kumimoji="1" lang="en-US" altLang="ja-JP" dirty="0" smtClean="0"/>
          </a:p>
          <a:p>
            <a:r>
              <a:rPr lang="ja-JP" altLang="en-US" dirty="0"/>
              <a:t>「仙台市に拠点を置く公共性の高い団体・組織」</a:t>
            </a:r>
            <a:r>
              <a:rPr lang="ja-JP" altLang="en-US" dirty="0" smtClean="0"/>
              <a:t>の</a:t>
            </a:r>
            <a:r>
              <a:rPr lang="ja-JP" altLang="en-US" dirty="0"/>
              <a:t>アクセシビリティ方針公開およびアクセシビリティ対応</a:t>
            </a:r>
            <a:r>
              <a:rPr lang="ja-JP" altLang="en-US" dirty="0" smtClean="0"/>
              <a:t>状況</a:t>
            </a:r>
            <a:endParaRPr lang="en-US" altLang="ja-JP" dirty="0"/>
          </a:p>
          <a:p>
            <a:pPr marL="400050" lvl="1" indent="0">
              <a:buNone/>
            </a:pPr>
            <a:r>
              <a:rPr lang="en-US" altLang="ja-JP" dirty="0"/>
              <a:t>http://</a:t>
            </a:r>
            <a:r>
              <a:rPr lang="en-US" altLang="ja-JP" dirty="0" smtClean="0"/>
              <a:t>www.jwac.or.jp/activity/quality/sendai1.html</a:t>
            </a:r>
          </a:p>
          <a:p>
            <a:pPr marL="400050" lvl="1" indent="0">
              <a:buNone/>
            </a:pPr>
            <a:endParaRPr lang="en-US" altLang="ja-JP" dirty="0" smtClean="0"/>
          </a:p>
          <a:p>
            <a:r>
              <a:rPr lang="ja-JP" altLang="en-US" dirty="0" smtClean="0"/>
              <a:t>「東京都各部局」</a:t>
            </a:r>
            <a:r>
              <a:rPr lang="ja-JP" altLang="en-US" dirty="0"/>
              <a:t>のアクセシビリティ方針公開およびアクセシビリティ対応状況</a:t>
            </a:r>
            <a:endParaRPr lang="en-US" altLang="ja-JP" dirty="0"/>
          </a:p>
          <a:p>
            <a:pPr marL="400050" lvl="1" indent="0">
              <a:buNone/>
            </a:pPr>
            <a:r>
              <a:rPr lang="en-US" altLang="ja-JP" dirty="0"/>
              <a:t>http://www.jwac.or.jp/activity/data/141126_houkokusyo.doc</a:t>
            </a:r>
            <a:endParaRPr kumimoji="1" lang="en-US" altLang="ja-JP" dirty="0"/>
          </a:p>
          <a:p>
            <a:pPr marL="400050" lvl="1"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pPr>
              <a:buNone/>
              <a:defRPr/>
            </a:pPr>
            <a:fld id="{23D6FD14-9438-4897-824D-7914E578BC21}" type="slidenum">
              <a:rPr lang="en-US" altLang="ja-JP" smtClean="0"/>
              <a:pPr>
                <a:buNone/>
                <a:defRPr/>
              </a:pPr>
              <a:t>11</a:t>
            </a:fld>
            <a:endParaRPr lang="en-US" altLang="ja-JP" dirty="0"/>
          </a:p>
        </p:txBody>
      </p:sp>
    </p:spTree>
    <p:extLst>
      <p:ext uri="{BB962C8B-B14F-4D97-AF65-F5344CB8AC3E}">
        <p14:creationId xmlns:p14="http://schemas.microsoft.com/office/powerpoint/2010/main" val="3392650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3.</a:t>
            </a:r>
            <a:r>
              <a:rPr lang="ja-JP" altLang="en-US" sz="3600" dirty="0" smtClean="0"/>
              <a:t> 調査結果</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12</a:t>
            </a:fld>
            <a:endParaRPr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sz="3200" dirty="0" smtClean="0"/>
              <a:t>アクセシビリティ対応度</a:t>
            </a:r>
            <a:endParaRPr lang="ja-JP" altLang="ja-JP" sz="3200" b="1" dirty="0" smtClean="0"/>
          </a:p>
        </p:txBody>
      </p:sp>
      <p:sp>
        <p:nvSpPr>
          <p:cNvPr id="6" name="コンテンツ プレースホルダ 5"/>
          <p:cNvSpPr>
            <a:spLocks noGrp="1"/>
          </p:cNvSpPr>
          <p:nvPr>
            <p:ph idx="1"/>
          </p:nvPr>
        </p:nvSpPr>
        <p:spPr>
          <a:xfrm>
            <a:off x="461727" y="949695"/>
            <a:ext cx="8414259" cy="961783"/>
          </a:xfrm>
        </p:spPr>
        <p:txBody>
          <a:bodyPr/>
          <a:lstStyle/>
          <a:p>
            <a:r>
              <a:rPr kumimoji="1" lang="en-US" altLang="ja-JP" sz="2400" dirty="0" smtClean="0"/>
              <a:t>JWAC</a:t>
            </a:r>
            <a:r>
              <a:rPr lang="ja-JP" altLang="en-US" sz="2400" dirty="0" smtClean="0"/>
              <a:t>が</a:t>
            </a:r>
            <a:r>
              <a:rPr lang="en-US" altLang="ja-JP" sz="2400" dirty="0" smtClean="0"/>
              <a:t>JIS X 8341-3:2010</a:t>
            </a:r>
            <a:r>
              <a:rPr lang="ja-JP" altLang="en-US" sz="2400" dirty="0" smtClean="0"/>
              <a:t>に基づいて選定した主要な</a:t>
            </a:r>
            <a:r>
              <a:rPr lang="en-US" altLang="ja-JP" sz="2400" dirty="0" smtClean="0"/>
              <a:t>10</a:t>
            </a:r>
            <a:r>
              <a:rPr lang="ja-JP" altLang="en-US" sz="2400" dirty="0" smtClean="0"/>
              <a:t>項目について、対応できているか？</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13</a:t>
            </a:fld>
            <a:endParaRPr lang="en-US" altLang="ja-JP" dirty="0"/>
          </a:p>
        </p:txBody>
      </p:sp>
      <p:sp>
        <p:nvSpPr>
          <p:cNvPr id="11" name="正方形/長方形 10"/>
          <p:cNvSpPr/>
          <p:nvPr/>
        </p:nvSpPr>
        <p:spPr>
          <a:xfrm>
            <a:off x="182880" y="5869975"/>
            <a:ext cx="8858643" cy="701731"/>
          </a:xfrm>
          <a:prstGeom prst="rect">
            <a:avLst/>
          </a:prstGeom>
          <a:solidFill>
            <a:srgbClr val="FFFF00"/>
          </a:solidFill>
        </p:spPr>
        <p:txBody>
          <a:bodyPr wrap="square" rIns="36000">
            <a:spAutoFit/>
          </a:bodyPr>
          <a:lstStyle/>
          <a:p>
            <a:pPr>
              <a:buNone/>
            </a:pPr>
            <a:r>
              <a:rPr lang="ja-JP" altLang="en-US" sz="2200" dirty="0" smtClean="0"/>
              <a:t>対応度が高い項目：</a:t>
            </a:r>
            <a:r>
              <a:rPr lang="en-US" altLang="ja-JP" sz="2200" dirty="0" smtClean="0"/>
              <a:t>4</a:t>
            </a:r>
            <a:r>
              <a:rPr lang="en-US" altLang="ja-JP" sz="2200" dirty="0"/>
              <a:t>)</a:t>
            </a:r>
            <a:r>
              <a:rPr lang="ja-JP" altLang="en-US" sz="2200" dirty="0" smtClean="0"/>
              <a:t>自動音声再生なし、</a:t>
            </a:r>
            <a:r>
              <a:rPr lang="en-US" altLang="ja-JP" sz="2200" dirty="0"/>
              <a:t> 5</a:t>
            </a:r>
            <a:r>
              <a:rPr lang="en-US" altLang="ja-JP" sz="2200" dirty="0" smtClean="0"/>
              <a:t>)</a:t>
            </a:r>
            <a:r>
              <a:rPr lang="ja-JP" altLang="en-US" sz="2200" dirty="0" smtClean="0"/>
              <a:t>拡大</a:t>
            </a:r>
            <a:r>
              <a:rPr lang="en-US" altLang="ja-JP" sz="2200" dirty="0" smtClean="0"/>
              <a:t> </a:t>
            </a:r>
            <a:r>
              <a:rPr lang="ja-JP" altLang="en-US" sz="2200" dirty="0" err="1" smtClean="0"/>
              <a:t>、</a:t>
            </a:r>
            <a:r>
              <a:rPr lang="en-US" altLang="ja-JP" sz="2200" dirty="0" smtClean="0"/>
              <a:t>10)</a:t>
            </a:r>
            <a:r>
              <a:rPr lang="ja-JP" altLang="en-US" sz="2200" dirty="0" smtClean="0"/>
              <a:t>問い合わせ手段</a:t>
            </a:r>
            <a:endParaRPr lang="en-US" altLang="ja-JP" sz="2200" dirty="0" smtClean="0"/>
          </a:p>
          <a:p>
            <a:pPr>
              <a:buNone/>
            </a:pPr>
            <a:r>
              <a:rPr lang="ja-JP" altLang="en-US" sz="2200" dirty="0" smtClean="0"/>
              <a:t>対応度が低い項目：</a:t>
            </a:r>
            <a:r>
              <a:rPr lang="en-US" altLang="ja-JP" sz="2200" dirty="0" smtClean="0"/>
              <a:t>2)CSS</a:t>
            </a:r>
            <a:r>
              <a:rPr lang="ja-JP" altLang="en-US" sz="2200" dirty="0" smtClean="0"/>
              <a:t>に画像</a:t>
            </a:r>
            <a:r>
              <a:rPr lang="en-US" altLang="ja-JP" sz="2200" dirty="0" smtClean="0"/>
              <a:t> </a:t>
            </a:r>
            <a:r>
              <a:rPr lang="ja-JP" altLang="en-US" sz="2200" dirty="0" err="1" smtClean="0"/>
              <a:t>、</a:t>
            </a:r>
            <a:r>
              <a:rPr lang="en-US" altLang="ja-JP" sz="2200" dirty="0" smtClean="0"/>
              <a:t>9)</a:t>
            </a:r>
            <a:r>
              <a:rPr lang="ja-JP" altLang="en-US" sz="2200" dirty="0" smtClean="0"/>
              <a:t>アクセシビリティの記述</a:t>
            </a:r>
            <a:r>
              <a:rPr lang="ja-JP" altLang="en-US" sz="2200" dirty="0"/>
              <a:t>、など</a:t>
            </a:r>
            <a:endParaRPr lang="en-US" altLang="ja-JP" sz="2200" dirty="0" smtClean="0"/>
          </a:p>
        </p:txBody>
      </p:sp>
      <p:sp>
        <p:nvSpPr>
          <p:cNvPr id="2" name="テキスト ボックス 1"/>
          <p:cNvSpPr txBox="1"/>
          <p:nvPr/>
        </p:nvSpPr>
        <p:spPr>
          <a:xfrm>
            <a:off x="5008880" y="1809705"/>
            <a:ext cx="4032644" cy="3914918"/>
          </a:xfrm>
          <a:prstGeom prst="rect">
            <a:avLst/>
          </a:prstGeom>
          <a:noFill/>
          <a:ln>
            <a:solidFill>
              <a:schemeClr val="tx1"/>
            </a:solidFill>
            <a:prstDash val="dash"/>
          </a:ln>
        </p:spPr>
        <p:txBody>
          <a:bodyPr wrap="square" rtlCol="0">
            <a:spAutoFit/>
          </a:bodyPr>
          <a:lstStyle/>
          <a:p>
            <a:pPr lvl="1" indent="-342900">
              <a:buClrTx/>
              <a:buFont typeface="+mj-lt"/>
              <a:buAutoNum type="arabicPeriod"/>
            </a:pPr>
            <a:r>
              <a:rPr lang="ja-JP" altLang="ja-JP" sz="1800" dirty="0"/>
              <a:t>すべての</a:t>
            </a:r>
            <a:r>
              <a:rPr lang="en-US" altLang="ja-JP" sz="1800" dirty="0" err="1"/>
              <a:t>img</a:t>
            </a:r>
            <a:r>
              <a:rPr lang="ja-JP" altLang="ja-JP" sz="1800" dirty="0"/>
              <a:t>要素（画像）に</a:t>
            </a:r>
            <a:r>
              <a:rPr lang="en-US" altLang="ja-JP" sz="1800" dirty="0"/>
              <a:t>alt</a:t>
            </a:r>
            <a:r>
              <a:rPr lang="ja-JP" altLang="ja-JP" sz="1800" dirty="0"/>
              <a:t>属性がある</a:t>
            </a:r>
          </a:p>
          <a:p>
            <a:pPr lvl="1" indent="-342900">
              <a:buClrTx/>
              <a:buFont typeface="+mj-lt"/>
              <a:buAutoNum type="arabicPeriod"/>
            </a:pPr>
            <a:r>
              <a:rPr lang="ja-JP" altLang="ja-JP" sz="1800" dirty="0"/>
              <a:t>意味のある画像を</a:t>
            </a:r>
            <a:r>
              <a:rPr lang="en-US" altLang="ja-JP" sz="1800" dirty="0"/>
              <a:t>CSS</a:t>
            </a:r>
            <a:r>
              <a:rPr lang="ja-JP" altLang="ja-JP" sz="1800" dirty="0"/>
              <a:t>背景画像で指定しない</a:t>
            </a:r>
          </a:p>
          <a:p>
            <a:pPr lvl="1" indent="-342900">
              <a:buClrTx/>
              <a:buFont typeface="+mj-lt"/>
              <a:buAutoNum type="arabicPeriod"/>
            </a:pPr>
            <a:r>
              <a:rPr lang="ja-JP" altLang="ja-JP" sz="1800" dirty="0"/>
              <a:t>見出し要素が適切に使われている</a:t>
            </a:r>
          </a:p>
          <a:p>
            <a:pPr lvl="1" indent="-342900">
              <a:buClrTx/>
              <a:buFont typeface="+mj-lt"/>
              <a:buAutoNum type="arabicPeriod"/>
            </a:pPr>
            <a:r>
              <a:rPr lang="ja-JP" altLang="ja-JP" sz="1800" dirty="0"/>
              <a:t>ページを開いても自動で音声が再生されない</a:t>
            </a:r>
          </a:p>
          <a:p>
            <a:pPr lvl="1" indent="-342900">
              <a:buClrTx/>
              <a:buFont typeface="+mj-lt"/>
              <a:buAutoNum type="arabicPeriod"/>
            </a:pPr>
            <a:r>
              <a:rPr lang="en-US" altLang="ja-JP" sz="1800" dirty="0"/>
              <a:t>200</a:t>
            </a:r>
            <a:r>
              <a:rPr lang="ja-JP" altLang="ja-JP" sz="1800" dirty="0"/>
              <a:t>％に拡大しても問題無く利用できる</a:t>
            </a:r>
          </a:p>
          <a:p>
            <a:pPr lvl="1" indent="-342900">
              <a:buClrTx/>
              <a:buFont typeface="+mj-lt"/>
              <a:buAutoNum type="arabicPeriod"/>
            </a:pPr>
            <a:r>
              <a:rPr lang="ja-JP" altLang="ja-JP" sz="1800" dirty="0"/>
              <a:t>すべてキーボード操作可能である</a:t>
            </a:r>
          </a:p>
          <a:p>
            <a:pPr lvl="1" indent="-342900">
              <a:buClrTx/>
              <a:buFont typeface="+mj-lt"/>
              <a:buAutoNum type="arabicPeriod"/>
            </a:pPr>
            <a:r>
              <a:rPr lang="ja-JP" altLang="ja-JP" sz="1800" dirty="0"/>
              <a:t>動き、点滅、スクロールしない</a:t>
            </a:r>
          </a:p>
          <a:p>
            <a:pPr lvl="1" indent="-342900">
              <a:buClrTx/>
              <a:buFont typeface="+mj-lt"/>
              <a:buAutoNum type="arabicPeriod"/>
            </a:pPr>
            <a:r>
              <a:rPr lang="ja-JP" altLang="ja-JP" sz="1800" dirty="0"/>
              <a:t>メニューを読み飛ばす機能が</a:t>
            </a:r>
            <a:r>
              <a:rPr lang="ja-JP" altLang="ja-JP" sz="1800" dirty="0" smtClean="0"/>
              <a:t>ある</a:t>
            </a:r>
            <a:endParaRPr lang="ja-JP" altLang="ja-JP" sz="1800" dirty="0"/>
          </a:p>
          <a:p>
            <a:pPr lvl="1" indent="-342900">
              <a:buClrTx/>
              <a:buFont typeface="+mj-lt"/>
              <a:buAutoNum type="arabicPeriod"/>
            </a:pPr>
            <a:r>
              <a:rPr lang="ja-JP" altLang="ja-JP" sz="1800" dirty="0" smtClean="0"/>
              <a:t>アクセシビリティ</a:t>
            </a:r>
            <a:r>
              <a:rPr lang="ja-JP" altLang="ja-JP" sz="1800" dirty="0"/>
              <a:t>に関する記述がある</a:t>
            </a:r>
          </a:p>
          <a:p>
            <a:pPr lvl="1" indent="-342900">
              <a:buClrTx/>
              <a:buFont typeface="+mj-lt"/>
              <a:buAutoNum type="arabicPeriod"/>
            </a:pPr>
            <a:r>
              <a:rPr lang="ja-JP" altLang="ja-JP" sz="1800" dirty="0"/>
              <a:t>複数の問合せ手段がある</a:t>
            </a:r>
          </a:p>
        </p:txBody>
      </p:sp>
      <p:sp>
        <p:nvSpPr>
          <p:cNvPr id="7" name="テキスト ボックス 6"/>
          <p:cNvSpPr txBox="1"/>
          <p:nvPr/>
        </p:nvSpPr>
        <p:spPr>
          <a:xfrm>
            <a:off x="40640" y="1990308"/>
            <a:ext cx="1686560" cy="289310"/>
          </a:xfrm>
          <a:prstGeom prst="rect">
            <a:avLst/>
          </a:prstGeom>
          <a:noFill/>
        </p:spPr>
        <p:txBody>
          <a:bodyPr wrap="square" rtlCol="0">
            <a:spAutoFit/>
          </a:bodyPr>
          <a:lstStyle/>
          <a:p>
            <a:pPr>
              <a:buNone/>
            </a:pPr>
            <a:r>
              <a:rPr kumimoji="1" lang="ja-JP" altLang="en-US" sz="1600" b="1" dirty="0" smtClean="0">
                <a:latin typeface="+mn-ea"/>
                <a:ea typeface="+mn-ea"/>
              </a:rPr>
              <a:t>対応</a:t>
            </a:r>
            <a:r>
              <a:rPr lang="ja-JP" altLang="en-US" sz="1600" b="1" dirty="0" smtClean="0">
                <a:latin typeface="+mn-ea"/>
                <a:ea typeface="+mn-ea"/>
              </a:rPr>
              <a:t>の割合</a:t>
            </a:r>
            <a:r>
              <a:rPr lang="en-US" altLang="ja-JP" sz="1600" b="1" dirty="0" smtClean="0">
                <a:latin typeface="+mn-ea"/>
                <a:ea typeface="+mn-ea"/>
              </a:rPr>
              <a:t>(%)</a:t>
            </a:r>
            <a:endParaRPr kumimoji="1" lang="ja-JP" altLang="en-US" sz="1600" b="1" dirty="0">
              <a:latin typeface="+mn-ea"/>
              <a:ea typeface="+mn-ea"/>
            </a:endParaRPr>
          </a:p>
        </p:txBody>
      </p:sp>
      <p:graphicFrame>
        <p:nvGraphicFramePr>
          <p:cNvPr id="12" name="グラフ 11"/>
          <p:cNvGraphicFramePr>
            <a:graphicFrameLocks/>
          </p:cNvGraphicFramePr>
          <p:nvPr>
            <p:extLst>
              <p:ext uri="{D42A27DB-BD31-4B8C-83A1-F6EECF244321}">
                <p14:modId xmlns:p14="http://schemas.microsoft.com/office/powerpoint/2010/main" val="3782849707"/>
              </p:ext>
            </p:extLst>
          </p:nvPr>
        </p:nvGraphicFramePr>
        <p:xfrm>
          <a:off x="182881" y="2279618"/>
          <a:ext cx="4721628" cy="3354564"/>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a:xfrm>
            <a:off x="1302327" y="4225032"/>
            <a:ext cx="165797" cy="1058168"/>
          </a:xfrm>
          <a:prstGeom prst="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096327" y="4072447"/>
            <a:ext cx="158400" cy="1213200"/>
          </a:xfrm>
          <a:prstGeom prst="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4769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問題が多かった項目</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spcBef>
                <a:spcPts val="600"/>
              </a:spcBef>
              <a:buNone/>
            </a:pPr>
            <a:r>
              <a:rPr kumimoji="1" lang="en-US" altLang="ja-JP" dirty="0" smtClean="0"/>
              <a:t>9. </a:t>
            </a:r>
            <a:r>
              <a:rPr kumimoji="1" lang="ja-JP" altLang="en-US" dirty="0" smtClean="0"/>
              <a:t>アクセシビリティに関する記述がない</a:t>
            </a:r>
            <a:endParaRPr kumimoji="1" lang="en-US" altLang="ja-JP" dirty="0" smtClean="0"/>
          </a:p>
          <a:p>
            <a:pPr marL="457200" lvl="1" indent="0">
              <a:spcBef>
                <a:spcPts val="600"/>
              </a:spcBef>
              <a:buNone/>
            </a:pPr>
            <a:r>
              <a:rPr lang="ja-JP" altLang="en-US" dirty="0" smtClean="0"/>
              <a:t>完全にアクセシビリティに対応するには時間がかかるが、</a:t>
            </a:r>
            <a:r>
              <a:rPr lang="ja-JP" altLang="en-US" dirty="0"/>
              <a:t>いつまでに、</a:t>
            </a:r>
            <a:r>
              <a:rPr lang="ja-JP" altLang="en-US" dirty="0" smtClean="0"/>
              <a:t>どの範囲について、どのレベルまで対応させようとしているかの計画を立て、方針と公開して、改善に向けて取り組んでいる姿勢を示すことが、まず重要である。</a:t>
            </a:r>
            <a:endParaRPr lang="en-US" altLang="ja-JP" dirty="0"/>
          </a:p>
          <a:p>
            <a:pPr>
              <a:spcBef>
                <a:spcPts val="600"/>
              </a:spcBef>
            </a:pPr>
            <a:endParaRPr kumimoji="1" lang="en-US" altLang="ja-JP" dirty="0" smtClean="0"/>
          </a:p>
          <a:p>
            <a:pPr marL="0" indent="0">
              <a:spcBef>
                <a:spcPts val="600"/>
              </a:spcBef>
              <a:buNone/>
            </a:pPr>
            <a:r>
              <a:rPr lang="en-US" altLang="ja-JP" dirty="0" smtClean="0"/>
              <a:t>2. </a:t>
            </a:r>
            <a:r>
              <a:rPr lang="ja-JP" altLang="ja-JP" dirty="0" smtClean="0"/>
              <a:t>意味</a:t>
            </a:r>
            <a:r>
              <a:rPr lang="ja-JP" altLang="ja-JP" dirty="0"/>
              <a:t>のある画像を</a:t>
            </a:r>
            <a:r>
              <a:rPr lang="en-US" altLang="ja-JP" dirty="0"/>
              <a:t>CSS</a:t>
            </a:r>
            <a:r>
              <a:rPr lang="ja-JP" altLang="ja-JP" dirty="0"/>
              <a:t>背景画像</a:t>
            </a:r>
            <a:r>
              <a:rPr lang="ja-JP" altLang="ja-JP" dirty="0" smtClean="0"/>
              <a:t>で</a:t>
            </a:r>
            <a:r>
              <a:rPr lang="ja-JP" altLang="en-US" dirty="0" smtClean="0"/>
              <a:t>指定している</a:t>
            </a:r>
            <a:endParaRPr kumimoji="1" lang="en-US" altLang="ja-JP" dirty="0" smtClean="0"/>
          </a:p>
          <a:p>
            <a:pPr marL="457200" lvl="1" indent="0">
              <a:spcBef>
                <a:spcPts val="600"/>
              </a:spcBef>
              <a:buNone/>
            </a:pPr>
            <a:r>
              <a:rPr kumimoji="1" lang="ja-JP" altLang="en-US" dirty="0" smtClean="0"/>
              <a:t>視覚に障がいのあるユーザが用いるハイコントラストモード（</a:t>
            </a:r>
            <a:r>
              <a:rPr kumimoji="1" lang="en-US" altLang="ja-JP" dirty="0" smtClean="0"/>
              <a:t>Windows</a:t>
            </a:r>
            <a:r>
              <a:rPr kumimoji="1" lang="ja-JP" altLang="en-US" dirty="0" smtClean="0"/>
              <a:t>のユーザ補助機能）にしたり</a:t>
            </a:r>
            <a:r>
              <a:rPr lang="ja-JP" altLang="en-US" dirty="0" smtClean="0"/>
              <a:t>、印刷</a:t>
            </a:r>
            <a:r>
              <a:rPr lang="ja-JP" altLang="en-US" dirty="0"/>
              <a:t>時</a:t>
            </a:r>
            <a:r>
              <a:rPr lang="ja-JP" altLang="en-US" dirty="0" smtClean="0"/>
              <a:t>に背景</a:t>
            </a:r>
            <a:r>
              <a:rPr lang="ja-JP" altLang="en-US" dirty="0"/>
              <a:t>を印刷しない</a:t>
            </a:r>
            <a:r>
              <a:rPr lang="ja-JP" altLang="en-US" dirty="0" smtClean="0"/>
              <a:t>設定にすると、</a:t>
            </a:r>
            <a:r>
              <a:rPr lang="en-US" altLang="ja-JP" dirty="0" smtClean="0"/>
              <a:t>CSS</a:t>
            </a:r>
            <a:r>
              <a:rPr lang="ja-JP" altLang="en-US" dirty="0" smtClean="0"/>
              <a:t>で背景画像として指定されている情報が落ちる</a:t>
            </a:r>
            <a:r>
              <a:rPr lang="ja-JP" altLang="en-US" dirty="0"/>
              <a:t>（表示されない、印刷されない） </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pPr>
              <a:buFont typeface="Wingdings" pitchFamily="2" charset="2"/>
              <a:buNone/>
              <a:defRPr/>
            </a:pPr>
            <a:fld id="{23D6FD14-9438-4897-824D-7914E578BC21}" type="slidenum">
              <a:rPr lang="en-US" altLang="ja-JP" smtClean="0"/>
              <a:pPr>
                <a:buFont typeface="Wingdings" pitchFamily="2" charset="2"/>
                <a:buNone/>
                <a:defRPr/>
              </a:pPr>
              <a:t>14</a:t>
            </a:fld>
            <a:endParaRPr lang="en-US" altLang="ja-JP" dirty="0"/>
          </a:p>
        </p:txBody>
      </p:sp>
    </p:spTree>
    <p:extLst>
      <p:ext uri="{BB962C8B-B14F-4D97-AF65-F5344CB8AC3E}">
        <p14:creationId xmlns:p14="http://schemas.microsoft.com/office/powerpoint/2010/main" val="3436811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sz="3200" dirty="0" smtClean="0"/>
              <a:t>他の自治体との比較</a:t>
            </a:r>
            <a:endParaRPr lang="ja-JP" altLang="ja-JP" sz="3200" dirty="0" smtClean="0"/>
          </a:p>
        </p:txBody>
      </p:sp>
      <p:sp>
        <p:nvSpPr>
          <p:cNvPr id="6" name="コンテンツ プレースホルダ 5"/>
          <p:cNvSpPr>
            <a:spLocks noGrp="1"/>
          </p:cNvSpPr>
          <p:nvPr>
            <p:ph idx="1"/>
          </p:nvPr>
        </p:nvSpPr>
        <p:spPr>
          <a:xfrm>
            <a:off x="461728" y="949695"/>
            <a:ext cx="8146564" cy="952995"/>
          </a:xfrm>
        </p:spPr>
        <p:txBody>
          <a:bodyPr/>
          <a:lstStyle/>
          <a:p>
            <a:r>
              <a:rPr kumimoji="1" lang="en-US" altLang="ja-JP" sz="2400" dirty="0" smtClean="0"/>
              <a:t>2013</a:t>
            </a:r>
            <a:r>
              <a:rPr kumimoji="1" lang="ja-JP" altLang="en-US" sz="2400" dirty="0" smtClean="0"/>
              <a:t>年度に調査した東京都</a:t>
            </a:r>
            <a:r>
              <a:rPr kumimoji="1" lang="en-US" altLang="ja-JP" sz="2400" dirty="0" smtClean="0"/>
              <a:t>23</a:t>
            </a:r>
            <a:r>
              <a:rPr kumimoji="1" lang="ja-JP" altLang="en-US" sz="2400" dirty="0" smtClean="0"/>
              <a:t>区＋上位</a:t>
            </a:r>
            <a:r>
              <a:rPr kumimoji="1" lang="en-US" altLang="ja-JP" sz="2400" dirty="0" smtClean="0"/>
              <a:t>7</a:t>
            </a:r>
            <a:r>
              <a:rPr lang="ja-JP" altLang="en-US" dirty="0" smtClean="0"/>
              <a:t>市の調査結果との比較</a:t>
            </a:r>
            <a:endParaRPr kumimoji="1" lang="ja-JP" altLang="en-US" sz="2400" dirty="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15</a:t>
            </a:fld>
            <a:endParaRPr lang="en-US" altLang="ja-JP" dirty="0"/>
          </a:p>
        </p:txBody>
      </p:sp>
      <p:sp>
        <p:nvSpPr>
          <p:cNvPr id="11" name="正方形/長方形 10"/>
          <p:cNvSpPr/>
          <p:nvPr/>
        </p:nvSpPr>
        <p:spPr>
          <a:xfrm>
            <a:off x="182881" y="5869975"/>
            <a:ext cx="8743836" cy="701731"/>
          </a:xfrm>
          <a:prstGeom prst="rect">
            <a:avLst/>
          </a:prstGeom>
          <a:solidFill>
            <a:srgbClr val="FFFF00"/>
          </a:solidFill>
        </p:spPr>
        <p:txBody>
          <a:bodyPr wrap="square" rIns="36000">
            <a:spAutoFit/>
          </a:bodyPr>
          <a:lstStyle/>
          <a:p>
            <a:pPr>
              <a:buNone/>
            </a:pPr>
            <a:r>
              <a:rPr lang="ja-JP" altLang="en-US" sz="2200" dirty="0" smtClean="0"/>
              <a:t>比較</a:t>
            </a:r>
            <a:r>
              <a:rPr lang="ja-JP" altLang="en-US" sz="2200" dirty="0"/>
              <a:t>して</a:t>
            </a:r>
            <a:r>
              <a:rPr lang="ja-JP" altLang="en-US" sz="2200" dirty="0" smtClean="0"/>
              <a:t>高い</a:t>
            </a:r>
            <a:r>
              <a:rPr lang="ja-JP" altLang="en-US" sz="2200" dirty="0"/>
              <a:t>項目</a:t>
            </a:r>
            <a:r>
              <a:rPr lang="ja-JP" altLang="en-US" sz="2200" dirty="0" smtClean="0"/>
              <a:t>：</a:t>
            </a:r>
            <a:r>
              <a:rPr lang="en-US" altLang="ja-JP" sz="2200" dirty="0" smtClean="0"/>
              <a:t>8)</a:t>
            </a:r>
            <a:r>
              <a:rPr lang="ja-JP" altLang="en-US" sz="2200" dirty="0" smtClean="0"/>
              <a:t>メニューを読み飛ばす機能、</a:t>
            </a:r>
            <a:r>
              <a:rPr lang="en-US" altLang="ja-JP" sz="2200" dirty="0" smtClean="0"/>
              <a:t>10)</a:t>
            </a:r>
            <a:r>
              <a:rPr lang="ja-JP" altLang="en-US" sz="2200" dirty="0" smtClean="0"/>
              <a:t>問い合わせ手段</a:t>
            </a:r>
            <a:endParaRPr lang="en-US" altLang="ja-JP" sz="1800" dirty="0" smtClean="0"/>
          </a:p>
          <a:p>
            <a:pPr>
              <a:buNone/>
            </a:pPr>
            <a:r>
              <a:rPr lang="ja-JP" altLang="en-US" sz="2200" dirty="0" smtClean="0"/>
              <a:t>比較して低い項目：</a:t>
            </a:r>
            <a:r>
              <a:rPr lang="en-US" altLang="ja-JP" sz="2200" dirty="0" smtClean="0"/>
              <a:t>3)</a:t>
            </a:r>
            <a:r>
              <a:rPr lang="ja-JP" altLang="en-US" sz="2200" dirty="0" smtClean="0"/>
              <a:t>見出し要素、</a:t>
            </a:r>
            <a:r>
              <a:rPr lang="en-US" altLang="ja-JP" sz="2200" dirty="0" smtClean="0"/>
              <a:t>6)</a:t>
            </a:r>
            <a:r>
              <a:rPr lang="ja-JP" altLang="en-US" sz="2200" dirty="0" smtClean="0"/>
              <a:t>キーボード操作、</a:t>
            </a:r>
            <a:r>
              <a:rPr lang="en-US" altLang="ja-JP" sz="2200" dirty="0" smtClean="0"/>
              <a:t>7)</a:t>
            </a:r>
            <a:r>
              <a:rPr lang="ja-JP" altLang="en-US" sz="2200" dirty="0" smtClean="0"/>
              <a:t>画像の動き</a:t>
            </a:r>
            <a:r>
              <a:rPr lang="ja-JP" altLang="en-US" sz="2200" dirty="0"/>
              <a:t>、</a:t>
            </a:r>
            <a:r>
              <a:rPr lang="ja-JP" altLang="en-US" sz="2200" dirty="0" smtClean="0"/>
              <a:t>など</a:t>
            </a:r>
            <a:endParaRPr lang="ja-JP" altLang="ja-JP" sz="2200" dirty="0"/>
          </a:p>
        </p:txBody>
      </p:sp>
      <p:sp>
        <p:nvSpPr>
          <p:cNvPr id="2" name="テキスト ボックス 1"/>
          <p:cNvSpPr txBox="1"/>
          <p:nvPr/>
        </p:nvSpPr>
        <p:spPr>
          <a:xfrm>
            <a:off x="5008880" y="1809705"/>
            <a:ext cx="4032644" cy="3914918"/>
          </a:xfrm>
          <a:prstGeom prst="rect">
            <a:avLst/>
          </a:prstGeom>
          <a:noFill/>
          <a:ln>
            <a:solidFill>
              <a:schemeClr val="tx1"/>
            </a:solidFill>
            <a:prstDash val="dash"/>
          </a:ln>
        </p:spPr>
        <p:txBody>
          <a:bodyPr wrap="square" rtlCol="0">
            <a:spAutoFit/>
          </a:bodyPr>
          <a:lstStyle/>
          <a:p>
            <a:pPr lvl="1" indent="-342900">
              <a:buClrTx/>
              <a:buFont typeface="+mj-lt"/>
              <a:buAutoNum type="arabicPeriod"/>
            </a:pPr>
            <a:r>
              <a:rPr lang="ja-JP" altLang="ja-JP" sz="1800" dirty="0"/>
              <a:t>すべての</a:t>
            </a:r>
            <a:r>
              <a:rPr lang="en-US" altLang="ja-JP" sz="1800" dirty="0" err="1"/>
              <a:t>img</a:t>
            </a:r>
            <a:r>
              <a:rPr lang="ja-JP" altLang="ja-JP" sz="1800" dirty="0"/>
              <a:t>要素（画像）に</a:t>
            </a:r>
            <a:r>
              <a:rPr lang="en-US" altLang="ja-JP" sz="1800" dirty="0"/>
              <a:t>alt</a:t>
            </a:r>
            <a:r>
              <a:rPr lang="ja-JP" altLang="ja-JP" sz="1800" dirty="0"/>
              <a:t>属性がある</a:t>
            </a:r>
          </a:p>
          <a:p>
            <a:pPr lvl="1" indent="-342900">
              <a:buClrTx/>
              <a:buFont typeface="+mj-lt"/>
              <a:buAutoNum type="arabicPeriod"/>
            </a:pPr>
            <a:r>
              <a:rPr lang="ja-JP" altLang="ja-JP" sz="1800" dirty="0"/>
              <a:t>意味のある画像を</a:t>
            </a:r>
            <a:r>
              <a:rPr lang="en-US" altLang="ja-JP" sz="1800" dirty="0"/>
              <a:t>CSS</a:t>
            </a:r>
            <a:r>
              <a:rPr lang="ja-JP" altLang="ja-JP" sz="1800" dirty="0"/>
              <a:t>背景画像で指定</a:t>
            </a:r>
            <a:r>
              <a:rPr lang="ja-JP" altLang="ja-JP" sz="1800" dirty="0" smtClean="0"/>
              <a:t>しない</a:t>
            </a:r>
            <a:r>
              <a:rPr lang="ja-JP" altLang="en-US" sz="1800" dirty="0" smtClean="0"/>
              <a:t>（</a:t>
            </a:r>
            <a:r>
              <a:rPr lang="en-US" altLang="ja-JP" sz="1800" dirty="0" smtClean="0"/>
              <a:t>※</a:t>
            </a:r>
            <a:r>
              <a:rPr lang="ja-JP" altLang="en-US" sz="1800" dirty="0" smtClean="0"/>
              <a:t>東京</a:t>
            </a:r>
            <a:r>
              <a:rPr lang="en-US" altLang="ja-JP" sz="1800" dirty="0" smtClean="0"/>
              <a:t>23</a:t>
            </a:r>
            <a:r>
              <a:rPr lang="ja-JP" altLang="en-US" sz="1800" dirty="0" smtClean="0"/>
              <a:t>区は未調査）</a:t>
            </a:r>
            <a:endParaRPr lang="ja-JP" altLang="ja-JP" sz="1800" dirty="0"/>
          </a:p>
          <a:p>
            <a:pPr lvl="1" indent="-342900">
              <a:buClrTx/>
              <a:buFont typeface="+mj-lt"/>
              <a:buAutoNum type="arabicPeriod"/>
            </a:pPr>
            <a:r>
              <a:rPr lang="ja-JP" altLang="ja-JP" sz="1800" dirty="0"/>
              <a:t>見出し要素が適切に使われている</a:t>
            </a:r>
          </a:p>
          <a:p>
            <a:pPr lvl="1" indent="-342900">
              <a:buClrTx/>
              <a:buFont typeface="+mj-lt"/>
              <a:buAutoNum type="arabicPeriod"/>
            </a:pPr>
            <a:r>
              <a:rPr lang="ja-JP" altLang="ja-JP" sz="1800" dirty="0"/>
              <a:t>ページを開いても自動で音声が再生されない</a:t>
            </a:r>
          </a:p>
          <a:p>
            <a:pPr lvl="1" indent="-342900">
              <a:buClrTx/>
              <a:buFont typeface="+mj-lt"/>
              <a:buAutoNum type="arabicPeriod"/>
            </a:pPr>
            <a:r>
              <a:rPr lang="en-US" altLang="ja-JP" sz="1800" dirty="0"/>
              <a:t>200</a:t>
            </a:r>
            <a:r>
              <a:rPr lang="ja-JP" altLang="ja-JP" sz="1800" dirty="0"/>
              <a:t>％に拡大しても問題無く利用できる</a:t>
            </a:r>
          </a:p>
          <a:p>
            <a:pPr lvl="1" indent="-342900">
              <a:buClrTx/>
              <a:buFont typeface="+mj-lt"/>
              <a:buAutoNum type="arabicPeriod"/>
            </a:pPr>
            <a:r>
              <a:rPr lang="ja-JP" altLang="ja-JP" sz="1800" dirty="0"/>
              <a:t>すべてキーボード操作可能である</a:t>
            </a:r>
          </a:p>
          <a:p>
            <a:pPr lvl="1" indent="-342900">
              <a:buClrTx/>
              <a:buFont typeface="+mj-lt"/>
              <a:buAutoNum type="arabicPeriod"/>
            </a:pPr>
            <a:r>
              <a:rPr lang="ja-JP" altLang="ja-JP" sz="1800" dirty="0"/>
              <a:t>動き、点滅、スクロールしない</a:t>
            </a:r>
          </a:p>
          <a:p>
            <a:pPr lvl="1" indent="-342900">
              <a:buClrTx/>
              <a:buFont typeface="+mj-lt"/>
              <a:buAutoNum type="arabicPeriod"/>
            </a:pPr>
            <a:r>
              <a:rPr lang="ja-JP" altLang="ja-JP" sz="1800" dirty="0"/>
              <a:t>メニューを読み飛ばす機能が</a:t>
            </a:r>
            <a:r>
              <a:rPr lang="ja-JP" altLang="ja-JP" sz="1800" dirty="0" smtClean="0"/>
              <a:t>ある</a:t>
            </a:r>
            <a:endParaRPr lang="ja-JP" altLang="ja-JP" sz="1800" dirty="0"/>
          </a:p>
          <a:p>
            <a:pPr lvl="1" indent="-342900">
              <a:buClrTx/>
              <a:buFont typeface="+mj-lt"/>
              <a:buAutoNum type="arabicPeriod"/>
            </a:pPr>
            <a:r>
              <a:rPr lang="ja-JP" altLang="ja-JP" sz="1800" dirty="0" smtClean="0"/>
              <a:t>アクセシビリティ</a:t>
            </a:r>
            <a:r>
              <a:rPr lang="ja-JP" altLang="ja-JP" sz="1800" dirty="0"/>
              <a:t>に関する記述がある</a:t>
            </a:r>
          </a:p>
          <a:p>
            <a:pPr lvl="1" indent="-342900">
              <a:buClrTx/>
              <a:buFont typeface="+mj-lt"/>
              <a:buAutoNum type="arabicPeriod"/>
            </a:pPr>
            <a:r>
              <a:rPr lang="ja-JP" altLang="ja-JP" sz="1800" dirty="0"/>
              <a:t>複数の問合せ手段がある</a:t>
            </a:r>
          </a:p>
        </p:txBody>
      </p:sp>
      <p:sp>
        <p:nvSpPr>
          <p:cNvPr id="7" name="テキスト ボックス 6"/>
          <p:cNvSpPr txBox="1"/>
          <p:nvPr/>
        </p:nvSpPr>
        <p:spPr>
          <a:xfrm>
            <a:off x="40640" y="1990308"/>
            <a:ext cx="1686560" cy="289310"/>
          </a:xfrm>
          <a:prstGeom prst="rect">
            <a:avLst/>
          </a:prstGeom>
          <a:noFill/>
        </p:spPr>
        <p:txBody>
          <a:bodyPr wrap="square" rtlCol="0">
            <a:spAutoFit/>
          </a:bodyPr>
          <a:lstStyle/>
          <a:p>
            <a:pPr>
              <a:buNone/>
            </a:pPr>
            <a:r>
              <a:rPr kumimoji="1" lang="ja-JP" altLang="en-US" sz="1600" b="1" dirty="0" smtClean="0">
                <a:latin typeface="+mn-ea"/>
                <a:ea typeface="+mn-ea"/>
              </a:rPr>
              <a:t>対応</a:t>
            </a:r>
            <a:r>
              <a:rPr lang="ja-JP" altLang="en-US" sz="1600" b="1" dirty="0" smtClean="0">
                <a:latin typeface="+mn-ea"/>
                <a:ea typeface="+mn-ea"/>
              </a:rPr>
              <a:t>の割合</a:t>
            </a:r>
            <a:r>
              <a:rPr lang="en-US" altLang="ja-JP" sz="1600" b="1" dirty="0" smtClean="0">
                <a:latin typeface="+mn-ea"/>
                <a:ea typeface="+mn-ea"/>
              </a:rPr>
              <a:t>(%)</a:t>
            </a:r>
            <a:endParaRPr kumimoji="1" lang="ja-JP" altLang="en-US" sz="1600" b="1" dirty="0">
              <a:latin typeface="+mn-ea"/>
              <a:ea typeface="+mn-ea"/>
            </a:endParaRPr>
          </a:p>
        </p:txBody>
      </p:sp>
      <p:graphicFrame>
        <p:nvGraphicFramePr>
          <p:cNvPr id="13" name="グラフ 12"/>
          <p:cNvGraphicFramePr>
            <a:graphicFrameLocks/>
          </p:cNvGraphicFramePr>
          <p:nvPr>
            <p:extLst>
              <p:ext uri="{D42A27DB-BD31-4B8C-83A1-F6EECF244321}">
                <p14:modId xmlns:p14="http://schemas.microsoft.com/office/powerpoint/2010/main" val="3695441292"/>
              </p:ext>
            </p:extLst>
          </p:nvPr>
        </p:nvGraphicFramePr>
        <p:xfrm>
          <a:off x="182881" y="2314673"/>
          <a:ext cx="4758574" cy="3555302"/>
        </p:xfrm>
        <a:graphic>
          <a:graphicData uri="http://schemas.openxmlformats.org/drawingml/2006/chart">
            <c:chart xmlns:c="http://schemas.openxmlformats.org/drawingml/2006/chart" xmlns:r="http://schemas.openxmlformats.org/officeDocument/2006/relationships" r:id="rId3"/>
          </a:graphicData>
        </a:graphic>
      </p:graphicFrame>
      <p:sp>
        <p:nvSpPr>
          <p:cNvPr id="3" name="正方形/長方形 2"/>
          <p:cNvSpPr/>
          <p:nvPr/>
        </p:nvSpPr>
        <p:spPr>
          <a:xfrm>
            <a:off x="1625599" y="3818628"/>
            <a:ext cx="158400" cy="1332000"/>
          </a:xfrm>
          <a:prstGeom prst="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237343" y="3809941"/>
            <a:ext cx="144000" cy="1350000"/>
          </a:xfrm>
          <a:prstGeom prst="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826325" y="3584131"/>
            <a:ext cx="135672" cy="1584000"/>
          </a:xfrm>
          <a:prstGeom prst="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0879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137"/>
            <a:ext cx="9144000" cy="1180867"/>
          </a:xfrm>
        </p:spPr>
        <p:txBody>
          <a:bodyPr>
            <a:normAutofit/>
          </a:bodyPr>
          <a:lstStyle/>
          <a:p>
            <a:pPr algn="ctr"/>
            <a:r>
              <a:rPr kumimoji="1" lang="ja-JP" altLang="en-US" sz="3000" dirty="0" smtClean="0"/>
              <a:t>東京都自治体と比較して顕著に問題が多かった項目</a:t>
            </a:r>
            <a:endParaRPr kumimoji="1" lang="ja-JP" altLang="en-US" sz="3000" dirty="0"/>
          </a:p>
        </p:txBody>
      </p:sp>
      <p:sp>
        <p:nvSpPr>
          <p:cNvPr id="3" name="コンテンツ プレースホルダー 2"/>
          <p:cNvSpPr>
            <a:spLocks noGrp="1"/>
          </p:cNvSpPr>
          <p:nvPr>
            <p:ph idx="1"/>
          </p:nvPr>
        </p:nvSpPr>
        <p:spPr>
          <a:xfrm>
            <a:off x="457199" y="1264865"/>
            <a:ext cx="8234127" cy="5593135"/>
          </a:xfrm>
        </p:spPr>
        <p:txBody>
          <a:bodyPr>
            <a:normAutofit fontScale="92500" lnSpcReduction="10000"/>
          </a:bodyPr>
          <a:lstStyle/>
          <a:p>
            <a:pPr marL="0" indent="0">
              <a:lnSpc>
                <a:spcPct val="110000"/>
              </a:lnSpc>
              <a:spcBef>
                <a:spcPts val="600"/>
              </a:spcBef>
              <a:buNone/>
            </a:pPr>
            <a:r>
              <a:rPr kumimoji="1" lang="en-US" altLang="ja-JP" dirty="0" smtClean="0"/>
              <a:t>3. </a:t>
            </a:r>
            <a:r>
              <a:rPr kumimoji="1" lang="ja-JP" altLang="en-US" dirty="0" smtClean="0"/>
              <a:t>見出しが適切に設定されていない</a:t>
            </a:r>
            <a:endParaRPr kumimoji="1" lang="en-US" altLang="ja-JP" dirty="0" smtClean="0"/>
          </a:p>
          <a:p>
            <a:pPr marL="457200" lvl="1" indent="0">
              <a:lnSpc>
                <a:spcPct val="110000"/>
              </a:lnSpc>
              <a:spcBef>
                <a:spcPts val="600"/>
              </a:spcBef>
              <a:buNone/>
            </a:pPr>
            <a:r>
              <a:rPr lang="ja-JP" altLang="en-US" dirty="0"/>
              <a:t>見出しを</a:t>
            </a:r>
            <a:r>
              <a:rPr lang="ja-JP" altLang="en-US" dirty="0" smtClean="0"/>
              <a:t>表す</a:t>
            </a:r>
            <a:r>
              <a:rPr lang="en-US" altLang="ja-JP" dirty="0" smtClean="0"/>
              <a:t>h</a:t>
            </a:r>
            <a:r>
              <a:rPr lang="ja-JP" altLang="en-US" dirty="0" smtClean="0"/>
              <a:t>要素でマークアップすると、</a:t>
            </a:r>
            <a:r>
              <a:rPr lang="ja-JP" altLang="en-US" dirty="0"/>
              <a:t>支援</a:t>
            </a:r>
            <a:r>
              <a:rPr lang="ja-JP" altLang="en-US" dirty="0" smtClean="0"/>
              <a:t>技術（音声読み上げソフトなど）では、各見出にスキップさせたり、「</a:t>
            </a:r>
            <a:r>
              <a:rPr lang="ja-JP" altLang="en-US" dirty="0"/>
              <a:t>ピッ」と音を出すなどして、そこが見出しであることを伝えることが</a:t>
            </a:r>
            <a:r>
              <a:rPr lang="ja-JP" altLang="en-US" dirty="0" smtClean="0"/>
              <a:t>できる。</a:t>
            </a:r>
            <a:endParaRPr kumimoji="1" lang="en-US" altLang="ja-JP" dirty="0" smtClean="0"/>
          </a:p>
          <a:p>
            <a:pPr marL="0" indent="0">
              <a:lnSpc>
                <a:spcPct val="110000"/>
              </a:lnSpc>
              <a:spcBef>
                <a:spcPts val="1800"/>
              </a:spcBef>
              <a:buNone/>
            </a:pPr>
            <a:r>
              <a:rPr kumimoji="1" lang="en-US" altLang="ja-JP" dirty="0" smtClean="0"/>
              <a:t>6. </a:t>
            </a:r>
            <a:r>
              <a:rPr kumimoji="1" lang="ja-JP" altLang="en-US" dirty="0" smtClean="0"/>
              <a:t>キーボードでは操作できない部分がある</a:t>
            </a:r>
            <a:endParaRPr kumimoji="1" lang="en-US" altLang="ja-JP" dirty="0" smtClean="0"/>
          </a:p>
          <a:p>
            <a:pPr marL="457200" lvl="1" indent="0">
              <a:lnSpc>
                <a:spcPct val="110000"/>
              </a:lnSpc>
              <a:spcBef>
                <a:spcPts val="600"/>
              </a:spcBef>
              <a:buNone/>
            </a:pPr>
            <a:r>
              <a:rPr lang="ja-JP" altLang="en-US" dirty="0" smtClean="0"/>
              <a:t>音声読み上げソフトのユーザ等、マウスを使わずキーボードのみで操作するユーザがいる。例えば、</a:t>
            </a:r>
            <a:r>
              <a:rPr lang="en-US" altLang="ja-JP" dirty="0" smtClean="0"/>
              <a:t>Tab</a:t>
            </a:r>
            <a:r>
              <a:rPr lang="ja-JP" altLang="en-US" dirty="0" smtClean="0"/>
              <a:t>キーで、フォーカス部分を順次移動したりすることができる。スクリプトや</a:t>
            </a:r>
            <a:r>
              <a:rPr lang="en-US" altLang="ja-JP" dirty="0" smtClean="0"/>
              <a:t>Flash</a:t>
            </a:r>
            <a:r>
              <a:rPr lang="ja-JP" altLang="en-US" dirty="0"/>
              <a:t>コンテンツを含めコンテンツ全体を、入力装置に依存せず</a:t>
            </a:r>
            <a:r>
              <a:rPr lang="ja-JP" altLang="en-US" dirty="0" smtClean="0"/>
              <a:t>操作できる</a:t>
            </a:r>
            <a:r>
              <a:rPr lang="ja-JP" altLang="en-US" dirty="0"/>
              <a:t>ようにする必要がある</a:t>
            </a:r>
            <a:r>
              <a:rPr lang="ja-JP" altLang="en-US" dirty="0" smtClean="0"/>
              <a:t>。</a:t>
            </a:r>
            <a:endParaRPr lang="en-US" altLang="ja-JP" dirty="0" smtClean="0"/>
          </a:p>
          <a:p>
            <a:pPr marL="0" indent="0">
              <a:lnSpc>
                <a:spcPct val="110000"/>
              </a:lnSpc>
              <a:spcBef>
                <a:spcPts val="1800"/>
              </a:spcBef>
              <a:buNone/>
            </a:pPr>
            <a:r>
              <a:rPr kumimoji="1" lang="en-US" altLang="ja-JP" dirty="0" smtClean="0"/>
              <a:t>7. </a:t>
            </a:r>
            <a:r>
              <a:rPr kumimoji="1" lang="ja-JP" altLang="en-US" dirty="0" smtClean="0"/>
              <a:t>画像が自動で切り替わり止められない</a:t>
            </a:r>
            <a:endParaRPr kumimoji="1" lang="en-US" altLang="ja-JP" dirty="0" smtClean="0"/>
          </a:p>
          <a:p>
            <a:pPr marL="457200" lvl="1" indent="0">
              <a:lnSpc>
                <a:spcPct val="110000"/>
              </a:lnSpc>
              <a:spcBef>
                <a:spcPts val="600"/>
              </a:spcBef>
              <a:buNone/>
            </a:pPr>
            <a:r>
              <a:rPr lang="ja-JP" altLang="en-US" dirty="0" smtClean="0"/>
              <a:t>最近の</a:t>
            </a:r>
            <a:r>
              <a:rPr lang="en-US" altLang="ja-JP" dirty="0" smtClean="0"/>
              <a:t>Web</a:t>
            </a:r>
            <a:r>
              <a:rPr lang="ja-JP" altLang="en-US" dirty="0" smtClean="0"/>
              <a:t>サイトでは、カルーセル</a:t>
            </a:r>
            <a:r>
              <a:rPr lang="ja-JP" altLang="en-US" dirty="0"/>
              <a:t>（横に自動でスクロールするスライドギャラリー</a:t>
            </a:r>
            <a:r>
              <a:rPr lang="ja-JP" altLang="en-US" dirty="0" smtClean="0"/>
              <a:t>）が多く使われているが、自動で更新されるコンテンツは、すばやく情報を読み取れないユーザには、内容</a:t>
            </a:r>
            <a:r>
              <a:rPr lang="ja-JP" altLang="en-US" dirty="0"/>
              <a:t>を把握できない可能性が</a:t>
            </a:r>
            <a:r>
              <a:rPr lang="ja-JP" altLang="en-US" dirty="0" smtClean="0"/>
              <a:t>ある。また、動いて</a:t>
            </a:r>
            <a:r>
              <a:rPr lang="ja-JP" altLang="en-US" dirty="0"/>
              <a:t>いるコンテンツに気を取られて他の</a:t>
            </a:r>
            <a:r>
              <a:rPr lang="ja-JP" altLang="en-US" dirty="0" smtClean="0"/>
              <a:t>コンテンツに集中できなくなる場合がある。一時停止や再開が自分で制御できるようにする必要がある。</a:t>
            </a:r>
            <a:endParaRPr kumimoji="1" lang="ja-JP" altLang="en-US" dirty="0"/>
          </a:p>
        </p:txBody>
      </p:sp>
      <p:sp>
        <p:nvSpPr>
          <p:cNvPr id="4" name="スライド番号プレースホルダー 3"/>
          <p:cNvSpPr>
            <a:spLocks noGrp="1"/>
          </p:cNvSpPr>
          <p:nvPr>
            <p:ph type="sldNum" sz="quarter" idx="12"/>
          </p:nvPr>
        </p:nvSpPr>
        <p:spPr/>
        <p:txBody>
          <a:bodyPr/>
          <a:lstStyle/>
          <a:p>
            <a:pPr>
              <a:buFont typeface="Wingdings" pitchFamily="2" charset="2"/>
              <a:buNone/>
              <a:defRPr/>
            </a:pPr>
            <a:fld id="{23D6FD14-9438-4897-824D-7914E578BC21}" type="slidenum">
              <a:rPr lang="en-US" altLang="ja-JP" smtClean="0"/>
              <a:pPr>
                <a:buFont typeface="Wingdings" pitchFamily="2" charset="2"/>
                <a:buNone/>
                <a:defRPr/>
              </a:pPr>
              <a:t>16</a:t>
            </a:fld>
            <a:endParaRPr lang="en-US" altLang="ja-JP" dirty="0"/>
          </a:p>
        </p:txBody>
      </p:sp>
    </p:spTree>
    <p:extLst>
      <p:ext uri="{BB962C8B-B14F-4D97-AF65-F5344CB8AC3E}">
        <p14:creationId xmlns:p14="http://schemas.microsoft.com/office/powerpoint/2010/main" val="1612397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4.</a:t>
            </a:r>
            <a:r>
              <a:rPr lang="ja-JP" altLang="en-US" sz="3600" dirty="0" smtClean="0"/>
              <a:t> まとめと提言</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17</a:t>
            </a:fld>
            <a:endParaRPr lang="en-US" altLang="ja-JP"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17048" y="265100"/>
            <a:ext cx="8928833" cy="673430"/>
          </a:xfrm>
        </p:spPr>
        <p:txBody>
          <a:bodyPr>
            <a:normAutofit/>
          </a:bodyPr>
          <a:lstStyle/>
          <a:p>
            <a:r>
              <a:rPr lang="ja-JP" altLang="en-US" sz="3200" dirty="0" smtClean="0"/>
              <a:t>宮城県内自治体の</a:t>
            </a:r>
            <a:r>
              <a:rPr kumimoji="1" lang="ja-JP" altLang="en-US" sz="3200" dirty="0" smtClean="0"/>
              <a:t>アクセシビリティ対応状況</a:t>
            </a:r>
            <a:endParaRPr kumimoji="1" lang="ja-JP" altLang="en-US" sz="3200" dirty="0"/>
          </a:p>
        </p:txBody>
      </p:sp>
      <p:sp>
        <p:nvSpPr>
          <p:cNvPr id="6" name="コンテンツ プレースホルダ 5"/>
          <p:cNvSpPr>
            <a:spLocks noGrp="1"/>
          </p:cNvSpPr>
          <p:nvPr>
            <p:ph idx="1"/>
          </p:nvPr>
        </p:nvSpPr>
        <p:spPr>
          <a:xfrm>
            <a:off x="472966" y="1269123"/>
            <a:ext cx="8326650" cy="5588877"/>
          </a:xfrm>
        </p:spPr>
        <p:txBody>
          <a:bodyPr>
            <a:normAutofit lnSpcReduction="10000"/>
          </a:bodyPr>
          <a:lstStyle/>
          <a:p>
            <a:pPr>
              <a:spcBef>
                <a:spcPts val="600"/>
              </a:spcBef>
            </a:pPr>
            <a:r>
              <a:rPr kumimoji="1" lang="ja-JP" altLang="en-US" sz="2400" dirty="0" smtClean="0"/>
              <a:t>使いやすくしようという姿勢は見受けられるが、アクセシビリティについて陽に意識して作成しているサイトは半分以下である</a:t>
            </a:r>
            <a:endParaRPr kumimoji="1" lang="en-US" altLang="ja-JP" sz="2400" dirty="0" smtClean="0"/>
          </a:p>
          <a:p>
            <a:pPr>
              <a:spcBef>
                <a:spcPts val="600"/>
              </a:spcBef>
            </a:pPr>
            <a:r>
              <a:rPr lang="en-US" altLang="ja-JP" sz="2400" dirty="0" smtClean="0"/>
              <a:t>JIS </a:t>
            </a:r>
            <a:r>
              <a:rPr lang="en-US" altLang="ja-JP" sz="2400" dirty="0"/>
              <a:t>X </a:t>
            </a:r>
            <a:r>
              <a:rPr lang="en-US" altLang="ja-JP" sz="2400" dirty="0" smtClean="0"/>
              <a:t>8341-3:2010</a:t>
            </a:r>
            <a:r>
              <a:rPr lang="ja-JP" altLang="en-US" sz="2400" dirty="0" smtClean="0"/>
              <a:t>の意識やみんなの公共サイト運用モデルに基づいてアクセシビリティ方針を策定・公開しているサイトはわずかである</a:t>
            </a:r>
            <a:endParaRPr lang="en-US" altLang="ja-JP" sz="2400" dirty="0" smtClean="0"/>
          </a:p>
          <a:p>
            <a:pPr>
              <a:spcBef>
                <a:spcPts val="600"/>
              </a:spcBef>
            </a:pPr>
            <a:r>
              <a:rPr lang="ja-JP" altLang="en-US" dirty="0" smtClean="0"/>
              <a:t>まず、いつ</a:t>
            </a:r>
            <a:r>
              <a:rPr lang="ja-JP" altLang="en-US" dirty="0"/>
              <a:t>までにどのレベルまでの改善を目指すかを決め、アクセシビリティ方針を</a:t>
            </a:r>
            <a:r>
              <a:rPr lang="ja-JP" altLang="en-US" dirty="0" smtClean="0"/>
              <a:t>策定・公開することを推奨する</a:t>
            </a:r>
            <a:endParaRPr lang="en-US" altLang="ja-JP" dirty="0" smtClean="0"/>
          </a:p>
          <a:p>
            <a:pPr>
              <a:spcBef>
                <a:spcPts val="600"/>
              </a:spcBef>
            </a:pPr>
            <a:r>
              <a:rPr lang="ja-JP" altLang="en-US" sz="2400" dirty="0" smtClean="0"/>
              <a:t>すべてキーボードで操作できるか、</a:t>
            </a:r>
            <a:r>
              <a:rPr lang="en-US" altLang="ja-JP" sz="2400" dirty="0" smtClean="0"/>
              <a:t>200%</a:t>
            </a:r>
            <a:r>
              <a:rPr lang="ja-JP" altLang="en-US" sz="2400" dirty="0" smtClean="0"/>
              <a:t>にしてもきちんと見えるかなどは、簡単にチェックできるので、少しずつでもできるところから対応していくことを推奨する</a:t>
            </a:r>
            <a:endParaRPr lang="en-US" altLang="ja-JP" sz="2400" dirty="0" smtClean="0"/>
          </a:p>
          <a:p>
            <a:pPr>
              <a:spcBef>
                <a:spcPts val="600"/>
              </a:spcBef>
              <a:buNone/>
            </a:pPr>
            <a:endParaRPr lang="en-US" altLang="ja-JP" dirty="0" smtClean="0"/>
          </a:p>
          <a:p>
            <a:pPr>
              <a:spcBef>
                <a:spcPts val="600"/>
              </a:spcBef>
              <a:buNone/>
            </a:pPr>
            <a:r>
              <a:rPr lang="en-US" altLang="ja-JP" dirty="0" smtClean="0"/>
              <a:t>※</a:t>
            </a:r>
            <a:r>
              <a:rPr lang="ja-JP" altLang="en-US" dirty="0"/>
              <a:t>調査結果は、</a:t>
            </a:r>
            <a:r>
              <a:rPr lang="en-US" altLang="ja-JP" dirty="0"/>
              <a:t>JWAC</a:t>
            </a:r>
            <a:r>
              <a:rPr lang="ja-JP" altLang="en-US" dirty="0"/>
              <a:t>のウェブサイトにも掲載</a:t>
            </a:r>
            <a:endParaRPr lang="en-US" altLang="ja-JP" dirty="0"/>
          </a:p>
          <a:p>
            <a:pPr lvl="1">
              <a:spcBef>
                <a:spcPts val="600"/>
              </a:spcBef>
              <a:buNone/>
            </a:pPr>
            <a:r>
              <a:rPr lang="en-US" altLang="ja-JP" dirty="0"/>
              <a:t>http://www.jwac.or.jp/activity/quality/pref_Miyagi.html</a:t>
            </a:r>
            <a:endParaRPr lang="en-US" altLang="ja-JP" sz="2400" dirty="0" smtClean="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今後へ</a:t>
            </a:r>
            <a:r>
              <a:rPr lang="ja-JP" altLang="en-US" sz="3200" dirty="0" smtClean="0"/>
              <a:t>の提言と取り組み</a:t>
            </a:r>
            <a:endParaRPr kumimoji="1" lang="ja-JP" altLang="en-US" sz="3200" dirty="0"/>
          </a:p>
        </p:txBody>
      </p:sp>
      <p:sp>
        <p:nvSpPr>
          <p:cNvPr id="3" name="コンテンツ プレースホルダ 2"/>
          <p:cNvSpPr>
            <a:spLocks noGrp="1"/>
          </p:cNvSpPr>
          <p:nvPr>
            <p:ph idx="1"/>
          </p:nvPr>
        </p:nvSpPr>
        <p:spPr>
          <a:xfrm>
            <a:off x="457200" y="1217566"/>
            <a:ext cx="8355724" cy="5057107"/>
          </a:xfrm>
        </p:spPr>
        <p:txBody>
          <a:bodyPr>
            <a:noAutofit/>
          </a:bodyPr>
          <a:lstStyle/>
          <a:p>
            <a:pPr>
              <a:lnSpc>
                <a:spcPct val="110000"/>
              </a:lnSpc>
              <a:spcBef>
                <a:spcPts val="500"/>
              </a:spcBef>
            </a:pPr>
            <a:r>
              <a:rPr kumimoji="1" lang="ja-JP" altLang="en-US" dirty="0" smtClean="0"/>
              <a:t>アクセシビリティに関する意識啓発を推進する必要がある</a:t>
            </a:r>
            <a:endParaRPr kumimoji="1" lang="en-US" altLang="ja-JP" dirty="0" smtClean="0"/>
          </a:p>
          <a:p>
            <a:pPr>
              <a:lnSpc>
                <a:spcPct val="110000"/>
              </a:lnSpc>
              <a:spcBef>
                <a:spcPts val="500"/>
              </a:spcBef>
            </a:pPr>
            <a:r>
              <a:rPr kumimoji="1" lang="en-US" altLang="ja-JP" dirty="0" smtClean="0"/>
              <a:t>JIS X 8341-3</a:t>
            </a:r>
            <a:r>
              <a:rPr kumimoji="1" lang="ja-JP" altLang="en-US" dirty="0" smtClean="0"/>
              <a:t>および</a:t>
            </a:r>
            <a:r>
              <a:rPr lang="ja-JP" altLang="en-US" dirty="0" smtClean="0"/>
              <a:t>「みんなの公共サイト運用モデル」のさらなる理解促進と具体的実施プロセス検討の支援が必要</a:t>
            </a:r>
            <a:endParaRPr lang="en-US" altLang="ja-JP" dirty="0" smtClean="0"/>
          </a:p>
          <a:p>
            <a:pPr>
              <a:lnSpc>
                <a:spcPct val="110000"/>
              </a:lnSpc>
              <a:spcBef>
                <a:spcPts val="500"/>
              </a:spcBef>
            </a:pPr>
            <a:r>
              <a:rPr kumimoji="1" lang="ja-JP" altLang="en-US" dirty="0" smtClean="0"/>
              <a:t>先行してアクセシビリティ対応を進めているサイトの事例</a:t>
            </a:r>
            <a:r>
              <a:rPr lang="ja-JP" altLang="en-US" dirty="0" smtClean="0"/>
              <a:t>は取り組みの参考となるためベストプラクティス</a:t>
            </a:r>
            <a:r>
              <a:rPr kumimoji="1" lang="ja-JP" altLang="en-US" dirty="0" smtClean="0"/>
              <a:t>として広く紹介すべき</a:t>
            </a:r>
            <a:endParaRPr kumimoji="1" lang="en-US" altLang="ja-JP" dirty="0" smtClean="0"/>
          </a:p>
          <a:p>
            <a:pPr>
              <a:lnSpc>
                <a:spcPct val="110000"/>
              </a:lnSpc>
              <a:spcBef>
                <a:spcPts val="1200"/>
              </a:spcBef>
              <a:buNone/>
            </a:pPr>
            <a:r>
              <a:rPr lang="en-US" altLang="ja-JP" b="1" dirty="0" smtClean="0"/>
              <a:t>JWAC</a:t>
            </a:r>
            <a:r>
              <a:rPr lang="ja-JP" altLang="en-US" b="1" dirty="0" smtClean="0"/>
              <a:t>として</a:t>
            </a:r>
            <a:endParaRPr lang="en-US" altLang="ja-JP" b="1" dirty="0" smtClean="0"/>
          </a:p>
          <a:p>
            <a:pPr>
              <a:lnSpc>
                <a:spcPct val="110000"/>
              </a:lnSpc>
              <a:spcBef>
                <a:spcPts val="500"/>
              </a:spcBef>
            </a:pPr>
            <a:r>
              <a:rPr lang="ja-JP" altLang="en-US" dirty="0" smtClean="0"/>
              <a:t>アクセシビリティ方針の公開や</a:t>
            </a:r>
            <a:r>
              <a:rPr lang="en-US" altLang="ja-JP" dirty="0" smtClean="0"/>
              <a:t>JIS</a:t>
            </a:r>
            <a:r>
              <a:rPr lang="ja-JP" altLang="en-US" dirty="0" smtClean="0"/>
              <a:t>準拠の状況を継続的に調査・報告</a:t>
            </a:r>
            <a:endParaRPr lang="en-US" altLang="ja-JP" dirty="0" smtClean="0"/>
          </a:p>
          <a:p>
            <a:pPr>
              <a:lnSpc>
                <a:spcPct val="110000"/>
              </a:lnSpc>
              <a:spcBef>
                <a:spcPts val="500"/>
              </a:spcBef>
            </a:pPr>
            <a:r>
              <a:rPr lang="ja-JP" altLang="en-US" dirty="0" smtClean="0"/>
              <a:t>取り組みの参考となるように、ベストプラクティスを収集・蓄積して紹介</a:t>
            </a:r>
            <a:endParaRPr lang="en-US" altLang="ja-JP" dirty="0" smtClean="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19</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8102600" cy="1347787"/>
          </a:xfrm>
        </p:spPr>
        <p:txBody>
          <a:bodyPr/>
          <a:lstStyle/>
          <a:p>
            <a:pPr>
              <a:defRPr/>
            </a:pPr>
            <a:r>
              <a:rPr lang="en-US" altLang="ja-JP" sz="3600" dirty="0" smtClean="0"/>
              <a:t>1.</a:t>
            </a:r>
            <a:r>
              <a:rPr lang="ja-JP" altLang="en-US" sz="3600" dirty="0" smtClean="0"/>
              <a:t>ウェブアクセシビリティ対応の動向</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2</a:t>
            </a:fld>
            <a:endParaRPr lang="en-US" altLang="ja-JP" dirty="0" smtClean="0"/>
          </a:p>
        </p:txBody>
      </p:sp>
    </p:spTree>
    <p:extLst>
      <p:ext uri="{BB962C8B-B14F-4D97-AF65-F5344CB8AC3E}">
        <p14:creationId xmlns:p14="http://schemas.microsoft.com/office/powerpoint/2010/main" val="1516941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lvl="0"/>
            <a:r>
              <a:rPr kumimoji="1" lang="ja-JP" altLang="en-US" sz="3200" dirty="0" smtClean="0"/>
              <a:t>ウェブアクセシビリティに関する</a:t>
            </a:r>
            <a:r>
              <a:rPr lang="ja-JP" altLang="en-US" sz="3200" dirty="0" smtClean="0"/>
              <a:t>国内動向</a:t>
            </a:r>
            <a:endParaRPr kumimoji="1" lang="ja-JP" altLang="en-US" sz="3200" dirty="0"/>
          </a:p>
        </p:txBody>
      </p:sp>
      <p:sp>
        <p:nvSpPr>
          <p:cNvPr id="3" name="コンテンツ プレースホルダ 2"/>
          <p:cNvSpPr>
            <a:spLocks noGrp="1"/>
          </p:cNvSpPr>
          <p:nvPr>
            <p:ph idx="1"/>
          </p:nvPr>
        </p:nvSpPr>
        <p:spPr>
          <a:xfrm>
            <a:off x="449317" y="1264865"/>
            <a:ext cx="8237483" cy="5072873"/>
          </a:xfrm>
        </p:spPr>
        <p:txBody>
          <a:bodyPr>
            <a:normAutofit fontScale="92500" lnSpcReduction="10000"/>
          </a:bodyPr>
          <a:lstStyle/>
          <a:p>
            <a:pPr lvl="0" eaLnBrk="1" hangingPunct="1">
              <a:lnSpc>
                <a:spcPct val="110000"/>
              </a:lnSpc>
              <a:defRPr/>
            </a:pPr>
            <a:r>
              <a:rPr lang="ja-JP" altLang="en-US" sz="2400" dirty="0" smtClean="0"/>
              <a:t>「高齢者・障害者等配慮設計指針</a:t>
            </a:r>
            <a:r>
              <a:rPr lang="ja-JP" altLang="en-US" sz="2400" dirty="0" smtClean="0">
                <a:latin typeface="Arial" pitchFamily="34" charset="0"/>
              </a:rPr>
              <a:t>－情報通信における機器，ソフトウェア及びサービス－第</a:t>
            </a:r>
            <a:r>
              <a:rPr lang="en-US" altLang="ja-JP" sz="2400" dirty="0" smtClean="0">
                <a:latin typeface="Arial" pitchFamily="34" charset="0"/>
              </a:rPr>
              <a:t>3</a:t>
            </a:r>
            <a:r>
              <a:rPr lang="ja-JP" altLang="en-US" sz="2400" dirty="0" smtClean="0">
                <a:latin typeface="Arial" pitchFamily="34" charset="0"/>
              </a:rPr>
              <a:t>部：ウェブコンテンツ」</a:t>
            </a:r>
            <a:r>
              <a:rPr lang="en-US" altLang="ja-JP" sz="2400" dirty="0" smtClean="0"/>
              <a:t>JIS X 8341-3</a:t>
            </a:r>
            <a:r>
              <a:rPr lang="ja-JP" altLang="en-US" sz="2400" dirty="0" smtClean="0"/>
              <a:t>策定（</a:t>
            </a:r>
            <a:r>
              <a:rPr lang="en-US" altLang="ja-JP" sz="2400" dirty="0" smtClean="0"/>
              <a:t>2004</a:t>
            </a:r>
            <a:r>
              <a:rPr lang="ja-JP" altLang="en-US" sz="2400" dirty="0" smtClean="0"/>
              <a:t>年）</a:t>
            </a:r>
            <a:endParaRPr lang="en-US" altLang="ja-JP" sz="2400" dirty="0" smtClean="0"/>
          </a:p>
          <a:p>
            <a:pPr lvl="1" eaLnBrk="1" hangingPunct="1">
              <a:lnSpc>
                <a:spcPct val="110000"/>
              </a:lnSpc>
              <a:defRPr/>
            </a:pPr>
            <a:r>
              <a:rPr lang="ja-JP" altLang="en-US" sz="2000" dirty="0" smtClean="0"/>
              <a:t>内容が曖昧。技術依存</a:t>
            </a:r>
            <a:endParaRPr lang="en-US" altLang="ja-JP" sz="2000" dirty="0" smtClean="0"/>
          </a:p>
          <a:p>
            <a:pPr lvl="0" eaLnBrk="1" hangingPunct="1">
              <a:lnSpc>
                <a:spcPct val="110000"/>
              </a:lnSpc>
              <a:defRPr/>
            </a:pPr>
            <a:r>
              <a:rPr lang="ja-JP" altLang="en-US" sz="2400" dirty="0" smtClean="0"/>
              <a:t>総務省「みんなの公共サイト運用モデル」策定（</a:t>
            </a:r>
            <a:r>
              <a:rPr lang="en-US" altLang="ja-JP" sz="2400" dirty="0" smtClean="0"/>
              <a:t>2005</a:t>
            </a:r>
            <a:r>
              <a:rPr lang="ja-JP" altLang="en-US" sz="2400" dirty="0" smtClean="0"/>
              <a:t>年）</a:t>
            </a:r>
            <a:endParaRPr lang="en-US" altLang="ja-JP" sz="2400" dirty="0" smtClean="0"/>
          </a:p>
          <a:p>
            <a:pPr lvl="1" eaLnBrk="1" hangingPunct="1">
              <a:lnSpc>
                <a:spcPct val="110000"/>
              </a:lnSpc>
              <a:defRPr/>
            </a:pPr>
            <a:r>
              <a:rPr lang="ja-JP" altLang="en-US" sz="2000" dirty="0" smtClean="0"/>
              <a:t>地方公共団体等で実践可能なウェブアクセシビリティ維持・向上の取組モデル</a:t>
            </a:r>
            <a:endParaRPr lang="en-US" altLang="ja-JP" sz="2000" dirty="0" smtClean="0"/>
          </a:p>
          <a:p>
            <a:pPr lvl="1" eaLnBrk="1" hangingPunct="1">
              <a:lnSpc>
                <a:spcPct val="110000"/>
              </a:lnSpc>
              <a:defRPr/>
            </a:pPr>
            <a:endParaRPr lang="en-US" altLang="ja-JP" sz="1400" dirty="0" smtClean="0"/>
          </a:p>
          <a:p>
            <a:pPr lvl="0" eaLnBrk="1" hangingPunct="1">
              <a:lnSpc>
                <a:spcPct val="110000"/>
              </a:lnSpc>
              <a:defRPr/>
            </a:pPr>
            <a:r>
              <a:rPr lang="en-US" altLang="ja-JP" sz="2400" dirty="0" smtClean="0"/>
              <a:t>JIS X 8341-3</a:t>
            </a:r>
            <a:r>
              <a:rPr lang="ja-JP" altLang="en-US" sz="2400" dirty="0" smtClean="0"/>
              <a:t>改正（</a:t>
            </a:r>
            <a:r>
              <a:rPr lang="en-US" altLang="ja-JP" sz="2400" dirty="0" smtClean="0"/>
              <a:t>2010</a:t>
            </a:r>
            <a:r>
              <a:rPr lang="ja-JP" altLang="en-US" sz="2400" dirty="0" smtClean="0"/>
              <a:t>年）</a:t>
            </a:r>
            <a:endParaRPr lang="en-US" altLang="ja-JP" sz="2400" dirty="0" smtClean="0"/>
          </a:p>
          <a:p>
            <a:pPr lvl="1" eaLnBrk="1" hangingPunct="1">
              <a:lnSpc>
                <a:spcPct val="110000"/>
              </a:lnSpc>
              <a:defRPr/>
            </a:pPr>
            <a:r>
              <a:rPr lang="ja-JP" altLang="en-US" sz="2000" dirty="0" smtClean="0"/>
              <a:t>国際規格（</a:t>
            </a:r>
            <a:r>
              <a:rPr lang="en-US" altLang="ja-JP" sz="2000" dirty="0" smtClean="0"/>
              <a:t>WCAG 2.0</a:t>
            </a:r>
            <a:r>
              <a:rPr lang="ja-JP" altLang="en-US" sz="2000" dirty="0" smtClean="0"/>
              <a:t>）と同じ基準になるように改正。</a:t>
            </a:r>
            <a:endParaRPr lang="en-US" altLang="ja-JP" sz="2000" dirty="0" smtClean="0"/>
          </a:p>
          <a:p>
            <a:pPr lvl="0" eaLnBrk="1" hangingPunct="1">
              <a:lnSpc>
                <a:spcPct val="110000"/>
              </a:lnSpc>
              <a:defRPr/>
            </a:pPr>
            <a:r>
              <a:rPr lang="ja-JP" altLang="en-US" sz="2400" dirty="0" smtClean="0"/>
              <a:t>「みんなの公共サイト運用モデル（改定版）」改定（</a:t>
            </a:r>
            <a:r>
              <a:rPr lang="en-US" altLang="ja-JP" sz="2400" dirty="0" smtClean="0"/>
              <a:t>2011</a:t>
            </a:r>
            <a:r>
              <a:rPr lang="ja-JP" altLang="en-US" sz="2400" dirty="0" smtClean="0"/>
              <a:t>年）</a:t>
            </a:r>
            <a:endParaRPr lang="en-US" altLang="ja-JP" sz="2400" dirty="0" smtClean="0"/>
          </a:p>
          <a:p>
            <a:pPr lvl="1" eaLnBrk="1" hangingPunct="1">
              <a:lnSpc>
                <a:spcPct val="110000"/>
              </a:lnSpc>
              <a:defRPr/>
            </a:pPr>
            <a:r>
              <a:rPr lang="en-US" altLang="ja-JP" sz="2000" dirty="0" smtClean="0"/>
              <a:t>JIS</a:t>
            </a:r>
            <a:r>
              <a:rPr lang="ja-JP" altLang="en-US" sz="2000" dirty="0" smtClean="0"/>
              <a:t>改正に基づき見直し、地方公共団体等で実施すべき取組を具体化</a:t>
            </a:r>
            <a:endParaRPr lang="en-US" altLang="ja-JP" sz="2000" dirty="0" smtClean="0"/>
          </a:p>
          <a:p>
            <a:pPr marL="57150" indent="0" eaLnBrk="1" hangingPunct="1">
              <a:lnSpc>
                <a:spcPct val="110000"/>
              </a:lnSpc>
              <a:buNone/>
              <a:defRPr/>
            </a:pPr>
            <a:endParaRPr lang="en-US" altLang="ja-JP" sz="2000" dirty="0" smtClean="0"/>
          </a:p>
          <a:p>
            <a:pPr marL="57150" indent="0" eaLnBrk="1" hangingPunct="1">
              <a:lnSpc>
                <a:spcPct val="110000"/>
              </a:lnSpc>
              <a:buNone/>
              <a:defRPr/>
            </a:pPr>
            <a:r>
              <a:rPr lang="en-US" altLang="ja-JP" sz="2000" dirty="0" smtClean="0"/>
              <a:t>※WCAG: W3C</a:t>
            </a:r>
            <a:r>
              <a:rPr lang="ja-JP" altLang="en-US" sz="2000" dirty="0" smtClean="0"/>
              <a:t>が作成した</a:t>
            </a:r>
            <a:r>
              <a:rPr lang="en-US" altLang="ja-JP" sz="2000" dirty="0" smtClean="0"/>
              <a:t>Web Content Accessibility Guidelines</a:t>
            </a:r>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3</a:t>
            </a:fld>
            <a:endParaRPr lang="en-US" altLang="ja-JP" dirty="0"/>
          </a:p>
        </p:txBody>
      </p:sp>
    </p:spTree>
    <p:extLst>
      <p:ext uri="{BB962C8B-B14F-4D97-AF65-F5344CB8AC3E}">
        <p14:creationId xmlns:p14="http://schemas.microsoft.com/office/powerpoint/2010/main" val="321492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ja-JP" sz="3200" dirty="0"/>
              <a:t>JIS X 8341-3:2010</a:t>
            </a:r>
            <a:r>
              <a:rPr lang="ja-JP" altLang="en-US" sz="3200" dirty="0" smtClean="0"/>
              <a:t>の基準</a:t>
            </a:r>
          </a:p>
        </p:txBody>
      </p:sp>
      <p:sp>
        <p:nvSpPr>
          <p:cNvPr id="94211" name="Rectangle 3"/>
          <p:cNvSpPr>
            <a:spLocks noGrp="1" noChangeArrowheads="1"/>
          </p:cNvSpPr>
          <p:nvPr>
            <p:ph idx="1"/>
          </p:nvPr>
        </p:nvSpPr>
        <p:spPr>
          <a:xfrm>
            <a:off x="469338" y="1266270"/>
            <a:ext cx="8406375" cy="5225516"/>
          </a:xfrm>
        </p:spPr>
        <p:txBody>
          <a:bodyPr/>
          <a:lstStyle/>
          <a:p>
            <a:pPr marL="590550" indent="-533400" eaLnBrk="1" hangingPunct="1"/>
            <a:r>
              <a:rPr lang="ja-JP" altLang="en-US" sz="2400" dirty="0"/>
              <a:t>４つの原則（知覚可能、操作可能、理解可能、頑健性）、</a:t>
            </a:r>
            <a:r>
              <a:rPr lang="en-US" altLang="ja-JP" sz="2400" dirty="0"/>
              <a:t>12</a:t>
            </a:r>
            <a:r>
              <a:rPr lang="ja-JP" altLang="en-US" sz="2400" dirty="0"/>
              <a:t>のガイドライン、</a:t>
            </a:r>
            <a:r>
              <a:rPr lang="en-US" altLang="ja-JP" sz="2400" dirty="0"/>
              <a:t>61</a:t>
            </a:r>
            <a:r>
              <a:rPr lang="ja-JP" altLang="en-US" sz="2400" dirty="0"/>
              <a:t>の達成基準から</a:t>
            </a:r>
            <a:r>
              <a:rPr lang="ja-JP" altLang="en-US" sz="2400" dirty="0" smtClean="0"/>
              <a:t>成る</a:t>
            </a:r>
            <a:endParaRPr lang="en-US" altLang="ja-JP" sz="2400" dirty="0" smtClean="0"/>
          </a:p>
          <a:p>
            <a:pPr marL="590550" indent="-533400" eaLnBrk="1" hangingPunct="1"/>
            <a:r>
              <a:rPr lang="en-US" altLang="ja-JP" sz="2400" dirty="0" smtClean="0"/>
              <a:t>3</a:t>
            </a:r>
            <a:r>
              <a:rPr lang="ja-JP" altLang="en-US" sz="2400" dirty="0" smtClean="0"/>
              <a:t>段階の達成等級 （</a:t>
            </a:r>
            <a:r>
              <a:rPr lang="en-US" altLang="ja-JP" sz="2400" dirty="0" smtClean="0"/>
              <a:t>A</a:t>
            </a:r>
            <a:r>
              <a:rPr lang="ja-JP" altLang="en-US" sz="2400" dirty="0" err="1" smtClean="0"/>
              <a:t>、</a:t>
            </a:r>
            <a:r>
              <a:rPr lang="en-US" altLang="ja-JP" sz="2400" dirty="0" smtClean="0"/>
              <a:t>AA</a:t>
            </a:r>
            <a:r>
              <a:rPr lang="ja-JP" altLang="en-US" sz="2400" dirty="0" err="1" smtClean="0"/>
              <a:t>、</a:t>
            </a:r>
            <a:r>
              <a:rPr lang="en-US" altLang="ja-JP" sz="2400" dirty="0" smtClean="0"/>
              <a:t>AAA</a:t>
            </a:r>
            <a:r>
              <a:rPr lang="ja-JP" altLang="en-US" sz="2400" dirty="0" smtClean="0"/>
              <a:t>）：　</a:t>
            </a:r>
            <a:r>
              <a:rPr lang="en-US" altLang="ja-JP" sz="2400" dirty="0" smtClean="0"/>
              <a:t>A</a:t>
            </a:r>
            <a:r>
              <a:rPr lang="ja-JP" altLang="en-US" sz="2400" dirty="0" smtClean="0"/>
              <a:t>の数が増えるほど高度（すべて必須）</a:t>
            </a:r>
            <a:endParaRPr lang="en-US" altLang="ja-JP" sz="2400" dirty="0" smtClean="0"/>
          </a:p>
          <a:p>
            <a:pPr marL="590550" indent="-533400" eaLnBrk="1" hangingPunct="1"/>
            <a:r>
              <a:rPr lang="ja-JP" altLang="en-US" sz="2400" dirty="0" smtClean="0"/>
              <a:t>各達成基準には対応する達成等級が明記されている</a:t>
            </a:r>
          </a:p>
        </p:txBody>
      </p:sp>
      <p:sp>
        <p:nvSpPr>
          <p:cNvPr id="15" name="スライド番号プレースホルダ 3"/>
          <p:cNvSpPr>
            <a:spLocks noGrp="1"/>
          </p:cNvSpPr>
          <p:nvPr>
            <p:ph type="sldNum" sz="quarter" idx="12"/>
          </p:nvPr>
        </p:nvSpPr>
        <p:spPr>
          <a:noFill/>
        </p:spPr>
        <p:txBody>
          <a:bodyPr/>
          <a:lstStyle/>
          <a:p>
            <a:pPr>
              <a:buNone/>
            </a:pPr>
            <a:fld id="{74A90023-9F50-4CC0-B51B-54971C452601}" type="slidenum">
              <a:rPr lang="en-US" altLang="ja-JP" smtClean="0"/>
              <a:pPr>
                <a:buNone/>
              </a:pPr>
              <a:t>4</a:t>
            </a:fld>
            <a:endParaRPr lang="en-US" altLang="ja-JP" dirty="0" smtClean="0"/>
          </a:p>
        </p:txBody>
      </p:sp>
      <p:sp>
        <p:nvSpPr>
          <p:cNvPr id="80900" name="Text Box 4"/>
          <p:cNvSpPr txBox="1">
            <a:spLocks noChangeArrowheads="1"/>
          </p:cNvSpPr>
          <p:nvPr/>
        </p:nvSpPr>
        <p:spPr bwMode="auto">
          <a:xfrm>
            <a:off x="5901415" y="3565345"/>
            <a:ext cx="2517036"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1" name="Text Box 5"/>
          <p:cNvSpPr txBox="1">
            <a:spLocks noChangeArrowheads="1"/>
          </p:cNvSpPr>
          <p:nvPr/>
        </p:nvSpPr>
        <p:spPr bwMode="auto">
          <a:xfrm>
            <a:off x="5928403" y="4581345"/>
            <a:ext cx="2807179"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t>
            </a:r>
            <a:r>
              <a:rPr lang="ja-JP" altLang="en-US" sz="2400" dirty="0">
                <a:latin typeface="+mn-ea"/>
                <a:ea typeface="+mn-ea"/>
              </a:rPr>
              <a:t>に必要 </a:t>
            </a:r>
          </a:p>
        </p:txBody>
      </p:sp>
      <p:sp>
        <p:nvSpPr>
          <p:cNvPr id="80902" name="Text Box 6"/>
          <p:cNvSpPr txBox="1">
            <a:spLocks noChangeArrowheads="1"/>
          </p:cNvSpPr>
          <p:nvPr/>
        </p:nvSpPr>
        <p:spPr bwMode="auto">
          <a:xfrm>
            <a:off x="5912528" y="5630683"/>
            <a:ext cx="2908168"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3" name="AutoShape 7"/>
          <p:cNvSpPr>
            <a:spLocks noChangeArrowheads="1"/>
          </p:cNvSpPr>
          <p:nvPr/>
        </p:nvSpPr>
        <p:spPr bwMode="auto">
          <a:xfrm>
            <a:off x="1074057" y="3568977"/>
            <a:ext cx="4151083" cy="1438275"/>
          </a:xfrm>
          <a:prstGeom prst="roundRect">
            <a:avLst>
              <a:gd name="adj" fmla="val 16667"/>
            </a:avLst>
          </a:prstGeom>
          <a:noFill/>
          <a:ln w="19050" algn="ctr">
            <a:solidFill>
              <a:srgbClr val="0000FF"/>
            </a:solidFill>
            <a:round/>
            <a:headEnd/>
            <a:tailEnd/>
          </a:ln>
        </p:spPr>
        <p:txBody>
          <a:bodyPr wrap="none" anchor="ctr"/>
          <a:lstStyle/>
          <a:p>
            <a:pPr>
              <a:buNone/>
              <a:defRPr/>
            </a:pPr>
            <a:endParaRPr lang="ja-JP" altLang="en-US">
              <a:latin typeface="+mn-ea"/>
              <a:ea typeface="+mn-ea"/>
            </a:endParaRPr>
          </a:p>
        </p:txBody>
      </p:sp>
      <p:sp>
        <p:nvSpPr>
          <p:cNvPr id="80904" name="AutoShape 8"/>
          <p:cNvSpPr>
            <a:spLocks noChangeArrowheads="1"/>
          </p:cNvSpPr>
          <p:nvPr/>
        </p:nvSpPr>
        <p:spPr bwMode="auto">
          <a:xfrm>
            <a:off x="943429" y="3451502"/>
            <a:ext cx="4415061" cy="2232025"/>
          </a:xfrm>
          <a:prstGeom prst="roundRect">
            <a:avLst>
              <a:gd name="adj" fmla="val 16667"/>
            </a:avLst>
          </a:prstGeom>
          <a:noFill/>
          <a:ln w="19050" algn="ctr">
            <a:solidFill>
              <a:srgbClr val="FF3300"/>
            </a:solidFill>
            <a:round/>
            <a:headEnd/>
            <a:tailEnd/>
          </a:ln>
        </p:spPr>
        <p:txBody>
          <a:bodyPr wrap="none" anchor="ctr"/>
          <a:lstStyle/>
          <a:p>
            <a:pPr>
              <a:buNone/>
              <a:defRPr/>
            </a:pPr>
            <a:endParaRPr lang="ja-JP" altLang="en-US">
              <a:latin typeface="+mn-ea"/>
              <a:ea typeface="+mn-ea"/>
            </a:endParaRPr>
          </a:p>
        </p:txBody>
      </p:sp>
      <p:sp>
        <p:nvSpPr>
          <p:cNvPr id="80905" name="AutoShape 9"/>
          <p:cNvSpPr>
            <a:spLocks noChangeArrowheads="1"/>
          </p:cNvSpPr>
          <p:nvPr/>
        </p:nvSpPr>
        <p:spPr bwMode="auto">
          <a:xfrm>
            <a:off x="783770" y="3351490"/>
            <a:ext cx="4689019" cy="2736850"/>
          </a:xfrm>
          <a:prstGeom prst="roundRect">
            <a:avLst>
              <a:gd name="adj" fmla="val 16667"/>
            </a:avLst>
          </a:prstGeom>
          <a:noFill/>
          <a:ln w="19050" algn="ctr">
            <a:solidFill>
              <a:srgbClr val="008000"/>
            </a:solidFill>
            <a:round/>
            <a:headEnd/>
            <a:tailEnd/>
          </a:ln>
        </p:spPr>
        <p:txBody>
          <a:bodyPr wrap="none" anchor="ctr"/>
          <a:lstStyle/>
          <a:p>
            <a:pPr>
              <a:buNone/>
              <a:defRPr/>
            </a:pPr>
            <a:endParaRPr lang="ja-JP" altLang="en-US">
              <a:latin typeface="+mn-ea"/>
              <a:ea typeface="+mn-ea"/>
            </a:endParaRPr>
          </a:p>
        </p:txBody>
      </p:sp>
      <p:sp>
        <p:nvSpPr>
          <p:cNvPr id="80906" name="Line 10"/>
          <p:cNvSpPr>
            <a:spLocks noChangeShapeType="1"/>
          </p:cNvSpPr>
          <p:nvPr/>
        </p:nvSpPr>
        <p:spPr bwMode="auto">
          <a:xfrm>
            <a:off x="5209265" y="3738840"/>
            <a:ext cx="688975" cy="0"/>
          </a:xfrm>
          <a:prstGeom prst="line">
            <a:avLst/>
          </a:prstGeom>
          <a:noFill/>
          <a:ln w="15875">
            <a:solidFill>
              <a:srgbClr val="0000FF"/>
            </a:solidFill>
            <a:round/>
            <a:headEnd/>
            <a:tailEnd type="triangle" w="lg" len="lg"/>
          </a:ln>
        </p:spPr>
        <p:txBody>
          <a:bodyPr/>
          <a:lstStyle/>
          <a:p>
            <a:pPr>
              <a:buNone/>
              <a:defRPr/>
            </a:pPr>
            <a:endParaRPr lang="ja-JP" altLang="en-US">
              <a:latin typeface="+mn-ea"/>
              <a:ea typeface="+mn-ea"/>
            </a:endParaRPr>
          </a:p>
        </p:txBody>
      </p:sp>
      <p:sp>
        <p:nvSpPr>
          <p:cNvPr id="80907" name="Line 11"/>
          <p:cNvSpPr>
            <a:spLocks noChangeShapeType="1"/>
          </p:cNvSpPr>
          <p:nvPr/>
        </p:nvSpPr>
        <p:spPr bwMode="auto">
          <a:xfrm>
            <a:off x="5358489" y="4764365"/>
            <a:ext cx="569913" cy="0"/>
          </a:xfrm>
          <a:prstGeom prst="line">
            <a:avLst/>
          </a:prstGeom>
          <a:noFill/>
          <a:ln w="15875">
            <a:solidFill>
              <a:srgbClr val="FF3300"/>
            </a:solidFill>
            <a:round/>
            <a:headEnd/>
            <a:tailEnd type="triangle" w="lg" len="lg"/>
          </a:ln>
        </p:spPr>
        <p:txBody>
          <a:bodyPr/>
          <a:lstStyle/>
          <a:p>
            <a:pPr>
              <a:buNone/>
              <a:defRPr/>
            </a:pPr>
            <a:endParaRPr lang="ja-JP" altLang="en-US">
              <a:latin typeface="+mn-ea"/>
              <a:ea typeface="+mn-ea"/>
            </a:endParaRPr>
          </a:p>
        </p:txBody>
      </p:sp>
      <p:sp>
        <p:nvSpPr>
          <p:cNvPr id="80908" name="Line 12"/>
          <p:cNvSpPr>
            <a:spLocks noChangeShapeType="1"/>
          </p:cNvSpPr>
          <p:nvPr/>
        </p:nvSpPr>
        <p:spPr bwMode="auto">
          <a:xfrm>
            <a:off x="5483903" y="5667652"/>
            <a:ext cx="393700" cy="0"/>
          </a:xfrm>
          <a:prstGeom prst="line">
            <a:avLst/>
          </a:prstGeom>
          <a:noFill/>
          <a:ln w="15875">
            <a:solidFill>
              <a:srgbClr val="008000"/>
            </a:solidFill>
            <a:round/>
            <a:headEnd/>
            <a:tailEnd type="triangle" w="lg" len="lg"/>
          </a:ln>
        </p:spPr>
        <p:txBody>
          <a:bodyPr/>
          <a:lstStyle/>
          <a:p>
            <a:pPr>
              <a:buNone/>
              <a:defRPr/>
            </a:pPr>
            <a:endParaRPr lang="ja-JP" altLang="en-US">
              <a:latin typeface="+mn-ea"/>
              <a:ea typeface="+mn-ea"/>
            </a:endParaRPr>
          </a:p>
        </p:txBody>
      </p:sp>
      <p:sp>
        <p:nvSpPr>
          <p:cNvPr id="80909" name="Text Box 13"/>
          <p:cNvSpPr txBox="1">
            <a:spLocks noChangeArrowheads="1"/>
          </p:cNvSpPr>
          <p:nvPr/>
        </p:nvSpPr>
        <p:spPr bwMode="auto">
          <a:xfrm>
            <a:off x="1300387" y="3654702"/>
            <a:ext cx="3619956" cy="2738438"/>
          </a:xfrm>
          <a:prstGeom prst="rect">
            <a:avLst/>
          </a:prstGeom>
          <a:noFill/>
          <a:ln w="9525" algn="ctr">
            <a:noFill/>
            <a:miter lim="800000"/>
            <a:headEnd/>
            <a:tailEnd/>
          </a:ln>
        </p:spPr>
        <p:txBody>
          <a:bodyPr wrap="square">
            <a:spAutoFit/>
          </a:bodyPr>
          <a:lstStyle/>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1.1.1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1.2.2</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1.2.3</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1.2.4</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1.2.5</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1.2.6</a:t>
            </a:r>
            <a:r>
              <a:rPr lang="ja-JP" altLang="en-US" sz="2000" dirty="0">
                <a:latin typeface="+mn-ea"/>
                <a:ea typeface="+mn-ea"/>
              </a:rPr>
              <a:t>　達成等級</a:t>
            </a:r>
            <a:r>
              <a:rPr lang="en-US" altLang="ja-JP" sz="2000" dirty="0">
                <a:latin typeface="+mn-ea"/>
                <a:ea typeface="+mn-ea"/>
              </a:rPr>
              <a:t>AAA</a:t>
            </a:r>
          </a:p>
          <a:p>
            <a:pPr marL="342900" indent="-342900">
              <a:lnSpc>
                <a:spcPct val="90000"/>
              </a:lnSpc>
              <a:buNone/>
              <a:defRPr/>
            </a:pPr>
            <a:r>
              <a:rPr lang="en-US" altLang="ja-JP" sz="2000" b="1" dirty="0">
                <a:latin typeface="+mn-ea"/>
                <a:ea typeface="+mn-ea"/>
              </a:rPr>
              <a:t>   </a:t>
            </a:r>
            <a:r>
              <a:rPr lang="en-US" altLang="ja-JP" sz="2000" b="1" dirty="0" smtClean="0">
                <a:latin typeface="+mn-ea"/>
                <a:ea typeface="+mn-ea"/>
              </a:rPr>
              <a:t>…</a:t>
            </a:r>
            <a:r>
              <a:rPr lang="en-US" altLang="ja-JP" sz="2000" b="1" dirty="0">
                <a:latin typeface="+mn-ea"/>
              </a:rPr>
              <a:t> </a:t>
            </a:r>
            <a:endParaRPr lang="en-US" altLang="ja-JP" sz="2000" dirty="0">
              <a:latin typeface="+mn-ea"/>
              <a:ea typeface="+mn-ea"/>
            </a:endParaRPr>
          </a:p>
        </p:txBody>
      </p:sp>
    </p:spTree>
    <p:extLst>
      <p:ext uri="{BB962C8B-B14F-4D97-AF65-F5344CB8AC3E}">
        <p14:creationId xmlns:p14="http://schemas.microsoft.com/office/powerpoint/2010/main" val="32762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701" name="Group 93"/>
          <p:cNvGraphicFramePr>
            <a:graphicFrameLocks noGrp="1"/>
          </p:cNvGraphicFramePr>
          <p:nvPr>
            <p:ph idx="1"/>
          </p:nvPr>
        </p:nvGraphicFramePr>
        <p:xfrm>
          <a:off x="156775" y="1267299"/>
          <a:ext cx="8832850" cy="4775200"/>
        </p:xfrm>
        <a:graphic>
          <a:graphicData uri="http://schemas.openxmlformats.org/drawingml/2006/table">
            <a:tbl>
              <a:tblPr/>
              <a:tblGrid>
                <a:gridCol w="1295400"/>
                <a:gridCol w="1519237"/>
                <a:gridCol w="2187575"/>
                <a:gridCol w="2525713"/>
                <a:gridCol w="1304925"/>
              </a:tblGrid>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表記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アクセシビリティ方針の提示又は公開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目標とする等級の達成基準の試験結果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追加表記事項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自己適合宣言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適合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en-US" altLang="ja-JP" sz="1800" b="0" i="0" u="none" strike="noStrike" cap="none" normalizeH="0" baseline="0" smtClean="0">
                          <a:ln>
                            <a:noFill/>
                          </a:ln>
                          <a:solidFill>
                            <a:srgbClr val="000000"/>
                          </a:solidFill>
                          <a:effectLst/>
                          <a:latin typeface="Arial" charset="0"/>
                          <a:ea typeface="ＭＳ Ｐゴシック" pitchFamily="50" charset="-128"/>
                        </a:rPr>
                        <a:t>JIS Q1000</a:t>
                      </a: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等による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一部準拠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満たせなかった理由</a:t>
                      </a:r>
                      <a:br>
                        <a:rPr kumimoji="1" lang="ja-JP" altLang="en-US" sz="1800" b="0" i="0" u="none" strike="noStrike" cap="none" normalizeH="0" baseline="0" smtClean="0">
                          <a:ln>
                            <a:noFill/>
                          </a:ln>
                          <a:solidFill>
                            <a:srgbClr val="000000"/>
                          </a:solidFill>
                          <a:effectLst/>
                          <a:latin typeface="Arial" charset="0"/>
                          <a:ea typeface="ＭＳ Ｐゴシック" pitchFamily="50" charset="-128"/>
                        </a:rPr>
                      </a:b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準拠に向けたスケジュール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配慮し試験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試験を実施するが、結果は問わない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配慮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pitchFamily="50" charset="-128"/>
                        </a:rPr>
                        <a:t>参照した達成基準一覧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スライド番号プレースホルダ 3"/>
          <p:cNvSpPr>
            <a:spLocks noGrp="1"/>
          </p:cNvSpPr>
          <p:nvPr>
            <p:ph type="sldNum" sz="quarter" idx="12"/>
          </p:nvPr>
        </p:nvSpPr>
        <p:spPr>
          <a:noFill/>
        </p:spPr>
        <p:txBody>
          <a:bodyPr/>
          <a:lstStyle/>
          <a:p>
            <a:pPr>
              <a:buNone/>
            </a:pPr>
            <a:fld id="{A7B7B6A9-F79D-4D15-B64B-E8B790A3ED84}" type="slidenum">
              <a:rPr lang="en-US" altLang="ja-JP" smtClean="0"/>
              <a:pPr>
                <a:buNone/>
              </a:pPr>
              <a:t>5</a:t>
            </a:fld>
            <a:endParaRPr lang="en-US" altLang="ja-JP" dirty="0" smtClean="0"/>
          </a:p>
        </p:txBody>
      </p:sp>
      <p:sp>
        <p:nvSpPr>
          <p:cNvPr id="5" name="テキスト ボックス 4"/>
          <p:cNvSpPr txBox="1"/>
          <p:nvPr/>
        </p:nvSpPr>
        <p:spPr>
          <a:xfrm>
            <a:off x="356259" y="6110128"/>
            <a:ext cx="8775865" cy="584775"/>
          </a:xfrm>
          <a:prstGeom prst="rect">
            <a:avLst/>
          </a:prstGeom>
          <a:noFill/>
        </p:spPr>
        <p:txBody>
          <a:bodyPr wrap="square" rtlCol="0">
            <a:spAutoFit/>
          </a:bodyPr>
          <a:lstStyle/>
          <a:p>
            <a:pPr>
              <a:buNone/>
            </a:pPr>
            <a:r>
              <a:rPr kumimoji="1" lang="en-US" altLang="ja-JP" sz="2000" dirty="0" smtClean="0"/>
              <a:t>※</a:t>
            </a:r>
            <a:r>
              <a:rPr lang="ja-JP" altLang="en-US" sz="2000" dirty="0" smtClean="0"/>
              <a:t> （引用元）ウェブアクセシビリティ基盤委員会</a:t>
            </a:r>
            <a:r>
              <a:rPr lang="en-US" altLang="ja-JP" sz="2000" dirty="0" smtClean="0"/>
              <a:t>WAIC</a:t>
            </a:r>
            <a:r>
              <a:rPr lang="ja-JP" altLang="en-US" sz="2000" dirty="0" smtClean="0"/>
              <a:t>「ウェブコンテンツの</a:t>
            </a:r>
            <a:r>
              <a:rPr lang="en-US" altLang="ja-JP" sz="2000" dirty="0" smtClean="0"/>
              <a:t>JIS X 8341-3:2010</a:t>
            </a:r>
            <a:r>
              <a:rPr lang="ja-JP" altLang="en-US" sz="2000" dirty="0" smtClean="0"/>
              <a:t>対応度表記ガイドライン 」</a:t>
            </a:r>
            <a:endParaRPr kumimoji="1" lang="ja-JP" altLang="en-US" sz="2000" dirty="0"/>
          </a:p>
        </p:txBody>
      </p:sp>
      <p:sp>
        <p:nvSpPr>
          <p:cNvPr id="6" name="タイトル 1"/>
          <p:cNvSpPr txBox="1">
            <a:spLocks/>
          </p:cNvSpPr>
          <p:nvPr/>
        </p:nvSpPr>
        <p:spPr>
          <a:xfrm>
            <a:off x="457200" y="51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kumimoji="1" sz="3600" kern="1200">
                <a:solidFill>
                  <a:schemeClr val="tx1"/>
                </a:solidFill>
                <a:latin typeface="+mj-lt"/>
                <a:ea typeface="+mj-ea"/>
                <a:cs typeface="+mj-cs"/>
              </a:defRPr>
            </a:lvl1pPr>
          </a:lstStyle>
          <a:p>
            <a:r>
              <a:rPr lang="ja-JP" altLang="en-US" sz="3200" dirty="0"/>
              <a:t>達成等級対応度の表記</a:t>
            </a:r>
          </a:p>
        </p:txBody>
      </p:sp>
    </p:spTree>
    <p:extLst>
      <p:ext uri="{BB962C8B-B14F-4D97-AF65-F5344CB8AC3E}">
        <p14:creationId xmlns:p14="http://schemas.microsoft.com/office/powerpoint/2010/main" val="213438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7261" y="265099"/>
            <a:ext cx="8171277" cy="1012135"/>
          </a:xfrm>
        </p:spPr>
        <p:txBody>
          <a:bodyPr>
            <a:noAutofit/>
          </a:bodyPr>
          <a:lstStyle/>
          <a:p>
            <a:r>
              <a:rPr kumimoji="1" lang="ja-JP" altLang="en-US" sz="3200" dirty="0" smtClean="0"/>
              <a:t>「みんなの公共サイト運用モデル（改定版）」の概要と特徴</a:t>
            </a:r>
            <a:endParaRPr kumimoji="1" lang="ja-JP" altLang="en-US" sz="3200" dirty="0"/>
          </a:p>
        </p:txBody>
      </p:sp>
      <p:sp>
        <p:nvSpPr>
          <p:cNvPr id="3" name="コンテンツ プレースホルダ 2"/>
          <p:cNvSpPr>
            <a:spLocks noGrp="1"/>
          </p:cNvSpPr>
          <p:nvPr>
            <p:ph idx="1"/>
          </p:nvPr>
        </p:nvSpPr>
        <p:spPr>
          <a:xfrm>
            <a:off x="457200" y="1500809"/>
            <a:ext cx="8686800" cy="5357191"/>
          </a:xfrm>
        </p:spPr>
        <p:txBody>
          <a:bodyPr>
            <a:normAutofit/>
          </a:bodyPr>
          <a:lstStyle/>
          <a:p>
            <a:r>
              <a:rPr lang="ja-JP" altLang="en-US" dirty="0" smtClean="0"/>
              <a:t>国及び地方公共団体等の公的機関を対象</a:t>
            </a:r>
            <a:endParaRPr lang="en-US" altLang="ja-JP" dirty="0" smtClean="0"/>
          </a:p>
          <a:p>
            <a:r>
              <a:rPr lang="ja-JP" altLang="en-US" dirty="0" smtClean="0"/>
              <a:t>特徴</a:t>
            </a:r>
            <a:endParaRPr lang="en-US" altLang="ja-JP" dirty="0" smtClean="0"/>
          </a:p>
          <a:p>
            <a:pPr lvl="1"/>
            <a:r>
              <a:rPr lang="ja-JP" altLang="en-US" dirty="0" smtClean="0"/>
              <a:t>必要性や取り組み内容等を簡潔にまとめた手引書を作成</a:t>
            </a:r>
            <a:endParaRPr lang="en-US" altLang="ja-JP" dirty="0" smtClean="0"/>
          </a:p>
          <a:p>
            <a:pPr lvl="1"/>
            <a:r>
              <a:rPr lang="ja-JP" altLang="en-US" dirty="0" smtClean="0"/>
              <a:t>手順書やワークシートを見直し</a:t>
            </a:r>
            <a:endParaRPr lang="en-US" altLang="ja-JP" dirty="0" smtClean="0"/>
          </a:p>
          <a:p>
            <a:pPr lvl="1"/>
            <a:r>
              <a:rPr lang="ja-JP" altLang="en-US" dirty="0" smtClean="0"/>
              <a:t>実施すべき取り組みを一覧で提示</a:t>
            </a:r>
            <a:endParaRPr lang="en-US" altLang="ja-JP" dirty="0" smtClean="0"/>
          </a:p>
          <a:p>
            <a:r>
              <a:rPr lang="ja-JP" altLang="en-US" dirty="0" smtClean="0"/>
              <a:t>資料の構成</a:t>
            </a:r>
            <a:endParaRPr lang="en-US" altLang="ja-JP" dirty="0" smtClean="0"/>
          </a:p>
          <a:p>
            <a:pPr lvl="1"/>
            <a:r>
              <a:rPr lang="ja-JP" altLang="en-US" dirty="0" smtClean="0"/>
              <a:t>ウェブアクセシビリティ対応の手引き</a:t>
            </a:r>
            <a:endParaRPr lang="en-US" altLang="ja-JP" dirty="0" smtClean="0"/>
          </a:p>
          <a:p>
            <a:pPr lvl="1"/>
            <a:r>
              <a:rPr lang="ja-JP" altLang="en-US" dirty="0" smtClean="0"/>
              <a:t>ウェブアクセシビリティ対応の手引き概要版</a:t>
            </a:r>
            <a:endParaRPr lang="en-US" altLang="ja-JP" dirty="0" smtClean="0"/>
          </a:p>
          <a:p>
            <a:pPr lvl="1"/>
            <a:r>
              <a:rPr lang="ja-JP" altLang="en-US" dirty="0" smtClean="0"/>
              <a:t>付属資料１：ウェブアクセシビリティ方針策定・公開の手順書</a:t>
            </a:r>
            <a:endParaRPr lang="en-US" altLang="ja-JP" dirty="0" smtClean="0"/>
          </a:p>
          <a:p>
            <a:pPr lvl="1"/>
            <a:r>
              <a:rPr lang="ja-JP" altLang="en-US" dirty="0" smtClean="0"/>
              <a:t>付属資料２：外部発注におけるアクセシビリティ確保手順書</a:t>
            </a:r>
            <a:endParaRPr lang="en-US" altLang="ja-JP" dirty="0" smtClean="0"/>
          </a:p>
          <a:p>
            <a:pPr lvl="1"/>
            <a:r>
              <a:rPr lang="ja-JP" altLang="en-US" dirty="0" smtClean="0"/>
              <a:t>付属資料３：高齢者・障害者のホームページ利用確認ガイド</a:t>
            </a:r>
            <a:endParaRPr lang="en-US" altLang="ja-JP" dirty="0" smtClean="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6</a:t>
            </a:fld>
            <a:endParaRPr lang="en-US" altLang="ja-JP" dirty="0"/>
          </a:p>
        </p:txBody>
      </p:sp>
    </p:spTree>
    <p:extLst>
      <p:ext uri="{BB962C8B-B14F-4D97-AF65-F5344CB8AC3E}">
        <p14:creationId xmlns:p14="http://schemas.microsoft.com/office/powerpoint/2010/main" val="2985041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199" y="1615627"/>
            <a:ext cx="8576441" cy="4722111"/>
          </a:xfrm>
        </p:spPr>
        <p:txBody>
          <a:bodyPr>
            <a:normAutofit/>
          </a:bodyPr>
          <a:lstStyle/>
          <a:p>
            <a:pPr>
              <a:lnSpc>
                <a:spcPct val="120000"/>
              </a:lnSpc>
            </a:pPr>
            <a:r>
              <a:rPr lang="ja-JP" altLang="en-US" b="1" dirty="0" smtClean="0"/>
              <a:t>既に提供しているホームページ等</a:t>
            </a:r>
          </a:p>
          <a:p>
            <a:pPr lvl="1">
              <a:lnSpc>
                <a:spcPct val="120000"/>
              </a:lnSpc>
            </a:pPr>
            <a:r>
              <a:rPr lang="en-US" altLang="ja-JP" dirty="0" smtClean="0"/>
              <a:t>2012 </a:t>
            </a:r>
            <a:r>
              <a:rPr lang="ja-JP" altLang="en-US" dirty="0" smtClean="0"/>
              <a:t>年度末まで 「ウェブアクセシビリティ方針」策定・公開</a:t>
            </a:r>
          </a:p>
          <a:p>
            <a:pPr lvl="1">
              <a:lnSpc>
                <a:spcPct val="120000"/>
              </a:lnSpc>
            </a:pPr>
            <a:r>
              <a:rPr lang="en-US" altLang="ja-JP" dirty="0" smtClean="0"/>
              <a:t>2013 </a:t>
            </a:r>
            <a:r>
              <a:rPr lang="ja-JP" altLang="en-US" dirty="0" smtClean="0"/>
              <a:t>年度末まで </a:t>
            </a:r>
            <a:r>
              <a:rPr lang="en-US" altLang="ja-JP" dirty="0" smtClean="0"/>
              <a:t>JIS X 8341-3:2010 </a:t>
            </a:r>
            <a:r>
              <a:rPr lang="ja-JP" altLang="en-US" dirty="0" smtClean="0"/>
              <a:t>の等級</a:t>
            </a:r>
            <a:r>
              <a:rPr lang="en-US" altLang="ja-JP" dirty="0" smtClean="0"/>
              <a:t>A </a:t>
            </a:r>
            <a:r>
              <a:rPr lang="ja-JP" altLang="en-US" dirty="0" smtClean="0"/>
              <a:t>に準拠（試験結果の公開）</a:t>
            </a:r>
          </a:p>
          <a:p>
            <a:pPr lvl="1">
              <a:lnSpc>
                <a:spcPct val="120000"/>
              </a:lnSpc>
            </a:pPr>
            <a:r>
              <a:rPr lang="en-US" altLang="ja-JP" dirty="0" smtClean="0"/>
              <a:t>2014 </a:t>
            </a:r>
            <a:r>
              <a:rPr lang="ja-JP" altLang="en-US" dirty="0" smtClean="0"/>
              <a:t>年度末まで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pPr>
            <a:r>
              <a:rPr lang="ja-JP" altLang="en-US" b="1" dirty="0" smtClean="0"/>
              <a:t>ホームページ等を新規構築する場合</a:t>
            </a:r>
          </a:p>
          <a:p>
            <a:pPr lvl="1">
              <a:lnSpc>
                <a:spcPct val="120000"/>
              </a:lnSpc>
            </a:pPr>
            <a:r>
              <a:rPr lang="ja-JP" altLang="en-US" dirty="0" smtClean="0"/>
              <a:t>構築前に 「ウェブアクセシビリティ方針」策定</a:t>
            </a:r>
          </a:p>
          <a:p>
            <a:pPr lvl="1">
              <a:lnSpc>
                <a:spcPct val="120000"/>
              </a:lnSpc>
            </a:pPr>
            <a:r>
              <a:rPr lang="ja-JP" altLang="en-US" dirty="0" smtClean="0"/>
              <a:t>構築時に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buNone/>
            </a:pPr>
            <a:r>
              <a:rPr lang="en-US" altLang="ja-JP" sz="2200" dirty="0" smtClean="0"/>
              <a:t>※</a:t>
            </a:r>
            <a:r>
              <a:rPr lang="ja-JP" altLang="en-US" sz="2200" dirty="0" smtClean="0"/>
              <a:t>（引用元）「ウェブアクセシビリティ対応の手引き」</a:t>
            </a:r>
            <a:endParaRPr kumimoji="1" lang="ja-JP" altLang="en-US" sz="2200" dirty="0"/>
          </a:p>
        </p:txBody>
      </p:sp>
      <p:sp>
        <p:nvSpPr>
          <p:cNvPr id="4" name="スライド番号プレースホルダ 3"/>
          <p:cNvSpPr>
            <a:spLocks noGrp="1"/>
          </p:cNvSpPr>
          <p:nvPr>
            <p:ph type="sldNum" sz="quarter" idx="12"/>
          </p:nvPr>
        </p:nvSpPr>
        <p:spPr/>
        <p:txBody>
          <a:bodyPr/>
          <a:lstStyle/>
          <a:p>
            <a:pPr>
              <a:buNone/>
              <a:defRPr/>
            </a:pPr>
            <a:fld id="{23D6FD14-9438-4897-824D-7914E578BC21}" type="slidenum">
              <a:rPr lang="en-US" altLang="ja-JP" smtClean="0"/>
              <a:pPr>
                <a:buNone/>
                <a:defRPr/>
              </a:pPr>
              <a:t>7</a:t>
            </a:fld>
            <a:endParaRPr lang="en-US" altLang="ja-JP" dirty="0"/>
          </a:p>
        </p:txBody>
      </p:sp>
      <p:sp>
        <p:nvSpPr>
          <p:cNvPr id="5" name="タイトル 1"/>
          <p:cNvSpPr txBox="1">
            <a:spLocks/>
          </p:cNvSpPr>
          <p:nvPr/>
        </p:nvSpPr>
        <p:spPr>
          <a:xfrm>
            <a:off x="447261" y="265099"/>
            <a:ext cx="8171277" cy="1012135"/>
          </a:xfrm>
          <a:prstGeom prst="rect">
            <a:avLst/>
          </a:prstGeom>
        </p:spPr>
        <p:txBody>
          <a:bodyPr vert="horz" lIns="91440" tIns="45720" rIns="91440" bIns="45720" rtlCol="0" anchor="ctr">
            <a:noAutofit/>
          </a:bodyPr>
          <a:lstStyle>
            <a:lvl1pPr algn="l" defTabSz="914400" rtl="0" eaLnBrk="1" latinLnBrk="0" hangingPunct="1">
              <a:spcBef>
                <a:spcPct val="0"/>
              </a:spcBef>
              <a:buNone/>
              <a:defRPr kumimoji="1" sz="3600" kern="1200">
                <a:solidFill>
                  <a:schemeClr val="tx1"/>
                </a:solidFill>
                <a:latin typeface="+mj-lt"/>
                <a:ea typeface="+mj-ea"/>
                <a:cs typeface="+mj-cs"/>
              </a:defRPr>
            </a:lvl1pPr>
          </a:lstStyle>
          <a:p>
            <a:pPr>
              <a:lnSpc>
                <a:spcPct val="100000"/>
              </a:lnSpc>
            </a:pPr>
            <a:r>
              <a:rPr lang="ja-JP" altLang="en-US" sz="3200" dirty="0" smtClean="0"/>
              <a:t>「みんなの公共サイト運用モデル（改定版）」</a:t>
            </a:r>
            <a:r>
              <a:rPr lang="ja-JP" altLang="en-US" sz="3200" dirty="0"/>
              <a:t>に記載された期限と達成等級の目安</a:t>
            </a:r>
          </a:p>
        </p:txBody>
      </p:sp>
    </p:spTree>
    <p:extLst>
      <p:ext uri="{BB962C8B-B14F-4D97-AF65-F5344CB8AC3E}">
        <p14:creationId xmlns:p14="http://schemas.microsoft.com/office/powerpoint/2010/main" val="44879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2.</a:t>
            </a:r>
            <a:r>
              <a:rPr lang="ja-JP" altLang="en-US" sz="3600" dirty="0" smtClean="0"/>
              <a:t>アクセシビリティ調査方法</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2"/>
          </p:nvPr>
        </p:nvSpPr>
        <p:spPr>
          <a:noFill/>
        </p:spPr>
        <p:txBody>
          <a:bodyPr/>
          <a:lstStyle/>
          <a:p>
            <a:pPr>
              <a:buNone/>
            </a:pPr>
            <a:fld id="{4B2F2663-4653-4CE3-B24F-FFC3F2250D38}" type="slidenum">
              <a:rPr lang="en-US" altLang="ja-JP" smtClean="0"/>
              <a:pPr>
                <a:buNone/>
              </a:pPr>
              <a:t>8</a:t>
            </a:fld>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sz="3200" dirty="0" smtClean="0"/>
              <a:t>ウェブアクセシビリティ対応状況調査概要</a:t>
            </a:r>
            <a:endParaRPr kumimoji="1" lang="ja-JP" altLang="en-US" sz="3200" dirty="0"/>
          </a:p>
        </p:txBody>
      </p:sp>
      <p:sp>
        <p:nvSpPr>
          <p:cNvPr id="6" name="コンテンツ プレースホルダ 5"/>
          <p:cNvSpPr>
            <a:spLocks noGrp="1"/>
          </p:cNvSpPr>
          <p:nvPr>
            <p:ph idx="1"/>
          </p:nvPr>
        </p:nvSpPr>
        <p:spPr>
          <a:xfrm>
            <a:off x="421267" y="1267941"/>
            <a:ext cx="8342408" cy="5684655"/>
          </a:xfrm>
        </p:spPr>
        <p:txBody>
          <a:bodyPr/>
          <a:lstStyle/>
          <a:p>
            <a:pPr>
              <a:spcBef>
                <a:spcPts val="1200"/>
              </a:spcBef>
            </a:pPr>
            <a:r>
              <a:rPr lang="ja-JP" altLang="en-US" sz="2400" b="1" dirty="0" smtClean="0"/>
              <a:t>調査目的： </a:t>
            </a:r>
            <a:r>
              <a:rPr lang="ja-JP" altLang="en-US" sz="2400" dirty="0" smtClean="0"/>
              <a:t>「みんなの公共サイト運用モデル（改定版）」に基づき、ウェブサイトのウェブアクセシビリティ対応の現状を調査し、今後の取り組みに向け意識啓発を図る</a:t>
            </a:r>
            <a:endParaRPr lang="en-US" altLang="ja-JP" sz="2400" dirty="0" smtClean="0"/>
          </a:p>
          <a:p>
            <a:pPr>
              <a:spcBef>
                <a:spcPts val="1200"/>
              </a:spcBef>
            </a:pPr>
            <a:r>
              <a:rPr lang="ja-JP" altLang="en-US" sz="2400" b="1" dirty="0" smtClean="0"/>
              <a:t>調査対象：</a:t>
            </a:r>
            <a:r>
              <a:rPr lang="ja-JP" altLang="en-US" dirty="0"/>
              <a:t>宮城県および宮城県内の市町村（仙台市の区部は除く</a:t>
            </a:r>
            <a:r>
              <a:rPr lang="ja-JP" altLang="en-US" dirty="0" smtClean="0"/>
              <a:t>）　計</a:t>
            </a:r>
            <a:r>
              <a:rPr lang="en-US" altLang="ja-JP" dirty="0" smtClean="0"/>
              <a:t>36</a:t>
            </a:r>
            <a:r>
              <a:rPr lang="ja-JP" altLang="en-US" dirty="0" smtClean="0"/>
              <a:t>件</a:t>
            </a:r>
            <a:endParaRPr lang="en-US" altLang="ja-JP" dirty="0" smtClean="0"/>
          </a:p>
          <a:p>
            <a:pPr>
              <a:spcBef>
                <a:spcPts val="1200"/>
              </a:spcBef>
            </a:pPr>
            <a:r>
              <a:rPr lang="ja-JP" altLang="en-US" sz="2400" b="1" dirty="0" smtClean="0"/>
              <a:t>調査時期：</a:t>
            </a:r>
            <a:r>
              <a:rPr lang="en-US" altLang="ja-JP" sz="2400" dirty="0"/>
              <a:t> </a:t>
            </a:r>
            <a:r>
              <a:rPr lang="en-US" altLang="ja-JP" dirty="0"/>
              <a:t>2014</a:t>
            </a:r>
            <a:r>
              <a:rPr lang="ja-JP" altLang="ja-JP" dirty="0"/>
              <a:t>年</a:t>
            </a:r>
            <a:r>
              <a:rPr lang="en-US" altLang="ja-JP" dirty="0"/>
              <a:t>12</a:t>
            </a:r>
            <a:r>
              <a:rPr lang="ja-JP" altLang="ja-JP" dirty="0"/>
              <a:t>月上旬から</a:t>
            </a:r>
            <a:r>
              <a:rPr lang="en-US" altLang="ja-JP" dirty="0"/>
              <a:t>2015</a:t>
            </a:r>
            <a:r>
              <a:rPr lang="ja-JP" altLang="ja-JP" dirty="0"/>
              <a:t>年</a:t>
            </a:r>
            <a:r>
              <a:rPr lang="en-US" altLang="ja-JP" dirty="0"/>
              <a:t>1</a:t>
            </a:r>
            <a:r>
              <a:rPr lang="ja-JP" altLang="ja-JP" dirty="0"/>
              <a:t>月中</a:t>
            </a:r>
            <a:r>
              <a:rPr lang="ja-JP" altLang="ja-JP" dirty="0" smtClean="0"/>
              <a:t>旬</a:t>
            </a:r>
            <a:endParaRPr lang="en-US" altLang="ja-JP" dirty="0" smtClean="0"/>
          </a:p>
          <a:p>
            <a:pPr>
              <a:spcBef>
                <a:spcPts val="1200"/>
              </a:spcBef>
            </a:pPr>
            <a:r>
              <a:rPr lang="ja-JP" altLang="en-US" sz="2400" b="1" dirty="0" smtClean="0"/>
              <a:t>調査手順：</a:t>
            </a:r>
            <a:r>
              <a:rPr lang="en-US" altLang="ja-JP" sz="2400" dirty="0" smtClean="0"/>
              <a:t>JWAC</a:t>
            </a:r>
            <a:r>
              <a:rPr lang="ja-JP" altLang="en-US" sz="2400" dirty="0" smtClean="0"/>
              <a:t>品質維持向上部会メンバ</a:t>
            </a:r>
            <a:r>
              <a:rPr lang="en-US" altLang="ja-JP" sz="2400" dirty="0"/>
              <a:t>8</a:t>
            </a:r>
            <a:r>
              <a:rPr lang="ja-JP" altLang="en-US" sz="2400" dirty="0" smtClean="0"/>
              <a:t>名で、同一サイトを</a:t>
            </a:r>
            <a:r>
              <a:rPr lang="en-US" altLang="ja-JP" sz="2400" dirty="0" smtClean="0"/>
              <a:t>2</a:t>
            </a:r>
            <a:r>
              <a:rPr lang="ja-JP" altLang="en-US" sz="2400" dirty="0" smtClean="0"/>
              <a:t>名ずつで分担し、</a:t>
            </a:r>
            <a:r>
              <a:rPr lang="en-US" altLang="ja-JP" sz="2400" dirty="0" smtClean="0"/>
              <a:t> </a:t>
            </a:r>
            <a:r>
              <a:rPr lang="ja-JP" altLang="en-US" sz="2400" dirty="0" smtClean="0"/>
              <a:t>アクセシビリティ対応についてダブルチェックして、結果を照合</a:t>
            </a:r>
            <a:endParaRPr lang="en-US" altLang="ja-JP" sz="2400" dirty="0" smtClean="0"/>
          </a:p>
          <a:p>
            <a:pPr>
              <a:spcBef>
                <a:spcPts val="1200"/>
              </a:spcBef>
            </a:pPr>
            <a:r>
              <a:rPr lang="ja-JP" altLang="en-US" sz="2400" b="1" dirty="0"/>
              <a:t>調査</a:t>
            </a:r>
            <a:r>
              <a:rPr lang="ja-JP" altLang="en-US" sz="2400" b="1" dirty="0" smtClean="0"/>
              <a:t>内容：</a:t>
            </a:r>
            <a:r>
              <a:rPr lang="en-US" altLang="ja-JP" dirty="0"/>
              <a:t> JWAC</a:t>
            </a:r>
            <a:r>
              <a:rPr lang="ja-JP" altLang="en-US" dirty="0"/>
              <a:t>が</a:t>
            </a:r>
            <a:r>
              <a:rPr lang="en-US" altLang="ja-JP" dirty="0"/>
              <a:t>JIS X 8341-3:2010</a:t>
            </a:r>
            <a:r>
              <a:rPr lang="ja-JP" altLang="en-US" dirty="0"/>
              <a:t>に基づいて選定</a:t>
            </a:r>
            <a:r>
              <a:rPr lang="ja-JP" altLang="en-US" dirty="0" smtClean="0"/>
              <a:t>したアクセシビリティ対応</a:t>
            </a:r>
            <a:r>
              <a:rPr lang="ja-JP" altLang="en-US" smtClean="0"/>
              <a:t>の主要</a:t>
            </a:r>
            <a:r>
              <a:rPr lang="en-US" altLang="ja-JP" smtClean="0"/>
              <a:t>10</a:t>
            </a:r>
            <a:r>
              <a:rPr lang="ja-JP" altLang="en-US" dirty="0" smtClean="0"/>
              <a:t>項目</a:t>
            </a:r>
            <a:endParaRPr lang="ja-JP" altLang="en-US" sz="2400" dirty="0" smtClean="0"/>
          </a:p>
        </p:txBody>
      </p:sp>
      <p:sp>
        <p:nvSpPr>
          <p:cNvPr id="4" name="スライド番号プレースホルダ 3"/>
          <p:cNvSpPr>
            <a:spLocks noGrp="1"/>
          </p:cNvSpPr>
          <p:nvPr>
            <p:ph type="sldNum" sz="quarter" idx="12"/>
          </p:nvPr>
        </p:nvSpPr>
        <p:spPr/>
        <p:txBody>
          <a:bodyPr/>
          <a:lstStyle/>
          <a:p>
            <a:pPr>
              <a:buNone/>
              <a:defRPr/>
            </a:pPr>
            <a:fld id="{DC4A43FC-CE0C-431E-8088-9945F5CD67D5}" type="slidenum">
              <a:rPr lang="en-US" altLang="ja-JP" smtClean="0"/>
              <a:pPr>
                <a:buNone/>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33591</TotalTime>
  <Words>1781</Words>
  <Application>Microsoft Office PowerPoint</Application>
  <PresentationFormat>画面に合わせる (4:3)</PresentationFormat>
  <Paragraphs>202</Paragraphs>
  <Slides>19</Slides>
  <Notes>3</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宮城県内自治体サイトの アクセシビリティ調査結果</vt:lpstr>
      <vt:lpstr>1.ウェブアクセシビリティ対応の動向</vt:lpstr>
      <vt:lpstr>ウェブアクセシビリティに関する国内動向</vt:lpstr>
      <vt:lpstr>JIS X 8341-3:2010の基準</vt:lpstr>
      <vt:lpstr>PowerPoint プレゼンテーション</vt:lpstr>
      <vt:lpstr>「みんなの公共サイト運用モデル（改定版）」の概要と特徴</vt:lpstr>
      <vt:lpstr>PowerPoint プレゼンテーション</vt:lpstr>
      <vt:lpstr>2.アクセシビリティ調査方法</vt:lpstr>
      <vt:lpstr>ウェブアクセシビリティ対応状況調査概要</vt:lpstr>
      <vt:lpstr>詳細調査項目</vt:lpstr>
      <vt:lpstr>（参考）今までに実施した同様の調査</vt:lpstr>
      <vt:lpstr>3. 調査結果</vt:lpstr>
      <vt:lpstr>アクセシビリティ対応度</vt:lpstr>
      <vt:lpstr>問題が多かった項目</vt:lpstr>
      <vt:lpstr>他の自治体との比較</vt:lpstr>
      <vt:lpstr>東京都自治体と比較して顕著に問題が多かった項目</vt:lpstr>
      <vt:lpstr>4. まとめと提言</vt:lpstr>
      <vt:lpstr>宮城県内自治体のアクセシビリティ対応状況</vt:lpstr>
      <vt:lpstr>今後への提言と取り組み</vt:lpstr>
    </vt:vector>
  </TitlesOfParts>
  <Company>NTT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Masahiro Watanabe</dc:creator>
  <cp:lastModifiedBy>asano</cp:lastModifiedBy>
  <cp:revision>517</cp:revision>
  <cp:lastPrinted>2012-11-08T01:26:58Z</cp:lastPrinted>
  <dcterms:created xsi:type="dcterms:W3CDTF">2004-10-12T05:49:18Z</dcterms:created>
  <dcterms:modified xsi:type="dcterms:W3CDTF">2015-02-19T05:39:48Z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TC011182381041</vt:lpwstr>
  </property>
</Properties>
</file>