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23" r:id="rId1"/>
    <p:sldMasterId id="2147483653" r:id="rId2"/>
    <p:sldMasterId id="2147484811" r:id="rId3"/>
  </p:sldMasterIdLst>
  <p:notesMasterIdLst>
    <p:notesMasterId r:id="rId36"/>
  </p:notesMasterIdLst>
  <p:handoutMasterIdLst>
    <p:handoutMasterId r:id="rId37"/>
  </p:handoutMasterIdLst>
  <p:sldIdLst>
    <p:sldId id="267" r:id="rId4"/>
    <p:sldId id="378" r:id="rId5"/>
    <p:sldId id="377" r:id="rId6"/>
    <p:sldId id="379" r:id="rId7"/>
    <p:sldId id="412" r:id="rId8"/>
    <p:sldId id="380" r:id="rId9"/>
    <p:sldId id="381" r:id="rId10"/>
    <p:sldId id="395" r:id="rId11"/>
    <p:sldId id="396" r:id="rId12"/>
    <p:sldId id="384" r:id="rId13"/>
    <p:sldId id="382" r:id="rId14"/>
    <p:sldId id="389" r:id="rId15"/>
    <p:sldId id="383" r:id="rId16"/>
    <p:sldId id="397" r:id="rId17"/>
    <p:sldId id="398" r:id="rId18"/>
    <p:sldId id="385" r:id="rId19"/>
    <p:sldId id="387" r:id="rId20"/>
    <p:sldId id="405" r:id="rId21"/>
    <p:sldId id="404" r:id="rId22"/>
    <p:sldId id="406" r:id="rId23"/>
    <p:sldId id="399" r:id="rId24"/>
    <p:sldId id="407" r:id="rId25"/>
    <p:sldId id="408" r:id="rId26"/>
    <p:sldId id="400" r:id="rId27"/>
    <p:sldId id="401" r:id="rId28"/>
    <p:sldId id="402" r:id="rId29"/>
    <p:sldId id="403" r:id="rId30"/>
    <p:sldId id="392" r:id="rId31"/>
    <p:sldId id="388" r:id="rId32"/>
    <p:sldId id="410" r:id="rId33"/>
    <p:sldId id="411" r:id="rId34"/>
    <p:sldId id="413" r:id="rId35"/>
  </p:sldIdLst>
  <p:sldSz cx="9906000" cy="6858000" type="A4"/>
  <p:notesSz cx="6735763" cy="9866313"/>
  <p:defaultTextStyle>
    <a:defPPr>
      <a:defRPr lang="ja-JP"/>
    </a:defPPr>
    <a:lvl1pPr algn="l" rtl="0" fontAlgn="base">
      <a:spcBef>
        <a:spcPct val="0"/>
      </a:spcBef>
      <a:spcAft>
        <a:spcPct val="0"/>
      </a:spcAft>
      <a:defRPr kumimoji="1" sz="11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1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1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1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1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1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1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1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1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CCCC"/>
    <a:srgbClr val="FF9999"/>
    <a:srgbClr val="99CCFF"/>
    <a:srgbClr val="0000FF"/>
    <a:srgbClr val="CCFFFF"/>
    <a:srgbClr val="FFCCFF"/>
    <a:srgbClr val="FF99FF"/>
    <a:srgbClr val="00FFFF"/>
    <a:srgbClr val="7DDD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054" autoAdjust="0"/>
    <p:restoredTop sz="99881" autoAdjust="0"/>
  </p:normalViewPr>
  <p:slideViewPr>
    <p:cSldViewPr>
      <p:cViewPr varScale="1">
        <p:scale>
          <a:sx n="102" d="100"/>
          <a:sy n="102" d="100"/>
        </p:scale>
        <p:origin x="-390" y="-96"/>
      </p:cViewPr>
      <p:guideLst>
        <p:guide orient="horz" pos="1525"/>
        <p:guide pos="672"/>
      </p:guideLst>
    </p:cSldViewPr>
  </p:slideViewPr>
  <p:notesTextViewPr>
    <p:cViewPr>
      <p:scale>
        <a:sx n="100" d="100"/>
        <a:sy n="100" d="100"/>
      </p:scale>
      <p:origin x="0" y="0"/>
    </p:cViewPr>
  </p:notesTextViewPr>
  <p:notesViewPr>
    <p:cSldViewPr>
      <p:cViewPr varScale="1">
        <p:scale>
          <a:sx n="72" d="100"/>
          <a:sy n="72" d="100"/>
        </p:scale>
        <p:origin x="-3048" y="-90"/>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8322" name="Rectangle 2"/>
          <p:cNvSpPr>
            <a:spLocks noGrp="1" noChangeArrowheads="1"/>
          </p:cNvSpPr>
          <p:nvPr>
            <p:ph type="hdr" sz="quarter"/>
          </p:nvPr>
        </p:nvSpPr>
        <p:spPr bwMode="auto">
          <a:xfrm>
            <a:off x="6" y="2"/>
            <a:ext cx="2919413" cy="495300"/>
          </a:xfrm>
          <a:prstGeom prst="rect">
            <a:avLst/>
          </a:prstGeom>
          <a:noFill/>
          <a:ln w="9525">
            <a:noFill/>
            <a:miter lim="800000"/>
            <a:headEnd/>
            <a:tailEnd/>
          </a:ln>
          <a:effectLst/>
        </p:spPr>
        <p:txBody>
          <a:bodyPr vert="horz" wrap="square" lIns="91367" tIns="45684" rIns="91367" bIns="45684" numCol="1" anchor="t" anchorCtr="0" compatLnSpc="1">
            <a:prstTxWarp prst="textNoShape">
              <a:avLst/>
            </a:prstTxWarp>
          </a:bodyPr>
          <a:lstStyle>
            <a:lvl1pPr algn="l"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568323" name="Rectangle 3"/>
          <p:cNvSpPr>
            <a:spLocks noGrp="1" noChangeArrowheads="1"/>
          </p:cNvSpPr>
          <p:nvPr>
            <p:ph type="dt" sz="quarter" idx="1"/>
          </p:nvPr>
        </p:nvSpPr>
        <p:spPr bwMode="auto">
          <a:xfrm>
            <a:off x="3814763" y="2"/>
            <a:ext cx="2919412" cy="495300"/>
          </a:xfrm>
          <a:prstGeom prst="rect">
            <a:avLst/>
          </a:prstGeom>
          <a:noFill/>
          <a:ln w="9525">
            <a:noFill/>
            <a:miter lim="800000"/>
            <a:headEnd/>
            <a:tailEnd/>
          </a:ln>
          <a:effectLst/>
        </p:spPr>
        <p:txBody>
          <a:bodyPr vert="horz" wrap="square" lIns="91367" tIns="45684" rIns="91367" bIns="45684" numCol="1" anchor="t" anchorCtr="0" compatLnSpc="1">
            <a:prstTxWarp prst="textNoShape">
              <a:avLst/>
            </a:prstTxWarp>
          </a:bodyPr>
          <a:lstStyle>
            <a:lvl1pPr algn="r"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568324" name="Rectangle 4"/>
          <p:cNvSpPr>
            <a:spLocks noGrp="1" noChangeArrowheads="1"/>
          </p:cNvSpPr>
          <p:nvPr>
            <p:ph type="ftr" sz="quarter" idx="2"/>
          </p:nvPr>
        </p:nvSpPr>
        <p:spPr bwMode="auto">
          <a:xfrm>
            <a:off x="6" y="9369427"/>
            <a:ext cx="2919413" cy="495300"/>
          </a:xfrm>
          <a:prstGeom prst="rect">
            <a:avLst/>
          </a:prstGeom>
          <a:noFill/>
          <a:ln w="9525">
            <a:noFill/>
            <a:miter lim="800000"/>
            <a:headEnd/>
            <a:tailEnd/>
          </a:ln>
          <a:effectLst/>
        </p:spPr>
        <p:txBody>
          <a:bodyPr vert="horz" wrap="square" lIns="91367" tIns="45684" rIns="91367" bIns="45684" numCol="1" anchor="b" anchorCtr="0" compatLnSpc="1">
            <a:prstTxWarp prst="textNoShape">
              <a:avLst/>
            </a:prstTxWarp>
          </a:bodyPr>
          <a:lstStyle>
            <a:lvl1pPr algn="l"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568325" name="Rectangle 5"/>
          <p:cNvSpPr>
            <a:spLocks noGrp="1" noChangeArrowheads="1"/>
          </p:cNvSpPr>
          <p:nvPr>
            <p:ph type="sldNum" sz="quarter" idx="3"/>
          </p:nvPr>
        </p:nvSpPr>
        <p:spPr bwMode="auto">
          <a:xfrm>
            <a:off x="3814763" y="9369427"/>
            <a:ext cx="2919412" cy="495300"/>
          </a:xfrm>
          <a:prstGeom prst="rect">
            <a:avLst/>
          </a:prstGeom>
          <a:noFill/>
          <a:ln w="9525">
            <a:noFill/>
            <a:miter lim="800000"/>
            <a:headEnd/>
            <a:tailEnd/>
          </a:ln>
          <a:effectLst/>
        </p:spPr>
        <p:txBody>
          <a:bodyPr vert="horz" wrap="square" lIns="91367" tIns="45684" rIns="91367" bIns="45684" numCol="1" anchor="b" anchorCtr="0" compatLnSpc="1">
            <a:prstTxWarp prst="textNoShape">
              <a:avLst/>
            </a:prstTxWarp>
          </a:bodyPr>
          <a:lstStyle>
            <a:lvl1pPr algn="r" defTabSz="913955">
              <a:lnSpc>
                <a:spcPct val="100000"/>
              </a:lnSpc>
              <a:spcBef>
                <a:spcPct val="0"/>
              </a:spcBef>
              <a:defRPr sz="1300">
                <a:latin typeface="Arial" charset="0"/>
                <a:ea typeface="ＭＳ Ｐゴシック" charset="-128"/>
              </a:defRPr>
            </a:lvl1pPr>
          </a:lstStyle>
          <a:p>
            <a:pPr>
              <a:defRPr/>
            </a:pPr>
            <a:fld id="{988D181B-D969-46B2-BC99-52BEA9797993}" type="slidenum">
              <a:rPr lang="en-US" altLang="ja-JP"/>
              <a:pPr>
                <a:defRPr/>
              </a:pPr>
              <a:t>&lt;#&gt;</a:t>
            </a:fld>
            <a:endParaRPr lang="en-US" altLang="ja-JP"/>
          </a:p>
        </p:txBody>
      </p:sp>
    </p:spTree>
    <p:extLst>
      <p:ext uri="{BB962C8B-B14F-4D97-AF65-F5344CB8AC3E}">
        <p14:creationId xmlns="" xmlns:p14="http://schemas.microsoft.com/office/powerpoint/2010/main" val="371483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6" y="2"/>
            <a:ext cx="2919413" cy="495300"/>
          </a:xfrm>
          <a:prstGeom prst="rect">
            <a:avLst/>
          </a:prstGeom>
          <a:noFill/>
          <a:ln w="9525">
            <a:noFill/>
            <a:miter lim="800000"/>
            <a:headEnd/>
            <a:tailEnd/>
          </a:ln>
          <a:effectLst/>
        </p:spPr>
        <p:txBody>
          <a:bodyPr vert="horz" wrap="square" lIns="91352" tIns="45675" rIns="91352" bIns="45675" numCol="1" anchor="t" anchorCtr="0" compatLnSpc="1">
            <a:prstTxWarp prst="textNoShape">
              <a:avLst/>
            </a:prstTxWarp>
          </a:bodyPr>
          <a:lstStyle>
            <a:lvl1pPr algn="l"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15363" name="Rectangle 3"/>
          <p:cNvSpPr>
            <a:spLocks noGrp="1" noChangeArrowheads="1"/>
          </p:cNvSpPr>
          <p:nvPr>
            <p:ph type="dt" idx="1"/>
          </p:nvPr>
        </p:nvSpPr>
        <p:spPr bwMode="auto">
          <a:xfrm>
            <a:off x="3814763" y="2"/>
            <a:ext cx="2919412" cy="495300"/>
          </a:xfrm>
          <a:prstGeom prst="rect">
            <a:avLst/>
          </a:prstGeom>
          <a:noFill/>
          <a:ln w="9525">
            <a:noFill/>
            <a:miter lim="800000"/>
            <a:headEnd/>
            <a:tailEnd/>
          </a:ln>
          <a:effectLst/>
        </p:spPr>
        <p:txBody>
          <a:bodyPr vert="horz" wrap="square" lIns="91352" tIns="45675" rIns="91352" bIns="45675" numCol="1" anchor="t" anchorCtr="0" compatLnSpc="1">
            <a:prstTxWarp prst="textNoShape">
              <a:avLst/>
            </a:prstTxWarp>
          </a:bodyPr>
          <a:lstStyle>
            <a:lvl1pPr algn="r"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8196" name="Rectangle 4"/>
          <p:cNvSpPr>
            <a:spLocks noGrp="1" noRot="1" noChangeAspect="1" noChangeArrowheads="1" noTextEdit="1"/>
          </p:cNvSpPr>
          <p:nvPr>
            <p:ph type="sldImg" idx="2"/>
          </p:nvPr>
        </p:nvSpPr>
        <p:spPr bwMode="auto">
          <a:xfrm>
            <a:off x="695325" y="715963"/>
            <a:ext cx="5345113" cy="370046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3104" y="4686307"/>
            <a:ext cx="5389563" cy="4438651"/>
          </a:xfrm>
          <a:prstGeom prst="rect">
            <a:avLst/>
          </a:prstGeom>
          <a:noFill/>
          <a:ln w="9525">
            <a:noFill/>
            <a:miter lim="800000"/>
            <a:headEnd/>
            <a:tailEnd/>
          </a:ln>
          <a:effectLst/>
        </p:spPr>
        <p:txBody>
          <a:bodyPr vert="horz" wrap="square" lIns="91352" tIns="45675" rIns="91352" bIns="4567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5366" name="Rectangle 6"/>
          <p:cNvSpPr>
            <a:spLocks noGrp="1" noChangeArrowheads="1"/>
          </p:cNvSpPr>
          <p:nvPr>
            <p:ph type="ftr" sz="quarter" idx="4"/>
          </p:nvPr>
        </p:nvSpPr>
        <p:spPr bwMode="auto">
          <a:xfrm>
            <a:off x="6" y="9369427"/>
            <a:ext cx="2919413" cy="495300"/>
          </a:xfrm>
          <a:prstGeom prst="rect">
            <a:avLst/>
          </a:prstGeom>
          <a:noFill/>
          <a:ln w="9525">
            <a:noFill/>
            <a:miter lim="800000"/>
            <a:headEnd/>
            <a:tailEnd/>
          </a:ln>
          <a:effectLst/>
        </p:spPr>
        <p:txBody>
          <a:bodyPr vert="horz" wrap="square" lIns="91352" tIns="45675" rIns="91352" bIns="45675" numCol="1" anchor="b" anchorCtr="0" compatLnSpc="1">
            <a:prstTxWarp prst="textNoShape">
              <a:avLst/>
            </a:prstTxWarp>
          </a:bodyPr>
          <a:lstStyle>
            <a:lvl1pPr algn="l" defTabSz="913955">
              <a:lnSpc>
                <a:spcPct val="100000"/>
              </a:lnSpc>
              <a:spcBef>
                <a:spcPct val="0"/>
              </a:spcBef>
              <a:defRPr sz="1300">
                <a:latin typeface="Arial" charset="0"/>
                <a:ea typeface="ＭＳ Ｐゴシック"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4763" y="9369427"/>
            <a:ext cx="2919412" cy="495300"/>
          </a:xfrm>
          <a:prstGeom prst="rect">
            <a:avLst/>
          </a:prstGeom>
          <a:noFill/>
          <a:ln w="9525">
            <a:noFill/>
            <a:miter lim="800000"/>
            <a:headEnd/>
            <a:tailEnd/>
          </a:ln>
          <a:effectLst/>
        </p:spPr>
        <p:txBody>
          <a:bodyPr vert="horz" wrap="square" lIns="91352" tIns="45675" rIns="91352" bIns="45675" numCol="1" anchor="b" anchorCtr="0" compatLnSpc="1">
            <a:prstTxWarp prst="textNoShape">
              <a:avLst/>
            </a:prstTxWarp>
          </a:bodyPr>
          <a:lstStyle>
            <a:lvl1pPr algn="r" defTabSz="913955">
              <a:lnSpc>
                <a:spcPct val="100000"/>
              </a:lnSpc>
              <a:spcBef>
                <a:spcPct val="0"/>
              </a:spcBef>
              <a:defRPr sz="1300">
                <a:latin typeface="Arial" charset="0"/>
                <a:ea typeface="ＭＳ Ｐゴシック" charset="-128"/>
              </a:defRPr>
            </a:lvl1pPr>
          </a:lstStyle>
          <a:p>
            <a:pPr>
              <a:defRPr/>
            </a:pPr>
            <a:fld id="{2C9E9EE8-6D4F-461B-BA1D-1F1146729B34}" type="slidenum">
              <a:rPr lang="en-US" altLang="ja-JP"/>
              <a:pPr>
                <a:defRPr/>
              </a:pPr>
              <a:t>&lt;#&gt;</a:t>
            </a:fld>
            <a:endParaRPr lang="en-US" altLang="ja-JP"/>
          </a:p>
        </p:txBody>
      </p:sp>
    </p:spTree>
    <p:extLst>
      <p:ext uri="{BB962C8B-B14F-4D97-AF65-F5344CB8AC3E}">
        <p14:creationId xmlns="" xmlns:p14="http://schemas.microsoft.com/office/powerpoint/2010/main" val="3245335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12454"/>
            <a:fld id="{4774DDED-1E4F-48F4-AD9E-04A3CA0CC039}" type="slidenum">
              <a:rPr lang="en-US" altLang="ja-JP" smtClean="0"/>
              <a:pPr defTabSz="912454"/>
              <a:t>1</a:t>
            </a:fld>
            <a:endParaRPr lang="en-US" altLang="ja-JP" dirty="0" smtClean="0"/>
          </a:p>
        </p:txBody>
      </p:sp>
      <p:sp>
        <p:nvSpPr>
          <p:cNvPr id="105475" name="Rectangle 2"/>
          <p:cNvSpPr>
            <a:spLocks noGrp="1" noRot="1" noChangeAspect="1" noChangeArrowheads="1" noTextEdit="1"/>
          </p:cNvSpPr>
          <p:nvPr>
            <p:ph type="sldImg"/>
          </p:nvPr>
        </p:nvSpPr>
        <p:spPr>
          <a:xfrm>
            <a:off x="695325" y="715963"/>
            <a:ext cx="5345113" cy="3700462"/>
          </a:xfrm>
          <a:ln/>
        </p:spPr>
      </p:sp>
      <p:sp>
        <p:nvSpPr>
          <p:cNvPr id="105476" name="Rectangle 3"/>
          <p:cNvSpPr>
            <a:spLocks noGrp="1" noChangeArrowheads="1"/>
          </p:cNvSpPr>
          <p:nvPr>
            <p:ph type="body" idx="1"/>
          </p:nvPr>
        </p:nvSpPr>
        <p:spPr>
          <a:noFill/>
          <a:ln/>
        </p:spPr>
        <p:txBody>
          <a:bodyPr/>
          <a:lstStyle/>
          <a:p>
            <a:pPr eaLnBrk="1" hangingPunct="1"/>
            <a:endParaRPr lang="ja-JP" altLang="ja-JP" dirty="0" smtClean="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20</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15963"/>
            <a:ext cx="5345113" cy="370046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2C9E9EE8-6D4F-461B-BA1D-1F1146729B34}"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3000919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48805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175148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4" name="フッター プレースホルダー 3"/>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39153165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6453336"/>
            <a:ext cx="8915400" cy="202034"/>
          </a:xfrm>
          <a:prstGeom prst="rect">
            <a:avLst/>
          </a:prstGeom>
        </p:spPr>
        <p:txBody>
          <a:bodyPr/>
          <a:lstStyle>
            <a:lvl1pPr algn="l">
              <a:defRPr sz="1050">
                <a:solidFill>
                  <a:schemeClr val="accent2"/>
                </a:solidFill>
                <a:latin typeface="Meiryo UI" pitchFamily="50" charset="-128"/>
                <a:ea typeface="Meiryo UI" pitchFamily="50" charset="-128"/>
                <a:cs typeface="Meiryo UI" pitchFamily="50" charset="-128"/>
              </a:defRPr>
            </a:lvl1pPr>
          </a:lstStyle>
          <a:p>
            <a:r>
              <a:rPr lang="ja-JP" altLang="en-US" dirty="0" smtClean="0"/>
              <a:t>マスタ タイトルの書式設定</a:t>
            </a:r>
            <a:endParaRPr lang="ja-JP" altLang="en-US" dirty="0"/>
          </a:p>
        </p:txBody>
      </p:sp>
      <p:pic>
        <p:nvPicPr>
          <p:cNvPr id="6146" name="Picture 2" descr="\\nbpc-work\nbpc\nbpc_db\日経BPコンサルティング ロゴ\一般文書／電子媒体用\PNG\ブルー\左頭合わせ.png"/>
          <p:cNvPicPr>
            <a:picLocks noChangeAspect="1" noChangeArrowheads="1"/>
          </p:cNvPicPr>
          <p:nvPr userDrawn="1"/>
        </p:nvPicPr>
        <p:blipFill>
          <a:blip r:embed="rId2" cstate="print"/>
          <a:srcRect/>
          <a:stretch>
            <a:fillRect/>
          </a:stretch>
        </p:blipFill>
        <p:spPr bwMode="auto">
          <a:xfrm>
            <a:off x="223076" y="188640"/>
            <a:ext cx="1777597" cy="388926"/>
          </a:xfrm>
          <a:prstGeom prst="rect">
            <a:avLst/>
          </a:prstGeom>
          <a:noFill/>
        </p:spPr>
      </p:pic>
      <p:cxnSp>
        <p:nvCxnSpPr>
          <p:cNvPr id="6" name="直線コネクタ 5"/>
          <p:cNvCxnSpPr/>
          <p:nvPr userDrawn="1"/>
        </p:nvCxnSpPr>
        <p:spPr bwMode="auto">
          <a:xfrm>
            <a:off x="0" y="692696"/>
            <a:ext cx="9906000" cy="0"/>
          </a:xfrm>
          <a:prstGeom prst="line">
            <a:avLst/>
          </a:prstGeom>
          <a:solidFill>
            <a:srgbClr val="FF9999"/>
          </a:solidFill>
          <a:ln w="22225" cap="flat" cmpd="sng" algn="ctr">
            <a:solidFill>
              <a:srgbClr val="002060"/>
            </a:solidFill>
            <a:prstDash val="solid"/>
            <a:round/>
            <a:headEnd type="none" w="med" len="med"/>
            <a:tailEnd type="none" w="med" len="med"/>
          </a:ln>
          <a:effectLst/>
        </p:spPr>
      </p:cxnSp>
      <p:sp>
        <p:nvSpPr>
          <p:cNvPr id="8" name="Rectangle 10"/>
          <p:cNvSpPr>
            <a:spLocks noGrp="1" noChangeArrowheads="1"/>
          </p:cNvSpPr>
          <p:nvPr>
            <p:ph type="ftr" sz="quarter" idx="11"/>
          </p:nvPr>
        </p:nvSpPr>
        <p:spPr>
          <a:xfrm>
            <a:off x="9417496" y="6453337"/>
            <a:ext cx="632519" cy="268139"/>
          </a:xfrm>
          <a:ln/>
        </p:spPr>
        <p:txBody>
          <a:bodyPr/>
          <a:lstStyle>
            <a:lvl1pPr>
              <a:defRPr b="1">
                <a:solidFill>
                  <a:schemeClr val="accent6"/>
                </a:solidFill>
                <a:latin typeface="Meiryo UI" pitchFamily="50" charset="-128"/>
                <a:ea typeface="Meiryo UI" pitchFamily="50" charset="-128"/>
                <a:cs typeface="Meiryo UI" pitchFamily="50" charset="-128"/>
              </a:defRPr>
            </a:lvl1pPr>
          </a:lstStyle>
          <a:p>
            <a:pPr>
              <a:defRPr/>
            </a:pPr>
            <a:fld id="{C2CD7167-1C7A-48C4-B4B5-FF6E4D403D20}" type="slidenum">
              <a:rPr lang="en-US" altLang="ja-JP" smtClean="0"/>
              <a:pPr>
                <a:defRPr/>
              </a:pPr>
              <a:t>&lt;#&gt;</a:t>
            </a:fld>
            <a:endParaRPr lang="en-US" altLang="ja-JP"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4"/>
          <p:cNvSpPr>
            <a:spLocks noGrp="1" noChangeArrowheads="1"/>
          </p:cNvSpPr>
          <p:nvPr>
            <p:ph type="sldNum" sz="quarter" idx="12"/>
          </p:nvPr>
        </p:nvSpPr>
        <p:spPr>
          <a:ln/>
        </p:spPr>
        <p:txBody>
          <a:bodyPr/>
          <a:lstStyle>
            <a:lvl1pPr>
              <a:defRPr/>
            </a:lvl1pPr>
          </a:lstStyle>
          <a:p>
            <a:pPr>
              <a:defRPr/>
            </a:pPr>
            <a:fld id="{BC14E852-9879-427F-9D81-E29F47733C70}"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4"/>
          <p:cNvSpPr>
            <a:spLocks noGrp="1" noChangeArrowheads="1"/>
          </p:cNvSpPr>
          <p:nvPr>
            <p:ph type="sldNum" sz="quarter" idx="12"/>
          </p:nvPr>
        </p:nvSpPr>
        <p:spPr>
          <a:ln/>
        </p:spPr>
        <p:txBody>
          <a:bodyPr/>
          <a:lstStyle>
            <a:lvl1pPr>
              <a:defRPr/>
            </a:lvl1pPr>
          </a:lstStyle>
          <a:p>
            <a:pPr>
              <a:defRPr/>
            </a:pPr>
            <a:fld id="{D33939B3-6059-4103-8061-FD9B3A47D90E}"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4B11DD-3827-4F5E-BC04-49D758839D46}" type="datetimeFigureOut">
              <a:rPr kumimoji="1" lang="ja-JP" altLang="en-US" smtClean="0"/>
              <a:pPr/>
              <a:t>2015/5/27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4E91EE7-9FF9-4E84-8D7B-8B6701FD802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2316698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2171414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6" name="フッター プレースホルダー 5"/>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30847473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8" name="フッター プレースホルダー 7"/>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1865929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4" name="フッター プレースホルダー 3"/>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12131831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3" name="フッター プレースホルダー 2"/>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Tree>
    <p:extLst>
      <p:ext uri="{BB962C8B-B14F-4D97-AF65-F5344CB8AC3E}">
        <p14:creationId xmlns="" xmlns:p14="http://schemas.microsoft.com/office/powerpoint/2010/main" val="2518107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6" name="フッター プレースホルダー 5"/>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2113098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95300" y="6356351"/>
            <a:ext cx="2311400" cy="365125"/>
          </a:xfrm>
          <a:prstGeom prst="rect">
            <a:avLst/>
          </a:prstGeom>
        </p:spPr>
        <p:txBody>
          <a:bodyPr/>
          <a:lstStyle/>
          <a:p>
            <a:fld id="{9FD8DDF3-DE76-4CEE-8448-B5036FFE3D5D}" type="datetimeFigureOut">
              <a:rPr kumimoji="1" lang="ja-JP" altLang="en-US" smtClean="0"/>
              <a:pPr/>
              <a:t>2015/5/27</a:t>
            </a:fld>
            <a:endParaRPr kumimoji="1" lang="ja-JP" altLang="en-US"/>
          </a:p>
        </p:txBody>
      </p:sp>
      <p:sp>
        <p:nvSpPr>
          <p:cNvPr id="6" name="フッター プレースホルダー 5"/>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1"/>
            <a:ext cx="2311400" cy="365125"/>
          </a:xfrm>
          <a:prstGeom prst="rect">
            <a:avLst/>
          </a:prstGeom>
        </p:spPr>
        <p:txBody>
          <a:bodyPr/>
          <a:lstStyle/>
          <a:p>
            <a:fld id="{626119B5-5990-4E35-9035-F0075CE918EF}" type="slidenum">
              <a:rPr kumimoji="1" lang="ja-JP" altLang="en-US" smtClean="0"/>
              <a:pPr/>
              <a:t>&lt;#&gt;</a:t>
            </a:fld>
            <a:endParaRPr kumimoji="1" lang="ja-JP" altLang="en-US"/>
          </a:p>
        </p:txBody>
      </p:sp>
    </p:spTree>
    <p:extLst>
      <p:ext uri="{BB962C8B-B14F-4D97-AF65-F5344CB8AC3E}">
        <p14:creationId xmlns="" xmlns:p14="http://schemas.microsoft.com/office/powerpoint/2010/main" val="294671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 xmlns:p14="http://schemas.microsoft.com/office/powerpoint/2010/main" val="838832057"/>
      </p:ext>
    </p:extLst>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 id="2147484835" r:id="rId1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8343" name="Rectangle 7"/>
          <p:cNvSpPr>
            <a:spLocks noChangeArrowheads="1"/>
          </p:cNvSpPr>
          <p:nvPr/>
        </p:nvSpPr>
        <p:spPr bwMode="auto">
          <a:xfrm>
            <a:off x="-9525" y="6750050"/>
            <a:ext cx="9932988" cy="115888"/>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a:lnSpc>
                <a:spcPct val="110000"/>
              </a:lnSpc>
              <a:spcBef>
                <a:spcPct val="50000"/>
              </a:spcBef>
              <a:defRPr/>
            </a:pPr>
            <a:endParaRPr lang="ja-JP" altLang="en-US" sz="650">
              <a:ea typeface="HGP創英角ｺﾞｼｯｸUB" pitchFamily="50" charset="-128"/>
            </a:endParaRPr>
          </a:p>
        </p:txBody>
      </p:sp>
      <p:sp>
        <p:nvSpPr>
          <p:cNvPr id="398344" name="Text Box 8"/>
          <p:cNvSpPr txBox="1">
            <a:spLocks noChangeArrowheads="1"/>
          </p:cNvSpPr>
          <p:nvPr/>
        </p:nvSpPr>
        <p:spPr bwMode="auto">
          <a:xfrm>
            <a:off x="28576" y="6742114"/>
            <a:ext cx="9828212" cy="115887"/>
          </a:xfrm>
          <a:prstGeom prst="rect">
            <a:avLst/>
          </a:prstGeom>
          <a:noFill/>
          <a:ln w="9525" algn="ctr">
            <a:noFill/>
            <a:miter lim="800000"/>
            <a:headEnd/>
            <a:tailEnd/>
          </a:ln>
          <a:effectLst/>
        </p:spPr>
        <p:txBody>
          <a:bodyPr lIns="36000" tIns="36000" rIns="36000" bIns="36000" anchor="ctr"/>
          <a:lstStyle/>
          <a:p>
            <a:pPr>
              <a:spcBef>
                <a:spcPct val="20000"/>
              </a:spcBef>
              <a:defRPr/>
            </a:pPr>
            <a:r>
              <a:rPr lang="en-US" altLang="ja-JP" sz="650" dirty="0">
                <a:solidFill>
                  <a:schemeClr val="bg1"/>
                </a:solidFill>
                <a:latin typeface="Century Gothic" pitchFamily="34" charset="0"/>
                <a:ea typeface="ＭＳ Ｐゴシック" charset="-128"/>
              </a:rPr>
              <a:t>This document may contain confidential and proprietary information to Nikkei BP Consulting, Inc. </a:t>
            </a:r>
            <a:r>
              <a:rPr lang="ja-JP" altLang="en-US" sz="650" dirty="0">
                <a:solidFill>
                  <a:schemeClr val="bg1"/>
                </a:solidFill>
                <a:latin typeface="Century Gothic" pitchFamily="34" charset="0"/>
                <a:ea typeface="ＭＳ Ｐゴシック" charset="-128"/>
              </a:rPr>
              <a:t>　　　　　　　　　　　　　　　　　　　　　　　　　　　　　　　　　　　　　　　　　　　　　　　　　　</a:t>
            </a:r>
            <a:r>
              <a:rPr lang="en-US" altLang="ja-JP" sz="650" dirty="0">
                <a:solidFill>
                  <a:schemeClr val="bg1"/>
                </a:solidFill>
                <a:latin typeface="Century Gothic" pitchFamily="34" charset="0"/>
                <a:ea typeface="ＭＳ Ｐゴシック" charset="-128"/>
              </a:rPr>
              <a:t>Copyright © </a:t>
            </a:r>
            <a:r>
              <a:rPr lang="en-US" altLang="ja-JP" sz="650" dirty="0" smtClean="0">
                <a:solidFill>
                  <a:schemeClr val="bg1"/>
                </a:solidFill>
                <a:latin typeface="Century Gothic" pitchFamily="34" charset="0"/>
                <a:ea typeface="ＭＳ Ｐゴシック" charset="-128"/>
              </a:rPr>
              <a:t>2015Nikkei </a:t>
            </a:r>
            <a:r>
              <a:rPr lang="en-US" altLang="ja-JP" sz="650" dirty="0">
                <a:solidFill>
                  <a:schemeClr val="bg1"/>
                </a:solidFill>
                <a:latin typeface="Century Gothic" pitchFamily="34" charset="0"/>
                <a:ea typeface="ＭＳ Ｐゴシック" charset="-128"/>
              </a:rPr>
              <a:t>BP Consulting, Inc. All Rights Reserved.</a:t>
            </a:r>
            <a:r>
              <a:rPr lang="ja-JP" altLang="en-US" sz="650" dirty="0">
                <a:solidFill>
                  <a:schemeClr val="bg1"/>
                </a:solidFill>
                <a:latin typeface="Century Gothic" pitchFamily="34" charset="0"/>
                <a:ea typeface="ＭＳ Ｐゴシック" charset="-128"/>
              </a:rPr>
              <a:t>　　　</a:t>
            </a:r>
          </a:p>
        </p:txBody>
      </p:sp>
      <p:sp>
        <p:nvSpPr>
          <p:cNvPr id="398345" name="Rectangle 9"/>
          <p:cNvSpPr>
            <a:spLocks noGrp="1" noChangeArrowheads="1"/>
          </p:cNvSpPr>
          <p:nvPr>
            <p:ph type="dt" sz="half" idx="2"/>
          </p:nvPr>
        </p:nvSpPr>
        <p:spPr bwMode="auto">
          <a:xfrm>
            <a:off x="1928813" y="60213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latin typeface="+mn-lt"/>
                <a:ea typeface="+mn-ea"/>
              </a:defRPr>
            </a:lvl1pPr>
          </a:lstStyle>
          <a:p>
            <a:pPr>
              <a:defRPr/>
            </a:pPr>
            <a:endParaRPr lang="en-US" altLang="ja-JP"/>
          </a:p>
        </p:txBody>
      </p:sp>
      <p:sp>
        <p:nvSpPr>
          <p:cNvPr id="398346" name="Rectangle 10"/>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atin typeface="+mn-lt"/>
                <a:ea typeface="+mn-ea"/>
              </a:defRPr>
            </a:lvl1pPr>
          </a:lstStyle>
          <a:p>
            <a:pPr>
              <a:defRPr/>
            </a:pPr>
            <a:endParaRPr lang="en-US" altLang="ja-JP" dirty="0"/>
          </a:p>
        </p:txBody>
      </p:sp>
      <p:sp>
        <p:nvSpPr>
          <p:cNvPr id="398350" name="Rectangle 14"/>
          <p:cNvSpPr>
            <a:spLocks noGrp="1" noChangeArrowheads="1"/>
          </p:cNvSpPr>
          <p:nvPr>
            <p:ph type="sldNum" sz="quarter" idx="4"/>
          </p:nvPr>
        </p:nvSpPr>
        <p:spPr bwMode="auto">
          <a:xfrm>
            <a:off x="8991601" y="1"/>
            <a:ext cx="857250" cy="33337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20000"/>
              </a:spcBef>
              <a:defRPr sz="1000">
                <a:solidFill>
                  <a:schemeClr val="bg1"/>
                </a:solidFill>
                <a:latin typeface="+mn-lt"/>
                <a:ea typeface="+mn-ea"/>
              </a:defRPr>
            </a:lvl1pPr>
          </a:lstStyle>
          <a:p>
            <a:pPr>
              <a:defRPr/>
            </a:pPr>
            <a:fld id="{890AE3A2-B959-436D-A80F-86EAF02E72F7}" type="slidenum">
              <a:rPr lang="en-US" altLang="ja-JP"/>
              <a:pPr>
                <a:defRPr/>
              </a:pPr>
              <a:t>&lt;#&gt;</a:t>
            </a:fld>
            <a:endParaRPr lang="en-US" altLang="ja-JP"/>
          </a:p>
        </p:txBody>
      </p:sp>
      <p:sp>
        <p:nvSpPr>
          <p:cNvPr id="11" name="Rectangle 10"/>
          <p:cNvSpPr txBox="1">
            <a:spLocks noChangeArrowheads="1"/>
          </p:cNvSpPr>
          <p:nvPr userDrawn="1"/>
        </p:nvSpPr>
        <p:spPr>
          <a:xfrm>
            <a:off x="9433049" y="6453337"/>
            <a:ext cx="632519" cy="268139"/>
          </a:xfrm>
          <a:prstGeom prst="rect">
            <a:avLst/>
          </a:prstGeom>
          <a:ln/>
        </p:spPr>
        <p:txBody>
          <a:bodyPr/>
          <a:lstStyle>
            <a:lvl1pPr>
              <a:defRPr b="1">
                <a:solidFill>
                  <a:schemeClr val="accent6"/>
                </a:solidFill>
                <a:latin typeface="Meiryo UI" pitchFamily="50" charset="-128"/>
                <a:ea typeface="Meiryo UI" pitchFamily="50" charset="-128"/>
                <a:cs typeface="Meiryo UI"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2CD7167-1C7A-48C4-B4B5-FF6E4D403D20}" type="slidenum">
              <a:rPr kumimoji="1" lang="en-US" altLang="ja-JP" sz="1100" b="1" i="0" u="none" strike="noStrike" kern="1200" cap="none" spc="0" normalizeH="0" baseline="0" noProof="0" smtClean="0">
                <a:ln>
                  <a:noFill/>
                </a:ln>
                <a:solidFill>
                  <a:schemeClr val="accent6"/>
                </a:solidFill>
                <a:effectLst/>
                <a:uLnTx/>
                <a:uFillTx/>
                <a:latin typeface="Meiryo UI" pitchFamily="50" charset="-128"/>
                <a:ea typeface="Meiryo UI" pitchFamily="50" charset="-128"/>
                <a:cs typeface="Meiryo UI" pitchFamily="50" charset="-128"/>
              </a:rPr>
              <a:pPr marL="0" marR="0" lvl="0" indent="0" algn="l" defTabSz="914400" rtl="0" eaLnBrk="1" fontAlgn="base" latinLnBrk="0" hangingPunct="1">
                <a:lnSpc>
                  <a:spcPct val="100000"/>
                </a:lnSpc>
                <a:spcBef>
                  <a:spcPct val="0"/>
                </a:spcBef>
                <a:spcAft>
                  <a:spcPct val="0"/>
                </a:spcAft>
                <a:buClrTx/>
                <a:buSzTx/>
                <a:buFontTx/>
                <a:buNone/>
                <a:tabLst/>
                <a:defRPr/>
              </a:pPr>
              <a:t>&lt;#&gt;</a:t>
            </a:fld>
            <a:endParaRPr kumimoji="1" lang="en-US" altLang="ja-JP" sz="1100" b="1" i="0" u="none" strike="noStrike" kern="1200" cap="none" spc="0" normalizeH="0" baseline="0" noProof="0" dirty="0">
              <a:ln>
                <a:noFill/>
              </a:ln>
              <a:solidFill>
                <a:schemeClr val="accent6"/>
              </a:solidFill>
              <a:effectLst/>
              <a:uLnTx/>
              <a:uFillTx/>
              <a:latin typeface="Meiryo UI" pitchFamily="50" charset="-128"/>
              <a:ea typeface="Meiryo UI" pitchFamily="50" charset="-128"/>
              <a:cs typeface="Meiryo UI" pitchFamily="50" charset="-128"/>
            </a:endParaRPr>
          </a:p>
        </p:txBody>
      </p:sp>
    </p:spTree>
  </p:cSld>
  <p:clrMap bg1="lt1" tx1="dk1" bg2="lt2" tx2="dk2" accent1="accent1" accent2="accent2" accent3="accent3" accent4="accent4" accent5="accent5" accent6="accent6" hlink="hlink" folHlink="folHlink"/>
  <p:sldLayoutIdLst>
    <p:sldLayoutId id="2147484809" r:id="rId1"/>
    <p:sldLayoutId id="2147484803" r:id="rId2"/>
    <p:sldLayoutId id="2147484810"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B11DD-3827-4F5E-BC04-49D758839D46}" type="datetimeFigureOut">
              <a:rPr kumimoji="1" lang="ja-JP" altLang="en-US" smtClean="0"/>
              <a:pPr/>
              <a:t>2015/5/27</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1EE7-9FF9-4E84-8D7B-8B6701FD802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822"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consult.nikkeibp.co.jp/report/bj/" TargetMode="External"/><Relationship Id="rId3" Type="http://schemas.openxmlformats.org/officeDocument/2006/relationships/hyperlink" Target="http://consult.nikkeibp.co.jp/report/uni/"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consult.nikkeibp.co.jp/news/2014/1203s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consult.nikkeibp.co.jp/staffroom/archives/994/"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5"/>
          <p:cNvSpPr txBox="1">
            <a:spLocks noChangeArrowheads="1"/>
          </p:cNvSpPr>
          <p:nvPr/>
        </p:nvSpPr>
        <p:spPr bwMode="auto">
          <a:xfrm>
            <a:off x="3440486" y="3572818"/>
            <a:ext cx="3097212" cy="576262"/>
          </a:xfrm>
          <a:prstGeom prst="rect">
            <a:avLst/>
          </a:prstGeom>
          <a:noFill/>
          <a:ln w="9525">
            <a:noFill/>
            <a:miter lim="800000"/>
            <a:headEnd/>
            <a:tailEnd/>
          </a:ln>
        </p:spPr>
        <p:txBody>
          <a:bodyPr wrap="none" anchor="ctr"/>
          <a:lstStyle/>
          <a:p>
            <a:pPr algn="ctr">
              <a:spcBef>
                <a:spcPct val="50000"/>
              </a:spcBef>
            </a:pPr>
            <a:r>
              <a:rPr lang="en-US" altLang="ja-JP" sz="2000" b="1" dirty="0" smtClean="0">
                <a:latin typeface="Meiryo UI" pitchFamily="50" charset="-128"/>
                <a:ea typeface="Meiryo UI" pitchFamily="50" charset="-128"/>
                <a:cs typeface="Meiryo UI" pitchFamily="50" charset="-128"/>
              </a:rPr>
              <a:t>2015</a:t>
            </a:r>
            <a:r>
              <a:rPr lang="ja-JP" altLang="en-US" sz="2000" b="1" dirty="0" smtClean="0">
                <a:latin typeface="Meiryo UI" pitchFamily="50" charset="-128"/>
                <a:ea typeface="Meiryo UI" pitchFamily="50" charset="-128"/>
                <a:cs typeface="Meiryo UI" pitchFamily="50" charset="-128"/>
              </a:rPr>
              <a:t>年</a:t>
            </a:r>
            <a:r>
              <a:rPr lang="en-US" altLang="ja-JP" sz="2000" b="1" dirty="0" smtClean="0">
                <a:latin typeface="Meiryo UI" pitchFamily="50" charset="-128"/>
                <a:ea typeface="Meiryo UI" pitchFamily="50" charset="-128"/>
                <a:cs typeface="Meiryo UI" pitchFamily="50" charset="-128"/>
              </a:rPr>
              <a:t>5</a:t>
            </a:r>
            <a:r>
              <a:rPr lang="ja-JP" altLang="en-US" sz="2000" b="1" dirty="0" smtClean="0">
                <a:latin typeface="Meiryo UI" pitchFamily="50" charset="-128"/>
                <a:ea typeface="Meiryo UI" pitchFamily="50" charset="-128"/>
                <a:cs typeface="Meiryo UI" pitchFamily="50" charset="-128"/>
              </a:rPr>
              <a:t>月</a:t>
            </a:r>
            <a:r>
              <a:rPr lang="en-US" altLang="ja-JP" sz="2000" b="1" dirty="0" smtClean="0">
                <a:latin typeface="Meiryo UI" pitchFamily="50" charset="-128"/>
                <a:ea typeface="Meiryo UI" pitchFamily="50" charset="-128"/>
                <a:cs typeface="Meiryo UI" pitchFamily="50" charset="-128"/>
              </a:rPr>
              <a:t>26</a:t>
            </a:r>
            <a:r>
              <a:rPr lang="ja-JP" altLang="en-US" sz="2000" b="1" dirty="0" smtClean="0">
                <a:latin typeface="Meiryo UI" pitchFamily="50" charset="-128"/>
                <a:ea typeface="Meiryo UI" pitchFamily="50" charset="-128"/>
                <a:cs typeface="Meiryo UI" pitchFamily="50" charset="-128"/>
              </a:rPr>
              <a:t>日</a:t>
            </a:r>
            <a:endParaRPr lang="en-US" altLang="ja-JP" sz="2000" b="1" dirty="0" smtClean="0">
              <a:latin typeface="Meiryo UI" pitchFamily="50" charset="-128"/>
              <a:ea typeface="Meiryo UI" pitchFamily="50" charset="-128"/>
              <a:cs typeface="Meiryo UI" pitchFamily="50" charset="-128"/>
            </a:endParaRPr>
          </a:p>
        </p:txBody>
      </p:sp>
      <p:sp>
        <p:nvSpPr>
          <p:cNvPr id="6" name="Text Box 15"/>
          <p:cNvSpPr txBox="1">
            <a:spLocks noChangeArrowheads="1"/>
          </p:cNvSpPr>
          <p:nvPr/>
        </p:nvSpPr>
        <p:spPr bwMode="auto">
          <a:xfrm>
            <a:off x="1001911" y="1699270"/>
            <a:ext cx="7983538" cy="1009650"/>
          </a:xfrm>
          <a:prstGeom prst="rect">
            <a:avLst/>
          </a:prstGeom>
          <a:noFill/>
          <a:ln w="9525">
            <a:noFill/>
            <a:miter lim="800000"/>
            <a:headEnd/>
            <a:tailEnd/>
          </a:ln>
        </p:spPr>
        <p:txBody>
          <a:bodyPr wrap="none" anchor="ctr"/>
          <a:lstStyle/>
          <a:p>
            <a:pPr algn="ctr">
              <a:spcBef>
                <a:spcPct val="50000"/>
              </a:spcBef>
            </a:pPr>
            <a:r>
              <a:rPr lang="ja-JP" altLang="en-US" sz="3000" b="1" dirty="0" smtClean="0">
                <a:latin typeface="Meiryo UI" pitchFamily="50" charset="-128"/>
                <a:ea typeface="Meiryo UI" pitchFamily="50" charset="-128"/>
                <a:cs typeface="Meiryo UI" pitchFamily="50" charset="-128"/>
              </a:rPr>
              <a:t>障害者のインターネット利用実態調査（視覚障害者）</a:t>
            </a:r>
            <a:endParaRPr lang="en-US" altLang="ja-JP" sz="3000" b="1" dirty="0" smtClean="0">
              <a:latin typeface="Meiryo UI" pitchFamily="50" charset="-128"/>
              <a:ea typeface="Meiryo UI" pitchFamily="50" charset="-128"/>
              <a:cs typeface="Meiryo UI" pitchFamily="50" charset="-128"/>
            </a:endParaRPr>
          </a:p>
          <a:p>
            <a:pPr algn="ctr">
              <a:spcBef>
                <a:spcPct val="50000"/>
              </a:spcBef>
            </a:pPr>
            <a:r>
              <a:rPr lang="ja-JP" altLang="en-US" sz="3000" b="1" dirty="0" smtClean="0">
                <a:latin typeface="Meiryo UI" pitchFamily="50" charset="-128"/>
                <a:ea typeface="Meiryo UI" pitchFamily="50" charset="-128"/>
                <a:cs typeface="Meiryo UI" pitchFamily="50" charset="-128"/>
              </a:rPr>
              <a:t>結果から</a:t>
            </a:r>
            <a:endParaRPr lang="en-US" altLang="ja-JP" sz="3000" b="1" dirty="0">
              <a:latin typeface="Meiryo UI" pitchFamily="50" charset="-128"/>
              <a:ea typeface="Meiryo UI" pitchFamily="50" charset="-128"/>
              <a:cs typeface="Meiryo UI" pitchFamily="50" charset="-128"/>
            </a:endParaRPr>
          </a:p>
        </p:txBody>
      </p:sp>
      <p:sp>
        <p:nvSpPr>
          <p:cNvPr id="7" name="Text Box 15"/>
          <p:cNvSpPr txBox="1">
            <a:spLocks noChangeArrowheads="1"/>
          </p:cNvSpPr>
          <p:nvPr/>
        </p:nvSpPr>
        <p:spPr bwMode="auto">
          <a:xfrm>
            <a:off x="3440833" y="5301208"/>
            <a:ext cx="3097212" cy="576262"/>
          </a:xfrm>
          <a:prstGeom prst="rect">
            <a:avLst/>
          </a:prstGeom>
          <a:noFill/>
          <a:ln w="9525">
            <a:noFill/>
            <a:miter lim="800000"/>
            <a:headEnd/>
            <a:tailEnd/>
          </a:ln>
        </p:spPr>
        <p:txBody>
          <a:bodyPr wrap="none" anchor="ctr"/>
          <a:lstStyle/>
          <a:p>
            <a:pPr algn="ctr">
              <a:spcBef>
                <a:spcPct val="50000"/>
              </a:spcBef>
            </a:pPr>
            <a:r>
              <a:rPr lang="ja-JP" altLang="en-US" sz="2000" b="1" dirty="0" smtClean="0">
                <a:latin typeface="Meiryo UI" pitchFamily="50" charset="-128"/>
                <a:ea typeface="Meiryo UI" pitchFamily="50" charset="-128"/>
                <a:cs typeface="Meiryo UI" pitchFamily="50" charset="-128"/>
              </a:rPr>
              <a:t>株式会社日経</a:t>
            </a:r>
            <a:r>
              <a:rPr lang="en-US" altLang="ja-JP" sz="2000" b="1" dirty="0" smtClean="0">
                <a:latin typeface="Meiryo UI" pitchFamily="50" charset="-128"/>
                <a:ea typeface="Meiryo UI" pitchFamily="50" charset="-128"/>
                <a:cs typeface="Meiryo UI" pitchFamily="50" charset="-128"/>
              </a:rPr>
              <a:t>BP</a:t>
            </a:r>
            <a:r>
              <a:rPr lang="ja-JP" altLang="en-US" sz="2000" b="1" dirty="0" smtClean="0">
                <a:latin typeface="Meiryo UI" pitchFamily="50" charset="-128"/>
                <a:ea typeface="Meiryo UI" pitchFamily="50" charset="-128"/>
                <a:cs typeface="Meiryo UI" pitchFamily="50" charset="-128"/>
              </a:rPr>
              <a:t>コンサルティング　</a:t>
            </a:r>
            <a:endParaRPr lang="en-US" altLang="ja-JP" sz="2000" b="1" dirty="0" smtClean="0">
              <a:latin typeface="Meiryo UI" pitchFamily="50" charset="-128"/>
              <a:ea typeface="Meiryo UI" pitchFamily="50" charset="-128"/>
              <a:cs typeface="Meiryo UI" pitchFamily="50" charset="-128"/>
            </a:endParaRPr>
          </a:p>
          <a:p>
            <a:pPr algn="ctr">
              <a:spcBef>
                <a:spcPct val="50000"/>
              </a:spcBef>
            </a:pPr>
            <a:r>
              <a:rPr lang="ja-JP" altLang="en-US" sz="2000" b="1" dirty="0" smtClean="0">
                <a:latin typeface="Meiryo UI" pitchFamily="50" charset="-128"/>
                <a:ea typeface="Meiryo UI" pitchFamily="50" charset="-128"/>
                <a:cs typeface="Meiryo UI" pitchFamily="50" charset="-128"/>
              </a:rPr>
              <a:t>コンサルティング本部　ブランドコミュニケーション部</a:t>
            </a:r>
            <a:endParaRPr lang="en-US" altLang="ja-JP" sz="2000" b="1" dirty="0" smtClean="0">
              <a:latin typeface="Meiryo UI" pitchFamily="50" charset="-128"/>
              <a:ea typeface="Meiryo UI" pitchFamily="50" charset="-128"/>
              <a:cs typeface="Meiryo UI" pitchFamily="50" charset="-128"/>
            </a:endParaRPr>
          </a:p>
          <a:p>
            <a:pPr algn="ctr">
              <a:spcBef>
                <a:spcPct val="50000"/>
              </a:spcBef>
            </a:pPr>
            <a:r>
              <a:rPr lang="ja-JP" altLang="en-US" sz="2000" b="1" dirty="0" smtClean="0">
                <a:latin typeface="Meiryo UI" pitchFamily="50" charset="-128"/>
                <a:ea typeface="Meiryo UI" pitchFamily="50" charset="-128"/>
                <a:cs typeface="Meiryo UI" pitchFamily="50" charset="-128"/>
              </a:rPr>
              <a:t>瀬戸　香菜子</a:t>
            </a:r>
            <a:endParaRPr lang="en-US" altLang="ja-JP" sz="2000" b="1"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p:cNvPicPr>
            <a:picLocks noChangeAspect="1" noChangeArrowheads="1"/>
          </p:cNvPicPr>
          <p:nvPr/>
        </p:nvPicPr>
        <p:blipFill>
          <a:blip r:embed="rId3" cstate="print"/>
          <a:srcRect/>
          <a:stretch>
            <a:fillRect/>
          </a:stretch>
        </p:blipFill>
        <p:spPr bwMode="auto">
          <a:xfrm>
            <a:off x="4953000" y="2311400"/>
            <a:ext cx="4953000" cy="3925888"/>
          </a:xfrm>
          <a:prstGeom prst="rect">
            <a:avLst/>
          </a:prstGeom>
          <a:noFill/>
          <a:ln w="9525">
            <a:miter lim="800000"/>
            <a:headEnd/>
            <a:tailEnd/>
          </a:ln>
          <a:effectLst/>
        </p:spPr>
      </p:pic>
      <p:pic>
        <p:nvPicPr>
          <p:cNvPr id="15" name="Picture 9"/>
          <p:cNvPicPr>
            <a:picLocks noChangeAspect="1" noChangeArrowheads="1"/>
          </p:cNvPicPr>
          <p:nvPr/>
        </p:nvPicPr>
        <p:blipFill>
          <a:blip r:embed="rId4" cstate="print"/>
          <a:srcRect/>
          <a:stretch>
            <a:fillRect/>
          </a:stretch>
        </p:blipFill>
        <p:spPr bwMode="auto">
          <a:xfrm>
            <a:off x="171450" y="2306638"/>
            <a:ext cx="4852988" cy="3846512"/>
          </a:xfrm>
          <a:prstGeom prst="rect">
            <a:avLst/>
          </a:prstGeom>
          <a:noFill/>
          <a:ln w="9525">
            <a:miter lim="800000"/>
            <a:headEnd/>
            <a:tailEnd/>
          </a:ln>
          <a:effectLst/>
        </p:spPr>
      </p:pic>
      <p:pic>
        <p:nvPicPr>
          <p:cNvPr id="18" name="Picture 7"/>
          <p:cNvPicPr>
            <a:picLocks noChangeAspect="1" noChangeArrowheads="1"/>
          </p:cNvPicPr>
          <p:nvPr/>
        </p:nvPicPr>
        <p:blipFill>
          <a:blip r:embed="rId5"/>
          <a:srcRect/>
          <a:stretch>
            <a:fillRect/>
          </a:stretch>
        </p:blipFill>
        <p:spPr bwMode="auto">
          <a:xfrm>
            <a:off x="0" y="0"/>
            <a:ext cx="0" cy="0"/>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kumimoji="1" lang="en-US" altLang="ja-JP" sz="3000" b="1" dirty="0" smtClean="0">
                <a:solidFill>
                  <a:schemeClr val="tx1"/>
                </a:solidFill>
              </a:rPr>
              <a:t>2.</a:t>
            </a:r>
            <a:r>
              <a:rPr kumimoji="1" lang="ja-JP" altLang="en-US" sz="3000" b="1" dirty="0" smtClean="0">
                <a:solidFill>
                  <a:schemeClr val="tx1"/>
                </a:solidFill>
              </a:rPr>
              <a:t> パソコン利用時の支援技術・</a:t>
            </a:r>
            <a:r>
              <a:rPr lang="ja-JP" altLang="en-US" sz="3000" b="1" dirty="0" smtClean="0">
                <a:solidFill>
                  <a:schemeClr val="tx1"/>
                </a:solidFill>
              </a:rPr>
              <a:t>設定変更</a:t>
            </a:r>
            <a:endParaRPr kumimoji="1" lang="ja-JP" altLang="en-US" sz="3000" b="1" dirty="0">
              <a:solidFill>
                <a:schemeClr val="tx1"/>
              </a:solidFill>
            </a:endParaRPr>
          </a:p>
        </p:txBody>
      </p:sp>
      <p:sp>
        <p:nvSpPr>
          <p:cNvPr id="5" name="テキスト ボックス 4"/>
          <p:cNvSpPr txBox="1"/>
          <p:nvPr/>
        </p:nvSpPr>
        <p:spPr>
          <a:xfrm>
            <a:off x="200472" y="6165304"/>
            <a:ext cx="8136904"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パソコンからインターネットを利用する際、支援技術や設定変更（スクリーンリーダー・画面拡大ソフト・画面　　</a:t>
            </a:r>
            <a:endParaRPr lang="en-US" altLang="ja-JP" sz="1400" b="1" dirty="0" smtClean="0">
              <a:solidFill>
                <a:schemeClr val="accent2"/>
              </a:solidFill>
              <a:latin typeface="Meiryo UI" pitchFamily="50" charset="-128"/>
              <a:ea typeface="Meiryo UI" pitchFamily="50" charset="-128"/>
              <a:cs typeface="Meiryo UI" pitchFamily="50" charset="-128"/>
            </a:endParaRPr>
          </a:p>
          <a:p>
            <a:r>
              <a:rPr lang="ja-JP" altLang="en-US" sz="1400" b="1" dirty="0" smtClean="0">
                <a:solidFill>
                  <a:schemeClr val="accent2"/>
                </a:solidFill>
                <a:latin typeface="Meiryo UI" pitchFamily="50" charset="-128"/>
                <a:ea typeface="Meiryo UI" pitchFamily="50" charset="-128"/>
                <a:cs typeface="Meiryo UI" pitchFamily="50" charset="-128"/>
              </a:rPr>
              <a:t>　　配色の変更など）を利用していますか。あてはまるものを全てお選びください。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28465" y="764704"/>
            <a:ext cx="9577064" cy="923330"/>
          </a:xfrm>
          <a:prstGeom prst="rect">
            <a:avLst/>
          </a:prstGeom>
          <a:noFill/>
        </p:spPr>
        <p:txBody>
          <a:bodyPr wrap="square" rtlCol="0">
            <a:spAutoFit/>
          </a:bodyPr>
          <a:lstStyle/>
          <a:p>
            <a:pPr>
              <a:buFont typeface="Wingdings" pitchFamily="2" charset="2"/>
              <a:buChar char="u"/>
            </a:pPr>
            <a:r>
              <a:rPr kumimoji="1" lang="ja-JP" altLang="en-US" sz="1800" b="1" dirty="0" smtClean="0">
                <a:solidFill>
                  <a:srgbClr val="FF0000"/>
                </a:solidFill>
                <a:latin typeface="Meiryo UI" pitchFamily="50" charset="-128"/>
                <a:ea typeface="Meiryo UI" pitchFamily="50" charset="-128"/>
                <a:cs typeface="Meiryo UI" pitchFamily="50" charset="-128"/>
              </a:rPr>
              <a:t>全盲者ではほぼ全員がスクリーンリーダーを利用。</a:t>
            </a:r>
            <a:endParaRPr lang="en-US" altLang="ja-JP" sz="1800" b="1" dirty="0" smtClean="0">
              <a:solidFill>
                <a:srgbClr val="FF0000"/>
              </a:solidFill>
              <a:latin typeface="Meiryo UI" pitchFamily="50" charset="-128"/>
              <a:ea typeface="Meiryo UI" pitchFamily="50" charset="-128"/>
              <a:cs typeface="Meiryo UI" pitchFamily="50" charset="-128"/>
            </a:endParaRPr>
          </a:p>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弱視者では「文字サイズを見やすく拡大して</a:t>
            </a:r>
            <a:r>
              <a:rPr lang="ja-JP" altLang="en-US" sz="1800" b="1" dirty="0" smtClean="0">
                <a:latin typeface="Meiryo UI" pitchFamily="50" charset="-128"/>
                <a:ea typeface="Meiryo UI" pitchFamily="50" charset="-128"/>
                <a:cs typeface="Meiryo UI" pitchFamily="50" charset="-128"/>
              </a:rPr>
              <a:t>利用している」が最も多く約</a:t>
            </a:r>
            <a:r>
              <a:rPr lang="en-US" altLang="ja-JP" sz="1800" b="1" dirty="0" smtClean="0">
                <a:latin typeface="Meiryo UI" pitchFamily="50" charset="-128"/>
                <a:ea typeface="Meiryo UI" pitchFamily="50" charset="-128"/>
                <a:cs typeface="Meiryo UI" pitchFamily="50" charset="-128"/>
              </a:rPr>
              <a:t>7</a:t>
            </a:r>
            <a:r>
              <a:rPr lang="ja-JP" altLang="en-US" sz="1800" b="1" dirty="0" smtClean="0">
                <a:latin typeface="Meiryo UI" pitchFamily="50" charset="-128"/>
                <a:ea typeface="Meiryo UI" pitchFamily="50" charset="-128"/>
                <a:cs typeface="Meiryo UI" pitchFamily="50" charset="-128"/>
              </a:rPr>
              <a:t>割。スクリーンリーダーを利用している人も半数いた。</a:t>
            </a:r>
            <a:endParaRPr kumimoji="1" lang="ja-JP" altLang="en-US" sz="1800" b="1"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8193360" y="6309320"/>
            <a:ext cx="1440160"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　　データラベル非表示</a:t>
            </a:r>
            <a:endParaRPr kumimoji="1" lang="en-US" altLang="ja-JP" sz="1000" dirty="0" smtClean="0">
              <a:latin typeface="Meiryo UI" pitchFamily="50" charset="-128"/>
              <a:ea typeface="Meiryo UI" pitchFamily="50" charset="-128"/>
              <a:cs typeface="Meiryo UI" pitchFamily="50" charset="-128"/>
            </a:endParaRPr>
          </a:p>
        </p:txBody>
      </p:sp>
      <p:pic>
        <p:nvPicPr>
          <p:cNvPr id="16" name="Picture 8"/>
          <p:cNvPicPr>
            <a:picLocks noChangeAspect="1" noChangeArrowheads="1"/>
          </p:cNvPicPr>
          <p:nvPr/>
        </p:nvPicPr>
        <p:blipFill>
          <a:blip r:embed="rId6"/>
          <a:srcRect/>
          <a:stretch>
            <a:fillRect/>
          </a:stretch>
        </p:blipFill>
        <p:spPr bwMode="auto">
          <a:xfrm>
            <a:off x="0" y="0"/>
            <a:ext cx="0" cy="0"/>
          </a:xfrm>
          <a:prstGeom prst="rect">
            <a:avLst/>
          </a:prstGeom>
          <a:noFill/>
          <a:ln w="9525">
            <a:miter lim="800000"/>
            <a:headEnd/>
            <a:tailEnd/>
          </a:ln>
          <a:effectLst/>
        </p:spPr>
      </p:pic>
      <p:sp>
        <p:nvSpPr>
          <p:cNvPr id="10" name="テキスト ボックス 9"/>
          <p:cNvSpPr txBox="1"/>
          <p:nvPr/>
        </p:nvSpPr>
        <p:spPr>
          <a:xfrm>
            <a:off x="56456" y="2132857"/>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　</a:t>
            </a:r>
            <a:endParaRPr kumimoji="1" lang="ja-JP" altLang="en-US" sz="1500" b="1"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4953000" y="2132857"/>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920552" y="2204865"/>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endParaRPr kumimoji="1" lang="ja-JP" altLang="en-US"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5817096" y="2204865"/>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en-US" altLang="ja-JP" sz="3000" b="1" dirty="0" smtClean="0">
                <a:solidFill>
                  <a:schemeClr val="tx1"/>
                </a:solidFill>
              </a:rPr>
              <a:t>3</a:t>
            </a:r>
            <a:r>
              <a:rPr kumimoji="1" lang="en-US" altLang="ja-JP" sz="3000" b="1" dirty="0" smtClean="0">
                <a:solidFill>
                  <a:schemeClr val="tx1"/>
                </a:solidFill>
              </a:rPr>
              <a:t>.</a:t>
            </a:r>
            <a:r>
              <a:rPr kumimoji="1" lang="ja-JP" altLang="en-US" sz="3000" b="1" dirty="0" smtClean="0">
                <a:solidFill>
                  <a:schemeClr val="tx1"/>
                </a:solidFill>
              </a:rPr>
              <a:t>現在の利用満足度</a:t>
            </a:r>
            <a:r>
              <a:rPr kumimoji="1" lang="en-US" altLang="ja-JP" sz="3000" b="1" dirty="0" smtClean="0">
                <a:solidFill>
                  <a:schemeClr val="tx1"/>
                </a:solidFill>
              </a:rPr>
              <a:t>(</a:t>
            </a:r>
            <a:r>
              <a:rPr lang="ja-JP" altLang="en-US" sz="3000" b="1" dirty="0" smtClean="0">
                <a:solidFill>
                  <a:schemeClr val="tx1"/>
                </a:solidFill>
              </a:rPr>
              <a:t>パソコン</a:t>
            </a:r>
            <a:r>
              <a:rPr kumimoji="1" lang="en-US" altLang="ja-JP" sz="3000" b="1" dirty="0" smtClean="0">
                <a:solidFill>
                  <a:schemeClr val="tx1"/>
                </a:solidFill>
              </a:rPr>
              <a:t>)</a:t>
            </a:r>
            <a:endParaRPr kumimoji="1" lang="ja-JP" altLang="en-US" sz="3000" b="1" dirty="0">
              <a:solidFill>
                <a:schemeClr val="tx1"/>
              </a:solidFill>
            </a:endParaRPr>
          </a:p>
        </p:txBody>
      </p:sp>
      <p:sp>
        <p:nvSpPr>
          <p:cNvPr id="4" name="テキスト ボックス 3"/>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現在のパソコンの利用満足度について、最もあてはまるものを１つお選びください。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8465" y="764704"/>
            <a:ext cx="9577064" cy="923330"/>
          </a:xfrm>
          <a:prstGeom prst="rect">
            <a:avLst/>
          </a:prstGeom>
          <a:noFill/>
        </p:spPr>
        <p:txBody>
          <a:bodyPr wrap="square" rtlCol="0">
            <a:spAutoFit/>
          </a:bodyPr>
          <a:lstStyle/>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全盲者、弱視者ともに「まあ満足」が多く、「大変満足」を足すと満足派は</a:t>
            </a:r>
            <a:r>
              <a:rPr kumimoji="1" lang="en-US" altLang="ja-JP" sz="1800" b="1" dirty="0" smtClean="0">
                <a:latin typeface="Meiryo UI" pitchFamily="50" charset="-128"/>
                <a:ea typeface="Meiryo UI" pitchFamily="50" charset="-128"/>
                <a:cs typeface="Meiryo UI" pitchFamily="50" charset="-128"/>
              </a:rPr>
              <a:t>7</a:t>
            </a:r>
            <a:r>
              <a:rPr kumimoji="1" lang="ja-JP" altLang="en-US" sz="1800" b="1" dirty="0" smtClean="0">
                <a:latin typeface="Meiryo UI" pitchFamily="50" charset="-128"/>
                <a:ea typeface="Meiryo UI" pitchFamily="50" charset="-128"/>
                <a:cs typeface="Meiryo UI" pitchFamily="50" charset="-128"/>
              </a:rPr>
              <a:t>割近い。満足度の傾向はどちらもほぼ同じ。</a:t>
            </a:r>
            <a:endParaRPr kumimoji="1"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サンプル数過少のため参考値ではあるが、</a:t>
            </a:r>
            <a:r>
              <a:rPr lang="en-US" altLang="ja-JP" sz="1800" b="1" dirty="0" smtClean="0">
                <a:latin typeface="Meiryo UI" pitchFamily="50" charset="-128"/>
                <a:ea typeface="Meiryo UI" pitchFamily="50" charset="-128"/>
                <a:cs typeface="Meiryo UI" pitchFamily="50" charset="-128"/>
              </a:rPr>
              <a:t>50</a:t>
            </a:r>
            <a:r>
              <a:rPr lang="ja-JP" altLang="en-US" sz="1800" b="1" dirty="0" smtClean="0">
                <a:latin typeface="Meiryo UI" pitchFamily="50" charset="-128"/>
                <a:ea typeface="Meiryo UI" pitchFamily="50" charset="-128"/>
                <a:cs typeface="Meiryo UI" pitchFamily="50" charset="-128"/>
              </a:rPr>
              <a:t>代においてやや不満派が多い。</a:t>
            </a:r>
            <a:endParaRPr kumimoji="1" lang="en-US" altLang="ja-JP" sz="1800" b="1" dirty="0" smtClean="0">
              <a:latin typeface="Meiryo UI" pitchFamily="50" charset="-128"/>
              <a:ea typeface="Meiryo UI" pitchFamily="50" charset="-128"/>
              <a:cs typeface="Meiryo UI" pitchFamily="50" charset="-128"/>
            </a:endParaRPr>
          </a:p>
        </p:txBody>
      </p:sp>
      <p:pic>
        <p:nvPicPr>
          <p:cNvPr id="10" name="Picture 5"/>
          <p:cNvPicPr>
            <a:picLocks noChangeAspect="1" noChangeArrowheads="1"/>
          </p:cNvPicPr>
          <p:nvPr/>
        </p:nvPicPr>
        <p:blipFill>
          <a:blip r:embed="rId3" cstate="print"/>
          <a:srcRect/>
          <a:stretch>
            <a:fillRect/>
          </a:stretch>
        </p:blipFill>
        <p:spPr bwMode="auto">
          <a:xfrm>
            <a:off x="273050" y="1782763"/>
            <a:ext cx="9144000" cy="4598987"/>
          </a:xfrm>
          <a:prstGeom prst="rect">
            <a:avLst/>
          </a:prstGeom>
          <a:noFill/>
          <a:ln w="9525">
            <a:miter lim="800000"/>
            <a:headEnd/>
            <a:tailEnd/>
          </a:ln>
          <a:effectLst/>
        </p:spPr>
      </p:pic>
      <p:sp>
        <p:nvSpPr>
          <p:cNvPr id="9" name="テキスト ボックス 8"/>
          <p:cNvSpPr txBox="1"/>
          <p:nvPr/>
        </p:nvSpPr>
        <p:spPr>
          <a:xfrm>
            <a:off x="8121352" y="6341258"/>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en-US" altLang="ja-JP" sz="3000" b="1" dirty="0" smtClean="0">
                <a:solidFill>
                  <a:schemeClr val="tx1"/>
                </a:solidFill>
              </a:rPr>
              <a:t>4</a:t>
            </a:r>
            <a:r>
              <a:rPr kumimoji="1" lang="en-US" altLang="ja-JP" sz="3000" b="1" dirty="0" smtClean="0">
                <a:solidFill>
                  <a:schemeClr val="tx1"/>
                </a:solidFill>
              </a:rPr>
              <a:t>.</a:t>
            </a:r>
            <a:r>
              <a:rPr kumimoji="1" lang="ja-JP" altLang="en-US" sz="3000" b="1" dirty="0" smtClean="0">
                <a:solidFill>
                  <a:schemeClr val="tx1"/>
                </a:solidFill>
              </a:rPr>
              <a:t>現在の利用満足度</a:t>
            </a:r>
            <a:r>
              <a:rPr kumimoji="1" lang="en-US" altLang="ja-JP" sz="3000" b="1" dirty="0" smtClean="0">
                <a:solidFill>
                  <a:schemeClr val="tx1"/>
                </a:solidFill>
              </a:rPr>
              <a:t>(</a:t>
            </a:r>
            <a:r>
              <a:rPr lang="ja-JP" altLang="en-US" sz="3000" b="1" dirty="0" smtClean="0">
                <a:solidFill>
                  <a:schemeClr val="tx1"/>
                </a:solidFill>
              </a:rPr>
              <a:t>スマートフォン</a:t>
            </a:r>
            <a:r>
              <a:rPr kumimoji="1" lang="en-US" altLang="ja-JP" sz="3000" b="1" dirty="0" smtClean="0">
                <a:solidFill>
                  <a:schemeClr val="tx1"/>
                </a:solidFill>
              </a:rPr>
              <a:t>)</a:t>
            </a:r>
            <a:endParaRPr kumimoji="1" lang="ja-JP" altLang="en-US" sz="3000" b="1" dirty="0">
              <a:solidFill>
                <a:schemeClr val="tx1"/>
              </a:solidFill>
            </a:endParaRPr>
          </a:p>
        </p:txBody>
      </p:sp>
      <p:sp>
        <p:nvSpPr>
          <p:cNvPr id="4" name="テキスト ボックス 3"/>
          <p:cNvSpPr txBox="1"/>
          <p:nvPr/>
        </p:nvSpPr>
        <p:spPr>
          <a:xfrm>
            <a:off x="128465" y="764704"/>
            <a:ext cx="9577064" cy="923330"/>
          </a:xfrm>
          <a:prstGeom prst="rect">
            <a:avLst/>
          </a:prstGeom>
          <a:noFill/>
        </p:spPr>
        <p:txBody>
          <a:bodyPr wrap="square" rtlCol="0">
            <a:spAutoFit/>
          </a:bodyPr>
          <a:lstStyle/>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全盲者、弱視者ともに「まあ満足」が多く、「大変満足」を足すと満足派は</a:t>
            </a:r>
            <a:r>
              <a:rPr kumimoji="1" lang="en-US" altLang="ja-JP" sz="1800" b="1" dirty="0" smtClean="0">
                <a:latin typeface="Meiryo UI" pitchFamily="50" charset="-128"/>
                <a:ea typeface="Meiryo UI" pitchFamily="50" charset="-128"/>
                <a:cs typeface="Meiryo UI" pitchFamily="50" charset="-128"/>
              </a:rPr>
              <a:t>7</a:t>
            </a:r>
            <a:r>
              <a:rPr kumimoji="1" lang="ja-JP" altLang="en-US" sz="1800" b="1" dirty="0" smtClean="0">
                <a:latin typeface="Meiryo UI" pitchFamily="50" charset="-128"/>
                <a:ea typeface="Meiryo UI" pitchFamily="50" charset="-128"/>
                <a:cs typeface="Meiryo UI" pitchFamily="50" charset="-128"/>
              </a:rPr>
              <a:t>割近く、満足度の傾向はどちらもほぼ同じ。</a:t>
            </a:r>
            <a:endParaRPr kumimoji="1"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パソコンの利用満足度と同様の満足傾向が見られた。</a:t>
            </a:r>
            <a:endParaRPr kumimoji="1" lang="en-US" altLang="ja-JP" sz="1800" b="1" dirty="0" smtClean="0">
              <a:latin typeface="Meiryo UI" pitchFamily="50" charset="-128"/>
              <a:ea typeface="Meiryo UI" pitchFamily="50" charset="-128"/>
              <a:cs typeface="Meiryo UI" pitchFamily="50" charset="-128"/>
            </a:endParaRPr>
          </a:p>
        </p:txBody>
      </p:sp>
      <p:sp>
        <p:nvSpPr>
          <p:cNvPr id="5" name="テキスト ボックス 4"/>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現在のスマートフォンの利用満足度について、最もあてはまるものを１つお選びください。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pic>
        <p:nvPicPr>
          <p:cNvPr id="9" name="Picture 4"/>
          <p:cNvPicPr>
            <a:picLocks noChangeAspect="1" noChangeArrowheads="1"/>
          </p:cNvPicPr>
          <p:nvPr/>
        </p:nvPicPr>
        <p:blipFill>
          <a:blip r:embed="rId3" cstate="print"/>
          <a:srcRect/>
          <a:stretch>
            <a:fillRect/>
          </a:stretch>
        </p:blipFill>
        <p:spPr bwMode="auto">
          <a:xfrm>
            <a:off x="273050" y="1700213"/>
            <a:ext cx="9174163" cy="4725987"/>
          </a:xfrm>
          <a:prstGeom prst="rect">
            <a:avLst/>
          </a:prstGeom>
          <a:noFill/>
          <a:ln w="9525">
            <a:miter lim="800000"/>
            <a:headEnd/>
            <a:tailEnd/>
          </a:ln>
          <a:effectLst/>
        </p:spPr>
      </p:pic>
      <p:sp>
        <p:nvSpPr>
          <p:cNvPr id="7" name="テキスト ボックス 6"/>
          <p:cNvSpPr txBox="1"/>
          <p:nvPr/>
        </p:nvSpPr>
        <p:spPr>
          <a:xfrm>
            <a:off x="8121352" y="6341258"/>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p:cNvPicPr>
            <a:picLocks noChangeAspect="1" noChangeArrowheads="1"/>
          </p:cNvPicPr>
          <p:nvPr/>
        </p:nvPicPr>
        <p:blipFill>
          <a:blip r:embed="rId3" cstate="print"/>
          <a:srcRect/>
          <a:stretch>
            <a:fillRect/>
          </a:stretch>
        </p:blipFill>
        <p:spPr bwMode="auto">
          <a:xfrm>
            <a:off x="4953000" y="2133600"/>
            <a:ext cx="4897438" cy="4103688"/>
          </a:xfrm>
          <a:prstGeom prst="rect">
            <a:avLst/>
          </a:prstGeom>
          <a:noFill/>
          <a:ln w="9525">
            <a:miter lim="800000"/>
            <a:headEnd/>
            <a:tailEnd/>
          </a:ln>
          <a:effectLst/>
        </p:spPr>
      </p:pic>
      <p:pic>
        <p:nvPicPr>
          <p:cNvPr id="19" name="Picture 10"/>
          <p:cNvPicPr>
            <a:picLocks noChangeAspect="1" noChangeArrowheads="1"/>
          </p:cNvPicPr>
          <p:nvPr/>
        </p:nvPicPr>
        <p:blipFill>
          <a:blip r:embed="rId4" cstate="print"/>
          <a:srcRect/>
          <a:stretch>
            <a:fillRect/>
          </a:stretch>
        </p:blipFill>
        <p:spPr bwMode="auto">
          <a:xfrm>
            <a:off x="57150" y="2060575"/>
            <a:ext cx="4960938" cy="4159250"/>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en-US" altLang="ja-JP" sz="2800" b="1" dirty="0" smtClean="0">
                <a:solidFill>
                  <a:schemeClr val="tx1"/>
                </a:solidFill>
              </a:rPr>
              <a:t>5-1</a:t>
            </a:r>
            <a:r>
              <a:rPr kumimoji="1" lang="en-US" altLang="ja-JP" sz="2800" b="1" dirty="0" smtClean="0">
                <a:solidFill>
                  <a:schemeClr val="tx1"/>
                </a:solidFill>
              </a:rPr>
              <a:t>.</a:t>
            </a:r>
            <a:r>
              <a:rPr kumimoji="1" lang="ja-JP" altLang="en-US" sz="2800" b="1" dirty="0" smtClean="0">
                <a:solidFill>
                  <a:schemeClr val="tx1"/>
                </a:solidFill>
              </a:rPr>
              <a:t> </a:t>
            </a:r>
            <a:r>
              <a:rPr kumimoji="1" lang="ja-JP" altLang="en-US" sz="2200" b="1" dirty="0" smtClean="0">
                <a:solidFill>
                  <a:schemeClr val="tx1"/>
                </a:solidFill>
              </a:rPr>
              <a:t>よく利用するインターネットコンテンツ</a:t>
            </a:r>
            <a:r>
              <a:rPr kumimoji="1" lang="en-US" altLang="ja-JP" sz="2200" b="1" dirty="0" smtClean="0">
                <a:solidFill>
                  <a:schemeClr val="tx1"/>
                </a:solidFill>
              </a:rPr>
              <a:t>1</a:t>
            </a:r>
            <a:r>
              <a:rPr lang="ja-JP" altLang="en-US" sz="2200" b="1" dirty="0" smtClean="0">
                <a:solidFill>
                  <a:schemeClr val="tx1"/>
                </a:solidFill>
              </a:rPr>
              <a:t>～</a:t>
            </a:r>
            <a:r>
              <a:rPr lang="en-US" altLang="ja-JP" sz="2200" b="1" dirty="0" smtClean="0">
                <a:solidFill>
                  <a:schemeClr val="tx1"/>
                </a:solidFill>
              </a:rPr>
              <a:t>10</a:t>
            </a:r>
            <a:r>
              <a:rPr lang="ja-JP" altLang="en-US" sz="2200" b="1" dirty="0" smtClean="0">
                <a:solidFill>
                  <a:schemeClr val="tx1"/>
                </a:solidFill>
              </a:rPr>
              <a:t>位</a:t>
            </a:r>
            <a:r>
              <a:rPr kumimoji="1" lang="en-US" altLang="ja-JP" sz="2200" b="1" dirty="0" smtClean="0">
                <a:solidFill>
                  <a:schemeClr val="tx1"/>
                </a:solidFill>
              </a:rPr>
              <a:t>(</a:t>
            </a:r>
            <a:r>
              <a:rPr kumimoji="1" lang="ja-JP" altLang="en-US" sz="2200" b="1" dirty="0" smtClean="0">
                <a:solidFill>
                  <a:schemeClr val="tx1"/>
                </a:solidFill>
              </a:rPr>
              <a:t>パソコン</a:t>
            </a:r>
            <a:r>
              <a:rPr kumimoji="1" lang="en-US" altLang="ja-JP" sz="2200" b="1" dirty="0" smtClean="0">
                <a:solidFill>
                  <a:schemeClr val="tx1"/>
                </a:solidFill>
              </a:rPr>
              <a:t>)</a:t>
            </a:r>
            <a:endParaRPr kumimoji="1" lang="ja-JP" altLang="en-US" sz="2200" b="1" dirty="0">
              <a:solidFill>
                <a:schemeClr val="tx1"/>
              </a:solidFill>
            </a:endParaRPr>
          </a:p>
        </p:txBody>
      </p:sp>
      <p:sp>
        <p:nvSpPr>
          <p:cNvPr id="5" name="テキスト ボックス 4"/>
          <p:cNvSpPr txBox="1"/>
          <p:nvPr/>
        </p:nvSpPr>
        <p:spPr>
          <a:xfrm>
            <a:off x="128465" y="764704"/>
            <a:ext cx="9577064" cy="923330"/>
          </a:xfrm>
          <a:prstGeom prst="rect">
            <a:avLst/>
          </a:prstGeom>
          <a:noFill/>
        </p:spPr>
        <p:txBody>
          <a:bodyPr wrap="square" rtlCol="0">
            <a:spAutoFit/>
          </a:bodyPr>
          <a:lstStyle/>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全盲者、弱視者ともに</a:t>
            </a:r>
            <a:r>
              <a:rPr lang="ja-JP" altLang="en-US" sz="1800" b="1" dirty="0" smtClean="0">
                <a:latin typeface="Meiryo UI" pitchFamily="50" charset="-128"/>
                <a:ea typeface="Meiryo UI" pitchFamily="50" charset="-128"/>
                <a:cs typeface="Meiryo UI" pitchFamily="50" charset="-128"/>
              </a:rPr>
              <a:t>上位</a:t>
            </a:r>
            <a:r>
              <a:rPr lang="en-US" altLang="ja-JP" sz="1800" b="1" dirty="0" smtClean="0">
                <a:latin typeface="Meiryo UI" pitchFamily="50" charset="-128"/>
                <a:ea typeface="Meiryo UI" pitchFamily="50" charset="-128"/>
                <a:cs typeface="Meiryo UI" pitchFamily="50" charset="-128"/>
              </a:rPr>
              <a:t>4</a:t>
            </a:r>
            <a:r>
              <a:rPr lang="ja-JP" altLang="en-US" sz="1800" b="1" dirty="0" err="1" smtClean="0">
                <a:latin typeface="Meiryo UI" pitchFamily="50" charset="-128"/>
                <a:ea typeface="Meiryo UI" pitchFamily="50" charset="-128"/>
                <a:cs typeface="Meiryo UI" pitchFamily="50" charset="-128"/>
              </a:rPr>
              <a:t>つは</a:t>
            </a:r>
            <a:r>
              <a:rPr lang="ja-JP" altLang="en-US" sz="1800" b="1" dirty="0" smtClean="0">
                <a:latin typeface="Meiryo UI" pitchFamily="50" charset="-128"/>
                <a:ea typeface="Meiryo UI" pitchFamily="50" charset="-128"/>
                <a:cs typeface="Meiryo UI" pitchFamily="50" charset="-128"/>
              </a:rPr>
              <a:t>同じ結果となり、上から順に「</a:t>
            </a:r>
            <a:r>
              <a:rPr lang="en-US" altLang="ja-JP" sz="1800" b="1" dirty="0" smtClean="0">
                <a:latin typeface="Meiryo UI" pitchFamily="50" charset="-128"/>
                <a:ea typeface="Meiryo UI" pitchFamily="50" charset="-128"/>
                <a:cs typeface="Meiryo UI" pitchFamily="50" charset="-128"/>
              </a:rPr>
              <a:t>E</a:t>
            </a:r>
            <a:r>
              <a:rPr lang="ja-JP" altLang="en-US" sz="1800" b="1" dirty="0" smtClean="0">
                <a:latin typeface="Meiryo UI" pitchFamily="50" charset="-128"/>
                <a:ea typeface="Meiryo UI" pitchFamily="50" charset="-128"/>
                <a:cs typeface="Meiryo UI" pitchFamily="50" charset="-128"/>
              </a:rPr>
              <a:t>メール」「趣味」「地図・交通」「ニュース」となる。</a:t>
            </a:r>
            <a:endParaRPr kumimoji="1"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全盲者においては、「オンラインバンキング」も</a:t>
            </a:r>
            <a:r>
              <a:rPr kumimoji="1" lang="en-US" altLang="ja-JP" sz="1800" b="1" dirty="0" smtClean="0">
                <a:latin typeface="Meiryo UI" pitchFamily="50" charset="-128"/>
                <a:ea typeface="Meiryo UI" pitchFamily="50" charset="-128"/>
                <a:cs typeface="Meiryo UI" pitchFamily="50" charset="-128"/>
              </a:rPr>
              <a:t>4</a:t>
            </a:r>
            <a:r>
              <a:rPr kumimoji="1" lang="ja-JP" altLang="en-US" sz="1800" b="1" dirty="0" smtClean="0">
                <a:latin typeface="Meiryo UI" pitchFamily="50" charset="-128"/>
                <a:ea typeface="Meiryo UI" pitchFamily="50" charset="-128"/>
                <a:cs typeface="Meiryo UI" pitchFamily="50" charset="-128"/>
              </a:rPr>
              <a:t>割近くと高く、</a:t>
            </a:r>
            <a:r>
              <a:rPr lang="ja-JP" altLang="en-US" sz="1800" b="1" dirty="0" smtClean="0">
                <a:latin typeface="Meiryo UI" pitchFamily="50" charset="-128"/>
                <a:ea typeface="Meiryo UI" pitchFamily="50" charset="-128"/>
                <a:cs typeface="Meiryo UI" pitchFamily="50" charset="-128"/>
              </a:rPr>
              <a:t>トップ</a:t>
            </a:r>
            <a:r>
              <a:rPr lang="en-US" altLang="ja-JP" sz="1800" b="1" dirty="0" smtClean="0">
                <a:latin typeface="Meiryo UI" pitchFamily="50" charset="-128"/>
                <a:ea typeface="Meiryo UI" pitchFamily="50" charset="-128"/>
                <a:cs typeface="Meiryo UI" pitchFamily="50" charset="-128"/>
              </a:rPr>
              <a:t>10</a:t>
            </a:r>
            <a:r>
              <a:rPr lang="ja-JP" altLang="en-US" sz="1800" b="1" dirty="0" smtClean="0">
                <a:latin typeface="Meiryo UI" pitchFamily="50" charset="-128"/>
                <a:ea typeface="Meiryo UI" pitchFamily="50" charset="-128"/>
                <a:cs typeface="Meiryo UI" pitchFamily="50" charset="-128"/>
              </a:rPr>
              <a:t>入りした。</a:t>
            </a:r>
            <a:endParaRPr kumimoji="1" lang="en-US" altLang="ja-JP" sz="1800" b="1" dirty="0" smtClean="0">
              <a:latin typeface="Meiryo UI" pitchFamily="50" charset="-128"/>
              <a:ea typeface="Meiryo UI" pitchFamily="50" charset="-128"/>
              <a:cs typeface="Meiryo UI" pitchFamily="50" charset="-128"/>
            </a:endParaRPr>
          </a:p>
        </p:txBody>
      </p:sp>
      <p:sp>
        <p:nvSpPr>
          <p:cNvPr id="6" name="テキスト ボックス 5"/>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パソコンからよく利用するインターネットコンテンツについて、あてはまるものを全てお選びください。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56456" y="1988840"/>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4953000" y="1953707"/>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920552" y="2060848"/>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endParaRPr kumimoji="1" lang="ja-JP" altLang="en-US"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5817096" y="2015262"/>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endParaRPr kumimoji="1" lang="ja-JP" altLang="en-US" dirty="0">
              <a:latin typeface="Meiryo UI" pitchFamily="50" charset="-128"/>
              <a:ea typeface="Meiryo UI" pitchFamily="50" charset="-128"/>
              <a:cs typeface="Meiryo UI" pitchFamily="50" charset="-128"/>
            </a:endParaRPr>
          </a:p>
        </p:txBody>
      </p:sp>
      <p:sp>
        <p:nvSpPr>
          <p:cNvPr id="13" name="正方形/長方形 12"/>
          <p:cNvSpPr/>
          <p:nvPr/>
        </p:nvSpPr>
        <p:spPr bwMode="auto">
          <a:xfrm>
            <a:off x="1280593" y="5733256"/>
            <a:ext cx="2016223" cy="360040"/>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7" name="正方形/長方形 16"/>
          <p:cNvSpPr/>
          <p:nvPr/>
        </p:nvSpPr>
        <p:spPr bwMode="auto">
          <a:xfrm>
            <a:off x="560512" y="2420888"/>
            <a:ext cx="3960440" cy="1512168"/>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8" name="正方形/長方形 17"/>
          <p:cNvSpPr/>
          <p:nvPr/>
        </p:nvSpPr>
        <p:spPr bwMode="auto">
          <a:xfrm>
            <a:off x="5457056" y="2420888"/>
            <a:ext cx="3960440" cy="1512168"/>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cstate="print"/>
          <a:srcRect/>
          <a:stretch>
            <a:fillRect/>
          </a:stretch>
        </p:blipFill>
        <p:spPr bwMode="auto">
          <a:xfrm>
            <a:off x="4953000" y="1557338"/>
            <a:ext cx="4895850" cy="4313237"/>
          </a:xfrm>
          <a:prstGeom prst="rect">
            <a:avLst/>
          </a:prstGeom>
          <a:noFill/>
          <a:ln w="9525">
            <a:miter lim="800000"/>
            <a:headEnd/>
            <a:tailEnd/>
          </a:ln>
          <a:effectLst/>
        </p:spPr>
      </p:pic>
      <p:pic>
        <p:nvPicPr>
          <p:cNvPr id="11" name="Picture 10"/>
          <p:cNvPicPr>
            <a:picLocks noChangeAspect="1" noChangeArrowheads="1"/>
          </p:cNvPicPr>
          <p:nvPr/>
        </p:nvPicPr>
        <p:blipFill>
          <a:blip r:embed="rId4" cstate="print"/>
          <a:srcRect/>
          <a:stretch>
            <a:fillRect/>
          </a:stretch>
        </p:blipFill>
        <p:spPr bwMode="auto">
          <a:xfrm>
            <a:off x="214313" y="1557338"/>
            <a:ext cx="4810125" cy="4348162"/>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en-US" altLang="ja-JP" sz="2800" b="1" dirty="0" smtClean="0">
                <a:solidFill>
                  <a:schemeClr val="tx1"/>
                </a:solidFill>
              </a:rPr>
              <a:t>5-2</a:t>
            </a:r>
            <a:r>
              <a:rPr kumimoji="1" lang="en-US" altLang="ja-JP" sz="2800" b="1" dirty="0" smtClean="0">
                <a:solidFill>
                  <a:schemeClr val="tx1"/>
                </a:solidFill>
              </a:rPr>
              <a:t>.</a:t>
            </a:r>
            <a:r>
              <a:rPr kumimoji="1" lang="ja-JP" altLang="en-US" sz="2800" b="1" dirty="0" smtClean="0">
                <a:solidFill>
                  <a:schemeClr val="tx1"/>
                </a:solidFill>
              </a:rPr>
              <a:t> </a:t>
            </a:r>
            <a:r>
              <a:rPr kumimoji="1" lang="ja-JP" altLang="en-US" sz="2200" b="1" dirty="0" smtClean="0">
                <a:solidFill>
                  <a:schemeClr val="tx1"/>
                </a:solidFill>
              </a:rPr>
              <a:t>よく利用するインターネットコンテンツ</a:t>
            </a:r>
            <a:r>
              <a:rPr kumimoji="1" lang="en-US" altLang="ja-JP" sz="2200" b="1" dirty="0" smtClean="0">
                <a:solidFill>
                  <a:schemeClr val="tx1"/>
                </a:solidFill>
              </a:rPr>
              <a:t>11</a:t>
            </a:r>
            <a:r>
              <a:rPr lang="ja-JP" altLang="en-US" sz="2200" b="1" dirty="0" smtClean="0">
                <a:solidFill>
                  <a:schemeClr val="tx1"/>
                </a:solidFill>
              </a:rPr>
              <a:t>～</a:t>
            </a:r>
            <a:r>
              <a:rPr lang="en-US" altLang="ja-JP" sz="2200" b="1" dirty="0" smtClean="0">
                <a:solidFill>
                  <a:schemeClr val="tx1"/>
                </a:solidFill>
              </a:rPr>
              <a:t>20</a:t>
            </a:r>
            <a:r>
              <a:rPr lang="ja-JP" altLang="en-US" sz="2200" b="1" dirty="0" smtClean="0">
                <a:solidFill>
                  <a:schemeClr val="tx1"/>
                </a:solidFill>
              </a:rPr>
              <a:t>位</a:t>
            </a:r>
            <a:r>
              <a:rPr kumimoji="1" lang="en-US" altLang="ja-JP" sz="2200" b="1" dirty="0" smtClean="0">
                <a:solidFill>
                  <a:schemeClr val="tx1"/>
                </a:solidFill>
              </a:rPr>
              <a:t>(</a:t>
            </a:r>
            <a:r>
              <a:rPr kumimoji="1" lang="ja-JP" altLang="en-US" sz="2200" b="1" dirty="0" smtClean="0">
                <a:solidFill>
                  <a:schemeClr val="tx1"/>
                </a:solidFill>
              </a:rPr>
              <a:t>パソコン</a:t>
            </a:r>
            <a:r>
              <a:rPr kumimoji="1" lang="en-US" altLang="ja-JP" sz="2200" b="1" dirty="0" smtClean="0">
                <a:solidFill>
                  <a:schemeClr val="tx1"/>
                </a:solidFill>
              </a:rPr>
              <a:t>)</a:t>
            </a:r>
            <a:endParaRPr kumimoji="1" lang="ja-JP" altLang="en-US" sz="2200" b="1" dirty="0">
              <a:solidFill>
                <a:schemeClr val="tx1"/>
              </a:solidFill>
            </a:endParaRPr>
          </a:p>
        </p:txBody>
      </p:sp>
      <p:sp>
        <p:nvSpPr>
          <p:cNvPr id="6" name="テキスト ボックス 5"/>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現在のスマートフォンの利用満足度について、最もあてはまるものを１つお選びください。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025008" y="1340769"/>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5889105" y="1412777"/>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endParaRPr kumimoji="1" lang="ja-JP" altLang="en-US"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56456" y="1367191"/>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920552" y="143919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endParaRPr kumimoji="1" lang="ja-JP" altLang="en-US"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p:cNvPicPr>
            <a:picLocks noChangeAspect="1" noChangeArrowheads="1"/>
          </p:cNvPicPr>
          <p:nvPr/>
        </p:nvPicPr>
        <p:blipFill>
          <a:blip r:embed="rId3" cstate="print"/>
          <a:srcRect/>
          <a:stretch>
            <a:fillRect/>
          </a:stretch>
        </p:blipFill>
        <p:spPr bwMode="auto">
          <a:xfrm>
            <a:off x="-15875" y="1879600"/>
            <a:ext cx="5521325" cy="4627563"/>
          </a:xfrm>
          <a:prstGeom prst="rect">
            <a:avLst/>
          </a:prstGeom>
          <a:noFill/>
          <a:ln w="9525">
            <a:miter lim="800000"/>
            <a:headEnd/>
            <a:tailEnd/>
          </a:ln>
          <a:effectLst/>
        </p:spPr>
      </p:pic>
      <p:pic>
        <p:nvPicPr>
          <p:cNvPr id="18" name="Picture 8"/>
          <p:cNvPicPr>
            <a:picLocks noChangeAspect="1" noChangeArrowheads="1"/>
          </p:cNvPicPr>
          <p:nvPr/>
        </p:nvPicPr>
        <p:blipFill>
          <a:blip r:embed="rId4" cstate="print"/>
          <a:srcRect/>
          <a:stretch>
            <a:fillRect/>
          </a:stretch>
        </p:blipFill>
        <p:spPr bwMode="auto">
          <a:xfrm>
            <a:off x="4895850" y="1989138"/>
            <a:ext cx="5026025" cy="4211637"/>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kumimoji="1" lang="en-US" altLang="ja-JP" sz="2800" b="1" dirty="0" smtClean="0">
                <a:solidFill>
                  <a:schemeClr val="tx1"/>
                </a:solidFill>
              </a:rPr>
              <a:t>6-1.</a:t>
            </a:r>
            <a:r>
              <a:rPr kumimoji="1" lang="ja-JP" altLang="en-US" sz="2800" b="1" dirty="0" smtClean="0">
                <a:solidFill>
                  <a:schemeClr val="tx1"/>
                </a:solidFill>
              </a:rPr>
              <a:t> </a:t>
            </a:r>
            <a:r>
              <a:rPr kumimoji="1" lang="ja-JP" altLang="en-US" sz="2200" b="1" dirty="0" smtClean="0">
                <a:solidFill>
                  <a:schemeClr val="tx1"/>
                </a:solidFill>
              </a:rPr>
              <a:t>よく利用するインターネットコンテンツ</a:t>
            </a:r>
            <a:r>
              <a:rPr kumimoji="1" lang="en-US" altLang="ja-JP" sz="2200" b="1" dirty="0" smtClean="0">
                <a:solidFill>
                  <a:schemeClr val="tx1"/>
                </a:solidFill>
              </a:rPr>
              <a:t>1</a:t>
            </a:r>
            <a:r>
              <a:rPr lang="ja-JP" altLang="en-US" sz="2200" b="1" dirty="0" smtClean="0">
                <a:solidFill>
                  <a:schemeClr val="tx1"/>
                </a:solidFill>
              </a:rPr>
              <a:t>～</a:t>
            </a:r>
            <a:r>
              <a:rPr lang="en-US" altLang="ja-JP" sz="2200" b="1" dirty="0" smtClean="0">
                <a:solidFill>
                  <a:schemeClr val="tx1"/>
                </a:solidFill>
              </a:rPr>
              <a:t>10</a:t>
            </a:r>
            <a:r>
              <a:rPr lang="ja-JP" altLang="en-US" sz="2200" b="1" dirty="0" smtClean="0">
                <a:solidFill>
                  <a:schemeClr val="tx1"/>
                </a:solidFill>
              </a:rPr>
              <a:t>位</a:t>
            </a:r>
            <a:r>
              <a:rPr kumimoji="1" lang="en-US" altLang="ja-JP" sz="2200" b="1" dirty="0" smtClean="0">
                <a:solidFill>
                  <a:schemeClr val="tx1"/>
                </a:solidFill>
              </a:rPr>
              <a:t>(SP)</a:t>
            </a:r>
            <a:endParaRPr kumimoji="1" lang="ja-JP" altLang="en-US" sz="2200" b="1" dirty="0">
              <a:solidFill>
                <a:schemeClr val="tx1"/>
              </a:solidFill>
            </a:endParaRPr>
          </a:p>
        </p:txBody>
      </p:sp>
      <p:sp>
        <p:nvSpPr>
          <p:cNvPr id="5" name="テキスト ボックス 4"/>
          <p:cNvSpPr txBox="1"/>
          <p:nvPr/>
        </p:nvSpPr>
        <p:spPr>
          <a:xfrm>
            <a:off x="128465" y="764703"/>
            <a:ext cx="9577064" cy="923330"/>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サンプル数過少のため参考値ではあるが、</a:t>
            </a:r>
            <a:r>
              <a:rPr lang="en-US" altLang="ja-JP" sz="1800" b="1" dirty="0" smtClean="0">
                <a:latin typeface="Meiryo UI" pitchFamily="50" charset="-128"/>
                <a:ea typeface="Meiryo UI" pitchFamily="50" charset="-128"/>
                <a:cs typeface="Meiryo UI" pitchFamily="50" charset="-128"/>
              </a:rPr>
              <a:t>1</a:t>
            </a:r>
            <a:r>
              <a:rPr lang="ja-JP" altLang="en-US" sz="1800" b="1" dirty="0" smtClean="0">
                <a:latin typeface="Meiryo UI" pitchFamily="50" charset="-128"/>
                <a:ea typeface="Meiryo UI" pitchFamily="50" charset="-128"/>
                <a:cs typeface="Meiryo UI" pitchFamily="50" charset="-128"/>
              </a:rPr>
              <a:t>位は全盲者では「</a:t>
            </a:r>
            <a:r>
              <a:rPr lang="en-US" altLang="ja-JP" sz="1800" b="1" dirty="0" smtClean="0">
                <a:latin typeface="Meiryo UI" pitchFamily="50" charset="-128"/>
                <a:ea typeface="Meiryo UI" pitchFamily="50" charset="-128"/>
                <a:cs typeface="Meiryo UI" pitchFamily="50" charset="-128"/>
              </a:rPr>
              <a:t>E</a:t>
            </a:r>
            <a:r>
              <a:rPr lang="ja-JP" altLang="en-US" sz="1800" b="1" dirty="0" smtClean="0">
                <a:latin typeface="Meiryo UI" pitchFamily="50" charset="-128"/>
                <a:ea typeface="Meiryo UI" pitchFamily="50" charset="-128"/>
                <a:cs typeface="Meiryo UI" pitchFamily="50" charset="-128"/>
              </a:rPr>
              <a:t>メール」「動画・音楽の視聴」、弱視者は「ニュース閲覧」となり、異なる結果となった。</a:t>
            </a:r>
            <a:endParaRPr kumimoji="1"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a:t>
            </a:r>
            <a:r>
              <a:rPr lang="en-US" altLang="ja-JP" sz="1800" b="1" dirty="0" smtClean="0">
                <a:latin typeface="Meiryo UI" pitchFamily="50" charset="-128"/>
                <a:ea typeface="Meiryo UI" pitchFamily="50" charset="-128"/>
                <a:cs typeface="Meiryo UI" pitchFamily="50" charset="-128"/>
              </a:rPr>
              <a:t>SNS</a:t>
            </a:r>
            <a:r>
              <a:rPr lang="ja-JP" altLang="en-US" sz="1800" b="1" dirty="0" smtClean="0">
                <a:latin typeface="Meiryo UI" pitchFamily="50" charset="-128"/>
                <a:ea typeface="Meiryo UI" pitchFamily="50" charset="-128"/>
                <a:cs typeface="Meiryo UI" pitchFamily="50" charset="-128"/>
              </a:rPr>
              <a:t>・メッセージ・チャットサービス」は全盲者・弱視者ともに利用は７割前後と高かった。</a:t>
            </a:r>
            <a:endParaRPr kumimoji="1" lang="en-US" altLang="ja-JP" sz="1800" b="1" dirty="0" smtClean="0">
              <a:latin typeface="Meiryo UI" pitchFamily="50" charset="-128"/>
              <a:ea typeface="Meiryo UI" pitchFamily="50" charset="-128"/>
              <a:cs typeface="Meiryo UI" pitchFamily="50" charset="-128"/>
            </a:endParaRPr>
          </a:p>
        </p:txBody>
      </p:sp>
      <p:sp>
        <p:nvSpPr>
          <p:cNvPr id="6" name="テキスト ボックス 5"/>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kumimoji="1" lang="ja-JP" altLang="en-US" sz="1400" b="1" dirty="0" smtClean="0">
                <a:solidFill>
                  <a:schemeClr val="accent2"/>
                </a:solidFill>
                <a:latin typeface="Meiryo UI" pitchFamily="50" charset="-128"/>
                <a:ea typeface="Meiryo UI" pitchFamily="50" charset="-128"/>
                <a:cs typeface="Meiryo UI" pitchFamily="50" charset="-128"/>
              </a:rPr>
              <a:t>スマートフォン</a:t>
            </a:r>
            <a:r>
              <a:rPr lang="ja-JP" altLang="en-US" sz="1400" b="1" dirty="0" smtClean="0">
                <a:solidFill>
                  <a:schemeClr val="accent2"/>
                </a:solidFill>
                <a:latin typeface="Meiryo UI" pitchFamily="50" charset="-128"/>
                <a:ea typeface="Meiryo UI" pitchFamily="50" charset="-128"/>
                <a:cs typeface="Meiryo UI" pitchFamily="50" charset="-128"/>
              </a:rPr>
              <a:t>からよく利用するインターネットコンテンツについて、あてはまるものを全てお選びください。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56456" y="1916833"/>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920552" y="1988841"/>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n=25</a:t>
            </a:r>
          </a:p>
        </p:txBody>
      </p:sp>
      <p:sp>
        <p:nvSpPr>
          <p:cNvPr id="13" name="テキスト ボックス 12"/>
          <p:cNvSpPr txBox="1"/>
          <p:nvPr/>
        </p:nvSpPr>
        <p:spPr>
          <a:xfrm>
            <a:off x="5241032" y="1844824"/>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105128" y="1916832"/>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n=32</a:t>
            </a:r>
            <a:endParaRPr kumimoji="1" lang="ja-JP" altLang="en-US" dirty="0">
              <a:latin typeface="Meiryo UI" pitchFamily="50" charset="-128"/>
              <a:ea typeface="Meiryo UI" pitchFamily="50" charset="-128"/>
              <a:cs typeface="Meiryo UI" pitchFamily="50" charset="-128"/>
            </a:endParaRPr>
          </a:p>
        </p:txBody>
      </p:sp>
      <p:sp>
        <p:nvSpPr>
          <p:cNvPr id="16" name="正方形/長方形 15"/>
          <p:cNvSpPr/>
          <p:nvPr/>
        </p:nvSpPr>
        <p:spPr bwMode="auto">
          <a:xfrm>
            <a:off x="1784649" y="2276872"/>
            <a:ext cx="3024336" cy="648072"/>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7" name="正方形/長方形 16"/>
          <p:cNvSpPr/>
          <p:nvPr/>
        </p:nvSpPr>
        <p:spPr bwMode="auto">
          <a:xfrm>
            <a:off x="6609184" y="2348880"/>
            <a:ext cx="2808312"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p:cNvPicPr>
            <a:picLocks noChangeAspect="1" noChangeArrowheads="1"/>
          </p:cNvPicPr>
          <p:nvPr/>
        </p:nvPicPr>
        <p:blipFill>
          <a:blip r:embed="rId3" cstate="print"/>
          <a:srcRect/>
          <a:stretch>
            <a:fillRect/>
          </a:stretch>
        </p:blipFill>
        <p:spPr bwMode="auto">
          <a:xfrm>
            <a:off x="4849813" y="1412875"/>
            <a:ext cx="4999037" cy="4784725"/>
          </a:xfrm>
          <a:prstGeom prst="rect">
            <a:avLst/>
          </a:prstGeom>
          <a:noFill/>
          <a:ln w="9525">
            <a:miter lim="800000"/>
            <a:headEnd/>
            <a:tailEnd/>
          </a:ln>
          <a:effectLst/>
        </p:spPr>
      </p:pic>
      <p:pic>
        <p:nvPicPr>
          <p:cNvPr id="14" name="Picture 8"/>
          <p:cNvPicPr>
            <a:picLocks noChangeAspect="1" noChangeArrowheads="1"/>
          </p:cNvPicPr>
          <p:nvPr/>
        </p:nvPicPr>
        <p:blipFill>
          <a:blip r:embed="rId4" cstate="print"/>
          <a:srcRect/>
          <a:stretch>
            <a:fillRect/>
          </a:stretch>
        </p:blipFill>
        <p:spPr bwMode="auto">
          <a:xfrm>
            <a:off x="57150" y="1412875"/>
            <a:ext cx="4779963" cy="4779963"/>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5" name="テキスト ボックス 4"/>
          <p:cNvSpPr txBox="1"/>
          <p:nvPr/>
        </p:nvSpPr>
        <p:spPr>
          <a:xfrm>
            <a:off x="56456" y="1367191"/>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920552" y="143919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n=25</a:t>
            </a:r>
          </a:p>
        </p:txBody>
      </p:sp>
      <p:sp>
        <p:nvSpPr>
          <p:cNvPr id="7" name="テキスト ボックス 6"/>
          <p:cNvSpPr txBox="1"/>
          <p:nvPr/>
        </p:nvSpPr>
        <p:spPr>
          <a:xfrm>
            <a:off x="4953000" y="1295183"/>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5817096" y="1367191"/>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n=32</a:t>
            </a:r>
            <a:endParaRPr kumimoji="1" lang="ja-JP" altLang="en-US"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200472" y="6381328"/>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kumimoji="1" lang="ja-JP" altLang="en-US" sz="1400" b="1" dirty="0" smtClean="0">
                <a:solidFill>
                  <a:schemeClr val="accent2"/>
                </a:solidFill>
                <a:latin typeface="Meiryo UI" pitchFamily="50" charset="-128"/>
                <a:ea typeface="Meiryo UI" pitchFamily="50" charset="-128"/>
                <a:cs typeface="Meiryo UI" pitchFamily="50" charset="-128"/>
              </a:rPr>
              <a:t>スマートフォン</a:t>
            </a:r>
            <a:r>
              <a:rPr lang="ja-JP" altLang="en-US" sz="1400" b="1" dirty="0" smtClean="0">
                <a:solidFill>
                  <a:schemeClr val="accent2"/>
                </a:solidFill>
                <a:latin typeface="Meiryo UI" pitchFamily="50" charset="-128"/>
                <a:ea typeface="Meiryo UI" pitchFamily="50" charset="-128"/>
                <a:cs typeface="Meiryo UI" pitchFamily="50" charset="-128"/>
              </a:rPr>
              <a:t>からよく利用するインターネットコンテンツについて、あてはまるものを全てお選びください。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13" name="タイトル 12"/>
          <p:cNvSpPr>
            <a:spLocks noGrp="1"/>
          </p:cNvSpPr>
          <p:nvPr>
            <p:ph type="title"/>
          </p:nvPr>
        </p:nvSpPr>
        <p:spPr/>
        <p:txBody>
          <a:bodyPr/>
          <a:lstStyle/>
          <a:p>
            <a:endParaRPr kumimoji="1" lang="ja-JP" altLang="en-US"/>
          </a:p>
        </p:txBody>
      </p:sp>
      <p:sp>
        <p:nvSpPr>
          <p:cNvPr id="15" name="タイトル 13"/>
          <p:cNvSpPr txBox="1">
            <a:spLocks/>
          </p:cNvSpPr>
          <p:nvPr/>
        </p:nvSpPr>
        <p:spPr>
          <a:xfrm>
            <a:off x="2072682" y="116632"/>
            <a:ext cx="7632847" cy="36004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6-2.</a:t>
            </a:r>
            <a:r>
              <a:rPr kumimoji="1" lang="ja-JP" altLang="en-US" sz="28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よく利用するインターネットコンテンツ</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11</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20</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位</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(SP)</a:t>
            </a:r>
            <a:endParaRPr kumimoji="1" lang="ja-JP" altLang="en-US" sz="22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7-1</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PC</a:t>
            </a:r>
            <a:r>
              <a:rPr lang="ja-JP" altLang="en-US" sz="2000" b="1" dirty="0" smtClean="0">
                <a:solidFill>
                  <a:schemeClr val="tx1"/>
                </a:solidFill>
              </a:rPr>
              <a:t>）</a:t>
            </a:r>
            <a:endParaRPr kumimoji="1" lang="ja-JP" altLang="en-US" sz="2000" b="1" dirty="0">
              <a:solidFill>
                <a:schemeClr val="tx1"/>
              </a:solidFill>
            </a:endParaRPr>
          </a:p>
        </p:txBody>
      </p:sp>
      <p:sp>
        <p:nvSpPr>
          <p:cNvPr id="5" name="テキスト ボックス 4"/>
          <p:cNvSpPr txBox="1"/>
          <p:nvPr/>
        </p:nvSpPr>
        <p:spPr>
          <a:xfrm>
            <a:off x="200471" y="6146140"/>
            <a:ext cx="8352928"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パソコンからインターネットを利用する際に、ウェブ上にバリアがあることで欲しかった情報を見ることができなかったり、利用したい手続きが最後までできなかった経験はありますか。</a:t>
            </a:r>
          </a:p>
        </p:txBody>
      </p:sp>
      <p:sp>
        <p:nvSpPr>
          <p:cNvPr id="6" name="テキスト ボックス 5"/>
          <p:cNvSpPr txBox="1"/>
          <p:nvPr/>
        </p:nvSpPr>
        <p:spPr>
          <a:xfrm>
            <a:off x="128465" y="764705"/>
            <a:ext cx="9577064" cy="1477328"/>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パソコンからインターネットを利用する際に、</a:t>
            </a:r>
            <a:r>
              <a:rPr lang="ja-JP" altLang="en-US" sz="1800" b="1" dirty="0" smtClean="0">
                <a:solidFill>
                  <a:srgbClr val="FF0000"/>
                </a:solidFill>
                <a:latin typeface="Meiryo UI" pitchFamily="50" charset="-128"/>
                <a:ea typeface="Meiryo UI" pitchFamily="50" charset="-128"/>
                <a:cs typeface="Meiryo UI" pitchFamily="50" charset="-128"/>
              </a:rPr>
              <a:t>ウェブ上にバリアがあることで欲しかった情報を見たり、手続きが出来なかった経験は、「よくある」（</a:t>
            </a:r>
            <a:r>
              <a:rPr lang="en-US" altLang="ja-JP" sz="1800" b="1" dirty="0" smtClean="0">
                <a:solidFill>
                  <a:srgbClr val="FF0000"/>
                </a:solidFill>
                <a:latin typeface="Meiryo UI" pitchFamily="50" charset="-128"/>
                <a:ea typeface="Meiryo UI" pitchFamily="50" charset="-128"/>
                <a:cs typeface="Meiryo UI" pitchFamily="50" charset="-128"/>
              </a:rPr>
              <a:t>36.1</a:t>
            </a:r>
            <a:r>
              <a:rPr lang="ja-JP" altLang="en-US" sz="1800" b="1" dirty="0" smtClean="0">
                <a:solidFill>
                  <a:srgbClr val="FF0000"/>
                </a:solidFill>
                <a:latin typeface="Meiryo UI" pitchFamily="50" charset="-128"/>
                <a:ea typeface="Meiryo UI" pitchFamily="50" charset="-128"/>
                <a:cs typeface="Meiryo UI" pitchFamily="50" charset="-128"/>
              </a:rPr>
              <a:t>％）と「たまにある」（</a:t>
            </a:r>
            <a:r>
              <a:rPr lang="en-US" altLang="ja-JP" sz="1800" b="1" dirty="0" smtClean="0">
                <a:solidFill>
                  <a:srgbClr val="FF0000"/>
                </a:solidFill>
                <a:latin typeface="Meiryo UI" pitchFamily="50" charset="-128"/>
                <a:ea typeface="Meiryo UI" pitchFamily="50" charset="-128"/>
                <a:cs typeface="Meiryo UI" pitchFamily="50" charset="-128"/>
              </a:rPr>
              <a:t>55.6</a:t>
            </a:r>
            <a:r>
              <a:rPr lang="ja-JP" altLang="en-US" sz="1800" b="1" dirty="0" smtClean="0">
                <a:solidFill>
                  <a:srgbClr val="FF0000"/>
                </a:solidFill>
                <a:latin typeface="Meiryo UI" pitchFamily="50" charset="-128"/>
                <a:ea typeface="Meiryo UI" pitchFamily="50" charset="-128"/>
                <a:cs typeface="Meiryo UI" pitchFamily="50" charset="-128"/>
              </a:rPr>
              <a:t>％）を足すと、全盲者では</a:t>
            </a:r>
            <a:r>
              <a:rPr lang="en-US" altLang="ja-JP" sz="1800" b="1" dirty="0" smtClean="0">
                <a:solidFill>
                  <a:srgbClr val="FF0000"/>
                </a:solidFill>
                <a:latin typeface="Meiryo UI" pitchFamily="50" charset="-128"/>
                <a:ea typeface="Meiryo UI" pitchFamily="50" charset="-128"/>
                <a:cs typeface="Meiryo UI" pitchFamily="50" charset="-128"/>
              </a:rPr>
              <a:t>9</a:t>
            </a:r>
            <a:r>
              <a:rPr lang="ja-JP" altLang="en-US" sz="1800" b="1" dirty="0" smtClean="0">
                <a:solidFill>
                  <a:srgbClr val="FF0000"/>
                </a:solidFill>
                <a:latin typeface="Meiryo UI" pitchFamily="50" charset="-128"/>
                <a:ea typeface="Meiryo UI" pitchFamily="50" charset="-128"/>
                <a:cs typeface="Meiryo UI" pitchFamily="50" charset="-128"/>
              </a:rPr>
              <a:t>割以上となった。また、弱視者も</a:t>
            </a:r>
            <a:r>
              <a:rPr lang="en-US" altLang="ja-JP" sz="1800" b="1" dirty="0" smtClean="0">
                <a:solidFill>
                  <a:srgbClr val="FF0000"/>
                </a:solidFill>
                <a:latin typeface="Meiryo UI" pitchFamily="50" charset="-128"/>
                <a:ea typeface="Meiryo UI" pitchFamily="50" charset="-128"/>
                <a:cs typeface="Meiryo UI" pitchFamily="50" charset="-128"/>
              </a:rPr>
              <a:t>58.9</a:t>
            </a:r>
            <a:r>
              <a:rPr lang="ja-JP" altLang="en-US" sz="1800" b="1" dirty="0" smtClean="0">
                <a:solidFill>
                  <a:srgbClr val="FF0000"/>
                </a:solidFill>
                <a:latin typeface="Meiryo UI" pitchFamily="50" charset="-128"/>
                <a:ea typeface="Meiryo UI" pitchFamily="50" charset="-128"/>
                <a:cs typeface="Meiryo UI" pitchFamily="50" charset="-128"/>
              </a:rPr>
              <a:t>％となり半数を超えた。</a:t>
            </a:r>
            <a:endParaRPr lang="en-US" altLang="ja-JP" sz="1800" b="1" dirty="0" smtClean="0">
              <a:solidFill>
                <a:srgbClr val="FF0000"/>
              </a:solidFill>
              <a:latin typeface="Meiryo UI" pitchFamily="50" charset="-128"/>
              <a:ea typeface="Meiryo UI" pitchFamily="50" charset="-128"/>
              <a:cs typeface="Meiryo UI" pitchFamily="50" charset="-128"/>
            </a:endParaRPr>
          </a:p>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サンプル数過少のため参考値ではあるが、</a:t>
            </a:r>
            <a:r>
              <a:rPr lang="en-US" altLang="ja-JP" sz="1800" b="1" dirty="0" smtClean="0">
                <a:latin typeface="Meiryo UI" pitchFamily="50" charset="-128"/>
                <a:ea typeface="Meiryo UI" pitchFamily="50" charset="-128"/>
                <a:cs typeface="Meiryo UI" pitchFamily="50" charset="-128"/>
              </a:rPr>
              <a:t>50</a:t>
            </a:r>
            <a:r>
              <a:rPr lang="ja-JP" altLang="en-US" sz="1800" b="1" dirty="0" smtClean="0">
                <a:latin typeface="Meiryo UI" pitchFamily="50" charset="-128"/>
                <a:ea typeface="Meiryo UI" pitchFamily="50" charset="-128"/>
                <a:cs typeface="Meiryo UI" pitchFamily="50" charset="-128"/>
              </a:rPr>
              <a:t>代・</a:t>
            </a:r>
            <a:r>
              <a:rPr lang="en-US" altLang="ja-JP" sz="1800" b="1" dirty="0" smtClean="0">
                <a:latin typeface="Meiryo UI" pitchFamily="50" charset="-128"/>
                <a:ea typeface="Meiryo UI" pitchFamily="50" charset="-128"/>
                <a:cs typeface="Meiryo UI" pitchFamily="50" charset="-128"/>
              </a:rPr>
              <a:t>60</a:t>
            </a:r>
            <a:r>
              <a:rPr lang="ja-JP" altLang="en-US" sz="1800" b="1" dirty="0" smtClean="0">
                <a:latin typeface="Meiryo UI" pitchFamily="50" charset="-128"/>
                <a:ea typeface="Meiryo UI" pitchFamily="50" charset="-128"/>
                <a:cs typeface="Meiryo UI" pitchFamily="50" charset="-128"/>
              </a:rPr>
              <a:t>代以上では「よくある」が</a:t>
            </a:r>
            <a:r>
              <a:rPr lang="en-US" altLang="ja-JP" sz="1800" b="1" dirty="0" smtClean="0">
                <a:latin typeface="Meiryo UI" pitchFamily="50" charset="-128"/>
                <a:ea typeface="Meiryo UI" pitchFamily="50" charset="-128"/>
                <a:cs typeface="Meiryo UI" pitchFamily="50" charset="-128"/>
              </a:rPr>
              <a:t>4</a:t>
            </a:r>
            <a:r>
              <a:rPr lang="ja-JP" altLang="en-US" sz="1800" b="1" dirty="0" smtClean="0">
                <a:latin typeface="Meiryo UI" pitchFamily="50" charset="-128"/>
                <a:ea typeface="Meiryo UI" pitchFamily="50" charset="-128"/>
                <a:cs typeface="Meiryo UI" pitchFamily="50" charset="-128"/>
              </a:rPr>
              <a:t>割超と、特に高い。</a:t>
            </a:r>
            <a:endParaRPr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endParaRPr kumimoji="1" lang="en-US" altLang="ja-JP" sz="1800" b="1" dirty="0" smtClean="0">
              <a:latin typeface="Meiryo UI" pitchFamily="50" charset="-128"/>
              <a:ea typeface="Meiryo UI" pitchFamily="50" charset="-128"/>
              <a:cs typeface="Meiryo UI" pitchFamily="50" charset="-128"/>
            </a:endParaRPr>
          </a:p>
        </p:txBody>
      </p:sp>
      <p:pic>
        <p:nvPicPr>
          <p:cNvPr id="16" name="Picture 5"/>
          <p:cNvPicPr>
            <a:picLocks noChangeAspect="1" noChangeArrowheads="1"/>
          </p:cNvPicPr>
          <p:nvPr/>
        </p:nvPicPr>
        <p:blipFill>
          <a:blip r:embed="rId3" cstate="print"/>
          <a:srcRect/>
          <a:stretch>
            <a:fillRect/>
          </a:stretch>
        </p:blipFill>
        <p:spPr bwMode="auto">
          <a:xfrm>
            <a:off x="704850" y="2060575"/>
            <a:ext cx="8064500" cy="4154488"/>
          </a:xfrm>
          <a:prstGeom prst="rect">
            <a:avLst/>
          </a:prstGeom>
          <a:noFill/>
          <a:ln w="9525">
            <a:miter lim="800000"/>
            <a:headEnd/>
            <a:tailEnd/>
          </a:ln>
          <a:effectLst/>
        </p:spPr>
      </p:pic>
      <p:sp>
        <p:nvSpPr>
          <p:cNvPr id="9" name="テキスト ボックス 8"/>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10" name="正方形/長方形 9"/>
          <p:cNvSpPr/>
          <p:nvPr/>
        </p:nvSpPr>
        <p:spPr bwMode="auto">
          <a:xfrm>
            <a:off x="2144688" y="3140968"/>
            <a:ext cx="5616624" cy="279072"/>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1" name="円/楕円 10"/>
          <p:cNvSpPr/>
          <p:nvPr/>
        </p:nvSpPr>
        <p:spPr bwMode="auto">
          <a:xfrm>
            <a:off x="7617295" y="2924944"/>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lang="en-US" altLang="ja-JP" b="1" dirty="0" smtClean="0">
                <a:solidFill>
                  <a:srgbClr val="FF0000"/>
                </a:solidFill>
                <a:latin typeface="Meiryo UI" pitchFamily="50" charset="-128"/>
                <a:ea typeface="Meiryo UI" pitchFamily="50" charset="-128"/>
                <a:cs typeface="Meiryo UI" pitchFamily="50" charset="-128"/>
              </a:rPr>
              <a:t>91</a:t>
            </a:r>
            <a:r>
              <a:rPr kumimoji="1" lang="en-US" altLang="ja-JP"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.7</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
        <p:nvSpPr>
          <p:cNvPr id="12" name="正方形/長方形 11"/>
          <p:cNvSpPr/>
          <p:nvPr/>
        </p:nvSpPr>
        <p:spPr bwMode="auto">
          <a:xfrm>
            <a:off x="2144688" y="3501008"/>
            <a:ext cx="3600401" cy="279072"/>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3" name="円/楕円 12"/>
          <p:cNvSpPr/>
          <p:nvPr/>
        </p:nvSpPr>
        <p:spPr bwMode="auto">
          <a:xfrm>
            <a:off x="5385048" y="3429000"/>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kumimoji="1" lang="en-US" altLang="ja-JP"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58.9</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
        <p:nvSpPr>
          <p:cNvPr id="15" name="正方形/長方形 14"/>
          <p:cNvSpPr/>
          <p:nvPr/>
        </p:nvSpPr>
        <p:spPr bwMode="auto">
          <a:xfrm>
            <a:off x="2072680" y="5301208"/>
            <a:ext cx="2736304" cy="792088"/>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7-2</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PC</a:t>
            </a:r>
            <a:r>
              <a:rPr lang="ja-JP" altLang="en-US" sz="2000" b="1" dirty="0" smtClean="0">
                <a:solidFill>
                  <a:schemeClr val="tx1"/>
                </a:solidFill>
              </a:rPr>
              <a:t>）</a:t>
            </a:r>
            <a:endParaRPr kumimoji="1" lang="ja-JP" altLang="en-US" sz="2000" b="1" dirty="0">
              <a:solidFill>
                <a:schemeClr val="tx1"/>
              </a:solidFill>
            </a:endParaRPr>
          </a:p>
        </p:txBody>
      </p:sp>
      <p:sp>
        <p:nvSpPr>
          <p:cNvPr id="5" name="テキスト ボックス 4"/>
          <p:cNvSpPr txBox="1"/>
          <p:nvPr/>
        </p:nvSpPr>
        <p:spPr>
          <a:xfrm>
            <a:off x="200472" y="6146140"/>
            <a:ext cx="8928992"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パソコン利用時に、ウェブ上にバリアがあることで欲しかった情報を見ることができなかったり、利用したい手続きが最後までできなかった経験があった方は、 具体的にどのようなシーンがあったか、ご経験についてお聞かせください。</a:t>
            </a:r>
          </a:p>
        </p:txBody>
      </p:sp>
      <p:sp>
        <p:nvSpPr>
          <p:cNvPr id="10" name="テキスト ボックス 9"/>
          <p:cNvSpPr txBox="1"/>
          <p:nvPr/>
        </p:nvSpPr>
        <p:spPr>
          <a:xfrm>
            <a:off x="344488" y="764704"/>
            <a:ext cx="9361040" cy="3323987"/>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ブログ登録などで最後に</a:t>
            </a:r>
            <a:r>
              <a:rPr lang="ja-JP" altLang="en-US" sz="2000" dirty="0" smtClean="0">
                <a:solidFill>
                  <a:srgbClr val="FF0000"/>
                </a:solidFill>
                <a:latin typeface="Meiryo UI" pitchFamily="50" charset="-128"/>
                <a:ea typeface="Meiryo UI" pitchFamily="50" charset="-128"/>
                <a:cs typeface="Meiryo UI" pitchFamily="50" charset="-128"/>
              </a:rPr>
              <a:t>画面認証が有る場合、一人でできず断念したり目の見える方に</a:t>
            </a:r>
            <a:endParaRPr lang="en-US" altLang="ja-JP" sz="2000" dirty="0" smtClean="0">
              <a:solidFill>
                <a:srgbClr val="FF0000"/>
              </a:solidFill>
              <a:latin typeface="Meiryo UI" pitchFamily="50" charset="-128"/>
              <a:ea typeface="Meiryo UI" pitchFamily="50" charset="-128"/>
              <a:cs typeface="Meiryo UI" pitchFamily="50" charset="-128"/>
            </a:endParaRPr>
          </a:p>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手伝っていただいたりする</a:t>
            </a:r>
            <a:r>
              <a:rPr lang="ja-JP" altLang="en-US" sz="2000" dirty="0" smtClean="0">
                <a:latin typeface="Meiryo UI" pitchFamily="50" charset="-128"/>
                <a:ea typeface="Meiryo UI" pitchFamily="50" charset="-128"/>
                <a:cs typeface="Meiryo UI" pitchFamily="50" charset="-128"/>
              </a:rPr>
              <a:t>ことが有ります。</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それからお店のホームページのライブ情報やメニューの所で</a:t>
            </a:r>
            <a:r>
              <a:rPr lang="ja-JP" altLang="en-US" sz="2000" dirty="0" smtClean="0">
                <a:solidFill>
                  <a:srgbClr val="FF0000"/>
                </a:solidFill>
                <a:latin typeface="Meiryo UI" pitchFamily="50" charset="-128"/>
                <a:ea typeface="Meiryo UI" pitchFamily="50" charset="-128"/>
                <a:cs typeface="Meiryo UI" pitchFamily="50" charset="-128"/>
              </a:rPr>
              <a:t>「画像」としか言わないページも有ります</a:t>
            </a:r>
            <a:r>
              <a:rPr lang="ja-JP" altLang="en-US" sz="2000" dirty="0" smtClean="0">
                <a:latin typeface="Meiryo UI" pitchFamily="50" charset="-128"/>
                <a:ea typeface="Meiryo UI" pitchFamily="50" charset="-128"/>
                <a:cs typeface="Meiryo UI" pitchFamily="50" charset="-128"/>
              </a:rPr>
              <a:t>ので全く分からないこともよく有ります。</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インターネットはだれもが見られるものでなくてはいけないはずです。ホームページを設ける際は、必ずシンプルな文章だけのページも作っていただきたいものです。それから企業研修などで、</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「テキストページの作り方」を必須項目にいれていただきたいと願っております。</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7" name="テキスト ボックス 6"/>
          <p:cNvSpPr txBox="1"/>
          <p:nvPr/>
        </p:nvSpPr>
        <p:spPr>
          <a:xfrm>
            <a:off x="344488" y="4149080"/>
            <a:ext cx="9361040" cy="1981608"/>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ほぼ、画像で構成されているページがあり、何も読まない。</a:t>
            </a:r>
            <a:endParaRPr lang="en-US" altLang="ja-JP" sz="2000" dirty="0" smtClean="0">
              <a:solidFill>
                <a:srgbClr val="FF0000"/>
              </a:solidFill>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バナーをクリックしないと次へ進めない。スクリーンリーダーがバナーを読まない。</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インターネットショッピングで</a:t>
            </a:r>
            <a:r>
              <a:rPr lang="ja-JP" altLang="en-US" sz="2000" dirty="0" smtClean="0">
                <a:solidFill>
                  <a:srgbClr val="FF0000"/>
                </a:solidFill>
                <a:latin typeface="Meiryo UI" pitchFamily="50" charset="-128"/>
                <a:ea typeface="Meiryo UI" pitchFamily="50" charset="-128"/>
                <a:cs typeface="Meiryo UI" pitchFamily="50" charset="-128"/>
              </a:rPr>
              <a:t>画像の説明がないので、どんな製品かわからない。全部画面を読んでいるうちに、どこにいるのかわからなくなる。</a:t>
            </a:r>
            <a:r>
              <a:rPr lang="ja-JP" altLang="en-US" sz="2000" dirty="0" smtClean="0">
                <a:latin typeface="Meiryo UI" pitchFamily="50" charset="-128"/>
                <a:ea typeface="Meiryo UI" pitchFamily="50" charset="-128"/>
                <a:cs typeface="Meiryo UI" pitchFamily="50" charset="-128"/>
              </a:rPr>
              <a:t>（目的の場所にたどり着けない。）</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50</a:t>
            </a:r>
            <a:r>
              <a:rPr lang="ja-JP" altLang="en-US" sz="1200" dirty="0" smtClean="0">
                <a:latin typeface="Meiryo UI" pitchFamily="50" charset="-128"/>
                <a:ea typeface="Meiryo UI" pitchFamily="50" charset="-128"/>
                <a:cs typeface="Meiryo UI" pitchFamily="50" charset="-128"/>
              </a:rPr>
              <a:t>代女性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7-3</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PC</a:t>
            </a:r>
            <a:r>
              <a:rPr lang="ja-JP" altLang="en-US" sz="2000" b="1" dirty="0" smtClean="0">
                <a:solidFill>
                  <a:schemeClr val="tx1"/>
                </a:solidFill>
              </a:rPr>
              <a:t>）</a:t>
            </a:r>
            <a:endParaRPr kumimoji="1" lang="ja-JP" altLang="en-US" sz="2000" b="1" dirty="0">
              <a:solidFill>
                <a:schemeClr val="tx1"/>
              </a:solidFill>
            </a:endParaRPr>
          </a:p>
        </p:txBody>
      </p:sp>
      <p:sp>
        <p:nvSpPr>
          <p:cNvPr id="5" name="テキスト ボックス 4"/>
          <p:cNvSpPr txBox="1"/>
          <p:nvPr/>
        </p:nvSpPr>
        <p:spPr>
          <a:xfrm>
            <a:off x="200471" y="6146140"/>
            <a:ext cx="9001001"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パソコン利用時に、ウェブ上にバリアがあることで欲しかった情報を見ることができなかったり、利用したい手続きが最後までできなかった経験があった方は、 具体的にどのようなシーンがあったか、ご経験についてお聞かせください。</a:t>
            </a:r>
          </a:p>
        </p:txBody>
      </p:sp>
      <p:sp>
        <p:nvSpPr>
          <p:cNvPr id="16" name="テキスト ボックス 15"/>
          <p:cNvSpPr txBox="1"/>
          <p:nvPr/>
        </p:nvSpPr>
        <p:spPr>
          <a:xfrm>
            <a:off x="272480" y="764706"/>
            <a:ext cx="9361040" cy="4247317"/>
          </a:xfrm>
          <a:prstGeom prst="rect">
            <a:avLst/>
          </a:prstGeom>
          <a:noFill/>
          <a:ln>
            <a:solidFill>
              <a:schemeClr val="accent6"/>
            </a:solidFill>
          </a:ln>
        </p:spPr>
        <p:txBody>
          <a:bodyPr wrap="square" rtlCol="0">
            <a:spAutoFit/>
          </a:bodyPr>
          <a:lstStyle/>
          <a:p>
            <a:pPr marL="93663" indent="-93663">
              <a:lnSpc>
                <a:spcPct val="150000"/>
              </a:lnSpc>
            </a:pPr>
            <a:r>
              <a:rPr lang="ja-JP" altLang="en-US" sz="2000" dirty="0" smtClean="0"/>
              <a:t>・</a:t>
            </a:r>
            <a:r>
              <a:rPr lang="en-US" altLang="ja-JP" sz="2000" dirty="0" smtClean="0">
                <a:latin typeface="Meiryo UI" pitchFamily="50" charset="-128"/>
                <a:ea typeface="Meiryo UI" pitchFamily="50" charset="-128"/>
                <a:cs typeface="Meiryo UI" pitchFamily="50" charset="-128"/>
              </a:rPr>
              <a:t>LIVE</a:t>
            </a:r>
            <a:r>
              <a:rPr lang="ja-JP" altLang="en-US" sz="2000" dirty="0" smtClean="0">
                <a:latin typeface="Meiryo UI" pitchFamily="50" charset="-128"/>
                <a:ea typeface="Meiryo UI" pitchFamily="50" charset="-128"/>
                <a:cs typeface="Meiryo UI" pitchFamily="50" charset="-128"/>
              </a:rPr>
              <a:t>のチケットが</a:t>
            </a:r>
            <a:r>
              <a:rPr lang="ja-JP" altLang="en-US" sz="2000" dirty="0" smtClean="0">
                <a:solidFill>
                  <a:srgbClr val="FF0000"/>
                </a:solidFill>
                <a:latin typeface="Meiryo UI" pitchFamily="50" charset="-128"/>
                <a:ea typeface="Meiryo UI" pitchFamily="50" charset="-128"/>
                <a:cs typeface="Meiryo UI" pitchFamily="50" charset="-128"/>
              </a:rPr>
              <a:t>画像認証によって購入できなかった</a:t>
            </a:r>
            <a:r>
              <a:rPr lang="ja-JP" altLang="en-US" sz="2000" dirty="0" smtClean="0">
                <a:latin typeface="Meiryo UI" pitchFamily="50" charset="-128"/>
                <a:ea typeface="Meiryo UI" pitchFamily="50" charset="-128"/>
                <a:cs typeface="Meiryo UI" pitchFamily="50" charset="-128"/>
              </a:rPr>
              <a:t>。</a:t>
            </a:r>
            <a:endParaRPr lang="en-US" altLang="ja-JP" sz="2000" dirty="0" smtClean="0">
              <a:latin typeface="Meiryo UI" pitchFamily="50" charset="-128"/>
              <a:ea typeface="Meiryo UI" pitchFamily="50" charset="-128"/>
              <a:cs typeface="Meiryo UI" pitchFamily="50" charset="-128"/>
            </a:endParaRPr>
          </a:p>
          <a:p>
            <a:pPr marL="93663" indent="-93663">
              <a:lnSpc>
                <a:spcPct val="150000"/>
              </a:lnSpc>
            </a:pPr>
            <a:r>
              <a:rPr lang="ja-JP" altLang="en-US" sz="2000" dirty="0" smtClean="0">
                <a:latin typeface="Meiryo UI" pitchFamily="50" charset="-128"/>
                <a:ea typeface="Meiryo UI" pitchFamily="50" charset="-128"/>
                <a:cs typeface="Meiryo UI" pitchFamily="50" charset="-128"/>
              </a:rPr>
              <a:t>・サービスを利用する際、</a:t>
            </a:r>
            <a:r>
              <a:rPr lang="en-US" altLang="ja-JP" sz="2000" dirty="0" smtClean="0">
                <a:latin typeface="Meiryo UI" pitchFamily="50" charset="-128"/>
                <a:ea typeface="Meiryo UI" pitchFamily="50" charset="-128"/>
                <a:cs typeface="Meiryo UI" pitchFamily="50" charset="-128"/>
              </a:rPr>
              <a:t>ID</a:t>
            </a:r>
            <a:r>
              <a:rPr lang="ja-JP" altLang="en-US" sz="2000" dirty="0" smtClean="0">
                <a:latin typeface="Meiryo UI" pitchFamily="50" charset="-128"/>
                <a:ea typeface="Meiryo UI" pitchFamily="50" charset="-128"/>
                <a:cs typeface="Meiryo UI" pitchFamily="50" charset="-128"/>
              </a:rPr>
              <a:t>登録をしようとしたら</a:t>
            </a:r>
            <a:r>
              <a:rPr lang="ja-JP" altLang="en-US" sz="2000" dirty="0" smtClean="0">
                <a:solidFill>
                  <a:srgbClr val="FF0000"/>
                </a:solidFill>
                <a:latin typeface="Meiryo UI" pitchFamily="50" charset="-128"/>
                <a:ea typeface="Meiryo UI" pitchFamily="50" charset="-128"/>
                <a:cs typeface="Meiryo UI" pitchFamily="50" charset="-128"/>
              </a:rPr>
              <a:t>画像認証があることで新規</a:t>
            </a:r>
            <a:r>
              <a:rPr lang="en-US" altLang="ja-JP" sz="2000" dirty="0" smtClean="0">
                <a:solidFill>
                  <a:srgbClr val="FF0000"/>
                </a:solidFill>
                <a:latin typeface="Meiryo UI" pitchFamily="50" charset="-128"/>
                <a:ea typeface="Meiryo UI" pitchFamily="50" charset="-128"/>
                <a:cs typeface="Meiryo UI" pitchFamily="50" charset="-128"/>
              </a:rPr>
              <a:t>ID</a:t>
            </a:r>
            <a:r>
              <a:rPr lang="ja-JP" altLang="en-US" sz="2000" dirty="0" smtClean="0">
                <a:solidFill>
                  <a:srgbClr val="FF0000"/>
                </a:solidFill>
                <a:latin typeface="Meiryo UI" pitchFamily="50" charset="-128"/>
                <a:ea typeface="Meiryo UI" pitchFamily="50" charset="-128"/>
                <a:cs typeface="Meiryo UI" pitchFamily="50" charset="-128"/>
              </a:rPr>
              <a:t>が作成できなかった。</a:t>
            </a:r>
            <a:endParaRPr lang="en-US" altLang="ja-JP" sz="2000" dirty="0" smtClean="0">
              <a:solidFill>
                <a:srgbClr val="FF0000"/>
              </a:solidFill>
              <a:latin typeface="Meiryo UI" pitchFamily="50" charset="-128"/>
              <a:ea typeface="Meiryo UI" pitchFamily="50" charset="-128"/>
              <a:cs typeface="Meiryo UI" pitchFamily="50" charset="-128"/>
            </a:endParaRPr>
          </a:p>
          <a:p>
            <a:pPr marL="93663" indent="-93663">
              <a:lnSpc>
                <a:spcPct val="150000"/>
              </a:lnSpc>
            </a:pPr>
            <a:r>
              <a:rPr lang="ja-JP" altLang="en-US" sz="2000" dirty="0" smtClean="0">
                <a:latin typeface="Meiryo UI" pitchFamily="50" charset="-128"/>
                <a:ea typeface="Meiryo UI" pitchFamily="50" charset="-128"/>
                <a:cs typeface="Meiryo UI" pitchFamily="50" charset="-128"/>
              </a:rPr>
              <a:t>・新幹線の指定券を取る際にフラットシートの席が</a:t>
            </a:r>
            <a:r>
              <a:rPr lang="ja-JP" altLang="en-US" sz="2000" dirty="0" smtClean="0">
                <a:solidFill>
                  <a:srgbClr val="FF0000"/>
                </a:solidFill>
                <a:latin typeface="Meiryo UI" pitchFamily="50" charset="-128"/>
                <a:ea typeface="Meiryo UI" pitchFamily="50" charset="-128"/>
                <a:cs typeface="Meiryo UI" pitchFamily="50" charset="-128"/>
              </a:rPr>
              <a:t>緑色になっているという説明はあったが、その緑色の席がどこかわからず取れなかった。</a:t>
            </a:r>
            <a:endParaRPr lang="en-US" altLang="ja-JP" sz="2000" dirty="0" smtClean="0">
              <a:solidFill>
                <a:srgbClr val="FF0000"/>
              </a:solidFill>
              <a:latin typeface="Meiryo UI" pitchFamily="50" charset="-128"/>
              <a:ea typeface="Meiryo UI" pitchFamily="50" charset="-128"/>
              <a:cs typeface="Meiryo UI" pitchFamily="50" charset="-128"/>
            </a:endParaRPr>
          </a:p>
          <a:p>
            <a:pPr marL="93663" indent="-93663">
              <a:lnSpc>
                <a:spcPct val="150000"/>
              </a:lnSpc>
            </a:pPr>
            <a:r>
              <a:rPr lang="ja-JP" altLang="en-US" sz="2000" dirty="0" smtClean="0">
                <a:latin typeface="Meiryo UI" pitchFamily="50" charset="-128"/>
                <a:ea typeface="Meiryo UI" pitchFamily="50" charset="-128"/>
                <a:cs typeface="Meiryo UI" pitchFamily="50" charset="-128"/>
              </a:rPr>
              <a:t>・パソコンを購入しようとした際、パソコンのカスタマイズや住所などは入力できたが、一番最後の</a:t>
            </a:r>
            <a:r>
              <a:rPr lang="ja-JP" altLang="en-US" sz="2000" dirty="0" smtClean="0">
                <a:solidFill>
                  <a:srgbClr val="FF0000"/>
                </a:solidFill>
                <a:latin typeface="Meiryo UI" pitchFamily="50" charset="-128"/>
                <a:ea typeface="Meiryo UI" pitchFamily="50" charset="-128"/>
                <a:cs typeface="Meiryo UI" pitchFamily="50" charset="-128"/>
              </a:rPr>
              <a:t>購入ボタンがキーボードから操作できず購入できなかった。</a:t>
            </a:r>
            <a:endParaRPr lang="en-US" altLang="ja-JP" sz="2000" dirty="0" smtClean="0">
              <a:solidFill>
                <a:srgbClr val="FF0000"/>
              </a:solidFill>
              <a:latin typeface="Meiryo UI" pitchFamily="50" charset="-128"/>
              <a:ea typeface="Meiryo UI" pitchFamily="50" charset="-128"/>
              <a:cs typeface="Meiryo UI" pitchFamily="50" charset="-128"/>
            </a:endParaRPr>
          </a:p>
          <a:p>
            <a:pPr marL="93663" indent="-93663">
              <a:lnSpc>
                <a:spcPct val="150000"/>
              </a:lnSpc>
            </a:pPr>
            <a:r>
              <a:rPr lang="ja-JP" altLang="en-US" sz="2000" dirty="0" smtClean="0">
                <a:latin typeface="Meiryo UI" pitchFamily="50" charset="-128"/>
                <a:ea typeface="Meiryo UI" pitchFamily="50" charset="-128"/>
                <a:cs typeface="Meiryo UI" pitchFamily="50" charset="-128"/>
              </a:rPr>
              <a:t>・</a:t>
            </a:r>
            <a:r>
              <a:rPr lang="en-US" altLang="ja-JP" sz="2000" dirty="0" smtClean="0">
                <a:solidFill>
                  <a:srgbClr val="FF0000"/>
                </a:solidFill>
                <a:latin typeface="Meiryo UI" pitchFamily="50" charset="-128"/>
                <a:ea typeface="Meiryo UI" pitchFamily="50" charset="-128"/>
                <a:cs typeface="Meiryo UI" pitchFamily="50" charset="-128"/>
              </a:rPr>
              <a:t>flash</a:t>
            </a:r>
            <a:r>
              <a:rPr lang="ja-JP" altLang="en-US" sz="2000" dirty="0" smtClean="0">
                <a:solidFill>
                  <a:srgbClr val="FF0000"/>
                </a:solidFill>
                <a:latin typeface="Meiryo UI" pitchFamily="50" charset="-128"/>
                <a:ea typeface="Meiryo UI" pitchFamily="50" charset="-128"/>
                <a:cs typeface="Meiryo UI" pitchFamily="50" charset="-128"/>
              </a:rPr>
              <a:t>コンテンツ</a:t>
            </a:r>
            <a:r>
              <a:rPr lang="ja-JP" altLang="en-US" sz="2000" dirty="0" smtClean="0">
                <a:latin typeface="Meiryo UI" pitchFamily="50" charset="-128"/>
                <a:ea typeface="Meiryo UI" pitchFamily="50" charset="-128"/>
                <a:cs typeface="Meiryo UI" pitchFamily="50" charset="-128"/>
              </a:rPr>
              <a:t>で作成されている雑誌がスクリーンリーダーに対応していなくて情報を得られなかった。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17" name="テキスト ボックス 16"/>
          <p:cNvSpPr txBox="1"/>
          <p:nvPr/>
        </p:nvSpPr>
        <p:spPr>
          <a:xfrm>
            <a:off x="272480" y="5085185"/>
            <a:ext cx="9361040" cy="1015663"/>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インターネットバンキング・ネット通販などで時折サービス画面がリニューアルされて今までできた操作ができなくなった経験あり。</a:t>
            </a:r>
            <a:r>
              <a:rPr lang="ja-JP" altLang="en-US" sz="2000" dirty="0" smtClean="0">
                <a:solidFill>
                  <a:srgbClr val="FF0000"/>
                </a:solidFill>
                <a:latin typeface="Meiryo UI" pitchFamily="50" charset="-128"/>
                <a:ea typeface="Meiryo UI" pitchFamily="50" charset="-128"/>
                <a:cs typeface="Meiryo UI" pitchFamily="50" charset="-128"/>
              </a:rPr>
              <a:t>画面リニューアルが改善でなく改悪になった。</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50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　　　　　　　　　　</a:t>
            </a:r>
            <a:endParaRPr lang="en-US" altLang="ja-JP" sz="12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kumimoji="1" lang="ja-JP" altLang="en-US" sz="3000" b="1" dirty="0" smtClean="0">
                <a:solidFill>
                  <a:schemeClr val="tx1"/>
                </a:solidFill>
              </a:rPr>
              <a:t>日経</a:t>
            </a:r>
            <a:r>
              <a:rPr kumimoji="1" lang="en-US" altLang="ja-JP" sz="3000" b="1" dirty="0" smtClean="0">
                <a:solidFill>
                  <a:schemeClr val="tx1"/>
                </a:solidFill>
              </a:rPr>
              <a:t>BP</a:t>
            </a:r>
            <a:r>
              <a:rPr kumimoji="1" lang="ja-JP" altLang="en-US" sz="3000" b="1" dirty="0" smtClean="0">
                <a:solidFill>
                  <a:schemeClr val="tx1"/>
                </a:solidFill>
              </a:rPr>
              <a:t>コンサルティングとは</a:t>
            </a:r>
            <a:r>
              <a:rPr lang="ja-JP" altLang="en-US" sz="3000" b="1" dirty="0" smtClean="0">
                <a:solidFill>
                  <a:schemeClr val="tx1"/>
                </a:solidFill>
              </a:rPr>
              <a:t>①</a:t>
            </a:r>
            <a:endParaRPr kumimoji="1" lang="ja-JP" altLang="en-US" sz="3000" b="1" dirty="0">
              <a:solidFill>
                <a:schemeClr val="tx1"/>
              </a:solidFill>
            </a:endParaRPr>
          </a:p>
        </p:txBody>
      </p:sp>
      <p:sp>
        <p:nvSpPr>
          <p:cNvPr id="15" name="Rectangle 2"/>
          <p:cNvSpPr>
            <a:spLocks noChangeArrowheads="1"/>
          </p:cNvSpPr>
          <p:nvPr/>
        </p:nvSpPr>
        <p:spPr bwMode="auto">
          <a:xfrm>
            <a:off x="1534815" y="1293198"/>
            <a:ext cx="6586537" cy="4728090"/>
          </a:xfrm>
          <a:prstGeom prst="rect">
            <a:avLst/>
          </a:prstGeom>
          <a:noFill/>
          <a:ln w="9525">
            <a:noFill/>
            <a:miter lim="800000"/>
            <a:headEnd/>
            <a:tailEnd/>
          </a:ln>
        </p:spPr>
        <p:txBody>
          <a:bodyPr lIns="92075" tIns="46038" rIns="92075" bIns="46038">
            <a:spAutoFit/>
          </a:bodyPr>
          <a:lstStyle/>
          <a:p>
            <a:pPr marL="268288" indent="-268288">
              <a:lnSpc>
                <a:spcPct val="80000"/>
              </a:lnSpc>
              <a:spcBef>
                <a:spcPct val="20000"/>
              </a:spcBef>
              <a:spcAft>
                <a:spcPct val="20000"/>
              </a:spcAft>
              <a:buClr>
                <a:schemeClr val="accent2"/>
              </a:buClr>
              <a:buFont typeface="Wingdings" pitchFamily="2" charset="2"/>
              <a:buChar char="n"/>
            </a:pPr>
            <a:r>
              <a:rPr lang="ja-JP" altLang="en-US" sz="1600" b="0" dirty="0">
                <a:latin typeface="Meiryo UI" pitchFamily="50" charset="-128"/>
                <a:ea typeface="Meiryo UI" pitchFamily="50" charset="-128"/>
                <a:cs typeface="Meiryo UI" pitchFamily="50" charset="-128"/>
              </a:rPr>
              <a:t>設立：</a:t>
            </a:r>
            <a:r>
              <a:rPr lang="en-US" altLang="ja-JP" sz="1600" b="0" dirty="0">
                <a:latin typeface="Meiryo UI" pitchFamily="50" charset="-128"/>
                <a:ea typeface="Meiryo UI" pitchFamily="50" charset="-128"/>
                <a:cs typeface="Meiryo UI" pitchFamily="50" charset="-128"/>
              </a:rPr>
              <a:t>2002</a:t>
            </a:r>
            <a:r>
              <a:rPr lang="ja-JP" altLang="en-US" sz="1600" b="0" dirty="0">
                <a:latin typeface="Meiryo UI" pitchFamily="50" charset="-128"/>
                <a:ea typeface="Meiryo UI" pitchFamily="50" charset="-128"/>
                <a:cs typeface="Meiryo UI" pitchFamily="50" charset="-128"/>
              </a:rPr>
              <a:t>年</a:t>
            </a:r>
            <a:r>
              <a:rPr lang="en-US" altLang="ja-JP" sz="1600" b="0" dirty="0">
                <a:latin typeface="Meiryo UI" pitchFamily="50" charset="-128"/>
                <a:ea typeface="Meiryo UI" pitchFamily="50" charset="-128"/>
                <a:cs typeface="Meiryo UI" pitchFamily="50" charset="-128"/>
              </a:rPr>
              <a:t>3</a:t>
            </a:r>
            <a:r>
              <a:rPr lang="ja-JP" altLang="en-US" sz="1600" b="0" dirty="0">
                <a:latin typeface="Meiryo UI" pitchFamily="50" charset="-128"/>
                <a:ea typeface="Meiryo UI" pitchFamily="50" charset="-128"/>
                <a:cs typeface="Meiryo UI" pitchFamily="50" charset="-128"/>
              </a:rPr>
              <a:t>月</a:t>
            </a:r>
            <a:r>
              <a:rPr lang="en-US" altLang="ja-JP" sz="1600" b="0" dirty="0">
                <a:latin typeface="Meiryo UI" pitchFamily="50" charset="-128"/>
                <a:ea typeface="Meiryo UI" pitchFamily="50" charset="-128"/>
                <a:cs typeface="Meiryo UI" pitchFamily="50" charset="-128"/>
              </a:rPr>
              <a:t>1</a:t>
            </a:r>
            <a:r>
              <a:rPr lang="ja-JP" altLang="en-US" sz="1600" b="0" dirty="0" smtClean="0">
                <a:latin typeface="Meiryo UI" pitchFamily="50" charset="-128"/>
                <a:ea typeface="Meiryo UI" pitchFamily="50" charset="-128"/>
                <a:cs typeface="Meiryo UI" pitchFamily="50" charset="-128"/>
              </a:rPr>
              <a:t>日</a:t>
            </a:r>
            <a:r>
              <a:rPr lang="ja-JP" altLang="en-US" sz="1600" dirty="0">
                <a:latin typeface="Meiryo UI" pitchFamily="50" charset="-128"/>
                <a:ea typeface="Meiryo UI" pitchFamily="50" charset="-128"/>
                <a:cs typeface="Meiryo UI" pitchFamily="50" charset="-128"/>
              </a:rPr>
              <a:t>（日経</a:t>
            </a:r>
            <a:r>
              <a:rPr lang="en-US" altLang="ja-JP" sz="1600" dirty="0">
                <a:latin typeface="Meiryo UI" pitchFamily="50" charset="-128"/>
                <a:ea typeface="Meiryo UI" pitchFamily="50" charset="-128"/>
                <a:cs typeface="Meiryo UI" pitchFamily="50" charset="-128"/>
              </a:rPr>
              <a:t>BP</a:t>
            </a:r>
            <a:r>
              <a:rPr lang="ja-JP" altLang="en-US" sz="1600" dirty="0">
                <a:latin typeface="Meiryo UI" pitchFamily="50" charset="-128"/>
                <a:ea typeface="Meiryo UI" pitchFamily="50" charset="-128"/>
                <a:cs typeface="Meiryo UI" pitchFamily="50" charset="-128"/>
              </a:rPr>
              <a:t>社コンサルティング局が母体</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pPr marL="268288" indent="-268288">
              <a:lnSpc>
                <a:spcPct val="80000"/>
              </a:lnSpc>
              <a:spcBef>
                <a:spcPct val="20000"/>
              </a:spcBef>
              <a:spcAft>
                <a:spcPct val="20000"/>
              </a:spcAft>
              <a:buClr>
                <a:schemeClr val="accent2"/>
              </a:buClr>
              <a:buFont typeface="Wingdings" pitchFamily="2" charset="2"/>
              <a:buChar char="n"/>
            </a:pPr>
            <a:endParaRPr lang="ja-JP" altLang="en-US" sz="1600" b="0" dirty="0">
              <a:latin typeface="Meiryo UI" pitchFamily="50" charset="-128"/>
              <a:ea typeface="Meiryo UI" pitchFamily="50" charset="-128"/>
              <a:cs typeface="Meiryo UI" pitchFamily="50" charset="-128"/>
            </a:endParaRPr>
          </a:p>
          <a:p>
            <a:pPr marL="268288" indent="-268288">
              <a:lnSpc>
                <a:spcPct val="80000"/>
              </a:lnSpc>
              <a:spcBef>
                <a:spcPct val="20000"/>
              </a:spcBef>
              <a:spcAft>
                <a:spcPct val="20000"/>
              </a:spcAft>
              <a:buClr>
                <a:schemeClr val="accent2"/>
              </a:buClr>
              <a:buFont typeface="Wingdings" pitchFamily="2" charset="2"/>
              <a:buChar char="n"/>
            </a:pPr>
            <a:r>
              <a:rPr lang="ja-JP" altLang="en-US" sz="1600" b="0" dirty="0">
                <a:latin typeface="Meiryo UI" pitchFamily="50" charset="-128"/>
                <a:ea typeface="Meiryo UI" pitchFamily="50" charset="-128"/>
                <a:cs typeface="Meiryo UI" pitchFamily="50" charset="-128"/>
              </a:rPr>
              <a:t>資本金：</a:t>
            </a:r>
            <a:r>
              <a:rPr lang="en-US" altLang="ja-JP" sz="1600" b="0" dirty="0">
                <a:latin typeface="Meiryo UI" pitchFamily="50" charset="-128"/>
                <a:ea typeface="Meiryo UI" pitchFamily="50" charset="-128"/>
                <a:cs typeface="Meiryo UI" pitchFamily="50" charset="-128"/>
              </a:rPr>
              <a:t>9000</a:t>
            </a:r>
            <a:r>
              <a:rPr lang="ja-JP" altLang="en-US" sz="1600" b="0" dirty="0">
                <a:latin typeface="Meiryo UI" pitchFamily="50" charset="-128"/>
                <a:ea typeface="Meiryo UI" pitchFamily="50" charset="-128"/>
                <a:cs typeface="Meiryo UI" pitchFamily="50" charset="-128"/>
              </a:rPr>
              <a:t>万</a:t>
            </a:r>
            <a:r>
              <a:rPr lang="ja-JP" altLang="en-US" sz="1600" b="0" dirty="0" smtClean="0">
                <a:latin typeface="Meiryo UI" pitchFamily="50" charset="-128"/>
                <a:ea typeface="Meiryo UI" pitchFamily="50" charset="-128"/>
                <a:cs typeface="Meiryo UI" pitchFamily="50" charset="-128"/>
              </a:rPr>
              <a:t>円</a:t>
            </a:r>
            <a:r>
              <a:rPr lang="zh-TW" altLang="en-US" sz="1600" dirty="0">
                <a:latin typeface="Meiryo UI" pitchFamily="50" charset="-128"/>
                <a:ea typeface="Meiryo UI" pitchFamily="50" charset="-128"/>
                <a:cs typeface="Meiryo UI" pitchFamily="50" charset="-128"/>
              </a:rPr>
              <a:t>（日経</a:t>
            </a:r>
            <a:r>
              <a:rPr lang="en-US" altLang="zh-TW" sz="1600" dirty="0">
                <a:latin typeface="Meiryo UI" pitchFamily="50" charset="-128"/>
                <a:ea typeface="Meiryo UI" pitchFamily="50" charset="-128"/>
                <a:cs typeface="Meiryo UI" pitchFamily="50" charset="-128"/>
              </a:rPr>
              <a:t>BP</a:t>
            </a:r>
            <a:r>
              <a:rPr lang="zh-TW" altLang="en-US" sz="1600" dirty="0">
                <a:latin typeface="Meiryo UI" pitchFamily="50" charset="-128"/>
                <a:ea typeface="Meiryo UI" pitchFamily="50" charset="-128"/>
                <a:cs typeface="Meiryo UI" pitchFamily="50" charset="-128"/>
              </a:rPr>
              <a:t>社</a:t>
            </a:r>
            <a:r>
              <a:rPr lang="en-US" altLang="zh-TW" sz="1600" dirty="0">
                <a:latin typeface="Meiryo UI" pitchFamily="50" charset="-128"/>
                <a:ea typeface="Meiryo UI" pitchFamily="50" charset="-128"/>
                <a:cs typeface="Meiryo UI" pitchFamily="50" charset="-128"/>
              </a:rPr>
              <a:t>100</a:t>
            </a:r>
            <a:r>
              <a:rPr lang="zh-TW" altLang="en-US" sz="1600" dirty="0">
                <a:latin typeface="Meiryo UI" pitchFamily="50" charset="-128"/>
                <a:ea typeface="Meiryo UI" pitchFamily="50" charset="-128"/>
                <a:cs typeface="Meiryo UI" pitchFamily="50" charset="-128"/>
              </a:rPr>
              <a:t>％出資</a:t>
            </a:r>
            <a:r>
              <a:rPr lang="zh-TW" altLang="en-US" sz="1600" dirty="0" smtClean="0">
                <a:latin typeface="Meiryo UI" pitchFamily="50" charset="-128"/>
                <a:ea typeface="Meiryo UI" pitchFamily="50" charset="-128"/>
                <a:cs typeface="Meiryo UI" pitchFamily="50" charset="-128"/>
              </a:rPr>
              <a:t>）</a:t>
            </a:r>
            <a:endParaRPr lang="en-US" altLang="zh-TW" sz="1600" dirty="0" smtClean="0">
              <a:latin typeface="Meiryo UI" pitchFamily="50" charset="-128"/>
              <a:ea typeface="Meiryo UI" pitchFamily="50" charset="-128"/>
              <a:cs typeface="Meiryo UI" pitchFamily="50" charset="-128"/>
            </a:endParaRPr>
          </a:p>
          <a:p>
            <a:pPr marL="268288" indent="-268288">
              <a:lnSpc>
                <a:spcPct val="80000"/>
              </a:lnSpc>
              <a:spcBef>
                <a:spcPct val="20000"/>
              </a:spcBef>
              <a:spcAft>
                <a:spcPct val="20000"/>
              </a:spcAft>
              <a:buClr>
                <a:schemeClr val="accent2"/>
              </a:buClr>
              <a:buFont typeface="Wingdings" pitchFamily="2" charset="2"/>
              <a:buChar char="n"/>
            </a:pPr>
            <a:endParaRPr lang="ja-JP" altLang="en-US" sz="1600" b="0" dirty="0">
              <a:latin typeface="Meiryo UI" pitchFamily="50" charset="-128"/>
              <a:ea typeface="Meiryo UI" pitchFamily="50" charset="-128"/>
              <a:cs typeface="Meiryo UI" pitchFamily="50" charset="-128"/>
            </a:endParaRPr>
          </a:p>
          <a:p>
            <a:pPr marL="268288" indent="-268288">
              <a:lnSpc>
                <a:spcPct val="80000"/>
              </a:lnSpc>
              <a:spcBef>
                <a:spcPct val="20000"/>
              </a:spcBef>
              <a:spcAft>
                <a:spcPct val="20000"/>
              </a:spcAft>
              <a:buClr>
                <a:schemeClr val="accent2"/>
              </a:buClr>
              <a:buFont typeface="Wingdings" pitchFamily="2" charset="2"/>
              <a:buChar char="n"/>
            </a:pPr>
            <a:r>
              <a:rPr lang="ja-JP" altLang="en-US" sz="1600" b="0" dirty="0">
                <a:latin typeface="Meiryo UI" pitchFamily="50" charset="-128"/>
                <a:ea typeface="Meiryo UI" pitchFamily="50" charset="-128"/>
                <a:cs typeface="Meiryo UI" pitchFamily="50" charset="-128"/>
              </a:rPr>
              <a:t>従業員数：約</a:t>
            </a:r>
            <a:r>
              <a:rPr lang="en-US" altLang="ja-JP" sz="1600" b="0" dirty="0" smtClean="0">
                <a:latin typeface="Meiryo UI" pitchFamily="50" charset="-128"/>
                <a:ea typeface="Meiryo UI" pitchFamily="50" charset="-128"/>
                <a:cs typeface="Meiryo UI" pitchFamily="50" charset="-128"/>
              </a:rPr>
              <a:t>250</a:t>
            </a:r>
            <a:r>
              <a:rPr lang="ja-JP" altLang="en-US" sz="1600" b="0" dirty="0" smtClean="0">
                <a:latin typeface="Meiryo UI" pitchFamily="50" charset="-128"/>
                <a:ea typeface="Meiryo UI" pitchFamily="50" charset="-128"/>
                <a:cs typeface="Meiryo UI" pitchFamily="50" charset="-128"/>
              </a:rPr>
              <a:t>人</a:t>
            </a:r>
            <a:endParaRPr lang="en-US" altLang="ja-JP" sz="1600" b="0" dirty="0" smtClean="0">
              <a:latin typeface="Meiryo UI" pitchFamily="50" charset="-128"/>
              <a:ea typeface="Meiryo UI" pitchFamily="50" charset="-128"/>
              <a:cs typeface="Meiryo UI" pitchFamily="50" charset="-128"/>
            </a:endParaRPr>
          </a:p>
          <a:p>
            <a:pPr marL="268288" indent="-268288">
              <a:lnSpc>
                <a:spcPct val="80000"/>
              </a:lnSpc>
              <a:spcBef>
                <a:spcPct val="20000"/>
              </a:spcBef>
              <a:spcAft>
                <a:spcPct val="20000"/>
              </a:spcAft>
              <a:buClr>
                <a:schemeClr val="accent2"/>
              </a:buClr>
              <a:buFont typeface="Wingdings" pitchFamily="2" charset="2"/>
              <a:buChar char="n"/>
            </a:pPr>
            <a:endParaRPr lang="ja-JP" altLang="en-US" sz="700" b="0" dirty="0">
              <a:latin typeface="Meiryo UI" pitchFamily="50" charset="-128"/>
              <a:ea typeface="Meiryo UI" pitchFamily="50" charset="-128"/>
              <a:cs typeface="Meiryo UI" pitchFamily="50" charset="-128"/>
            </a:endParaRPr>
          </a:p>
          <a:p>
            <a:pPr marL="268288" indent="-268288">
              <a:lnSpc>
                <a:spcPct val="80000"/>
              </a:lnSpc>
              <a:spcBef>
                <a:spcPct val="20000"/>
              </a:spcBef>
              <a:buClr>
                <a:srgbClr val="CC6600"/>
              </a:buClr>
              <a:buFont typeface="Wingdings" pitchFamily="2" charset="2"/>
              <a:buNone/>
            </a:pPr>
            <a:endParaRPr lang="en-US" altLang="ja-JP" sz="700" b="0" dirty="0" smtClean="0">
              <a:latin typeface="Meiryo UI" pitchFamily="50" charset="-128"/>
              <a:ea typeface="Meiryo UI" pitchFamily="50" charset="-128"/>
              <a:cs typeface="Meiryo UI" pitchFamily="50" charset="-128"/>
            </a:endParaRPr>
          </a:p>
          <a:p>
            <a:pPr marL="268288" indent="-268288">
              <a:lnSpc>
                <a:spcPct val="80000"/>
              </a:lnSpc>
              <a:spcBef>
                <a:spcPct val="20000"/>
              </a:spcBef>
              <a:buClr>
                <a:srgbClr val="CC6600"/>
              </a:buClr>
              <a:buFont typeface="Wingdings" pitchFamily="2" charset="2"/>
              <a:buNone/>
            </a:pPr>
            <a:endParaRPr lang="ja-JP" altLang="en-US" sz="700" b="0" dirty="0">
              <a:latin typeface="Meiryo UI" pitchFamily="50" charset="-128"/>
              <a:ea typeface="Meiryo UI" pitchFamily="50" charset="-128"/>
              <a:cs typeface="Meiryo UI" pitchFamily="50" charset="-128"/>
            </a:endParaRPr>
          </a:p>
          <a:p>
            <a:pPr marL="268288" indent="-268288">
              <a:lnSpc>
                <a:spcPct val="80000"/>
              </a:lnSpc>
              <a:spcBef>
                <a:spcPct val="20000"/>
              </a:spcBef>
              <a:buClr>
                <a:schemeClr val="accent2"/>
              </a:buClr>
              <a:buFont typeface="Wingdings" pitchFamily="2" charset="2"/>
              <a:buChar char="n"/>
            </a:pPr>
            <a:r>
              <a:rPr lang="ja-JP" altLang="en-US" sz="1600" b="0" dirty="0" smtClean="0">
                <a:latin typeface="Meiryo UI" pitchFamily="50" charset="-128"/>
                <a:ea typeface="Meiryo UI" pitchFamily="50" charset="-128"/>
                <a:cs typeface="Meiryo UI" pitchFamily="50" charset="-128"/>
              </a:rPr>
              <a:t>事業</a:t>
            </a:r>
            <a:r>
              <a:rPr lang="ja-JP" altLang="en-US" sz="1600" b="0" dirty="0">
                <a:latin typeface="Meiryo UI" pitchFamily="50" charset="-128"/>
                <a:ea typeface="Meiryo UI" pitchFamily="50" charset="-128"/>
                <a:cs typeface="Meiryo UI" pitchFamily="50" charset="-128"/>
              </a:rPr>
              <a:t>内容：</a:t>
            </a:r>
          </a:p>
          <a:p>
            <a:pPr marL="749300" lvl="1" indent="-212725">
              <a:lnSpc>
                <a:spcPct val="80000"/>
              </a:lnSpc>
              <a:spcBef>
                <a:spcPct val="20000"/>
              </a:spcBef>
              <a:buClr>
                <a:srgbClr val="FF5050"/>
              </a:buClr>
              <a:buFont typeface="Wingdings" pitchFamily="2" charset="2"/>
              <a:buChar char="Ø"/>
            </a:pPr>
            <a:r>
              <a:rPr lang="ja-JP" altLang="en-US" sz="1400" b="0" dirty="0">
                <a:latin typeface="Meiryo UI" pitchFamily="50" charset="-128"/>
                <a:ea typeface="Meiryo UI" pitchFamily="50" charset="-128"/>
                <a:cs typeface="Meiryo UI" pitchFamily="50" charset="-128"/>
              </a:rPr>
              <a:t>定量（アンケート）</a:t>
            </a:r>
            <a:r>
              <a:rPr lang="en-US" altLang="ja-JP" sz="1400" b="0" dirty="0">
                <a:latin typeface="Meiryo UI" pitchFamily="50" charset="-128"/>
                <a:ea typeface="Meiryo UI" pitchFamily="50" charset="-128"/>
                <a:cs typeface="Meiryo UI" pitchFamily="50" charset="-128"/>
              </a:rPr>
              <a:t>/</a:t>
            </a:r>
            <a:r>
              <a:rPr lang="ja-JP" altLang="en-US" sz="1400" b="0" dirty="0">
                <a:latin typeface="Meiryo UI" pitchFamily="50" charset="-128"/>
                <a:ea typeface="Meiryo UI" pitchFamily="50" charset="-128"/>
                <a:cs typeface="Meiryo UI" pitchFamily="50" charset="-128"/>
              </a:rPr>
              <a:t>定性（ヒアリング）調査</a:t>
            </a:r>
          </a:p>
          <a:p>
            <a:pPr marL="749300" lvl="1" indent="-212725">
              <a:lnSpc>
                <a:spcPct val="80000"/>
              </a:lnSpc>
              <a:spcBef>
                <a:spcPct val="20000"/>
              </a:spcBef>
              <a:buClr>
                <a:srgbClr val="FF5050"/>
              </a:buClr>
              <a:buFont typeface="Wingdings" pitchFamily="2" charset="2"/>
              <a:buChar char="Ø"/>
            </a:pPr>
            <a:r>
              <a:rPr lang="ja-JP" altLang="en-US" sz="1400" b="0" dirty="0">
                <a:latin typeface="Meiryo UI" pitchFamily="50" charset="-128"/>
                <a:ea typeface="Meiryo UI" pitchFamily="50" charset="-128"/>
                <a:cs typeface="Meiryo UI" pitchFamily="50" charset="-128"/>
              </a:rPr>
              <a:t>ブランド関連（ブランド・ジャパン等）、</a:t>
            </a:r>
            <a:r>
              <a:rPr lang="en-US" altLang="ja-JP" sz="1400" b="0" dirty="0">
                <a:latin typeface="Meiryo UI" pitchFamily="50" charset="-128"/>
                <a:ea typeface="Meiryo UI" pitchFamily="50" charset="-128"/>
                <a:cs typeface="Meiryo UI" pitchFamily="50" charset="-128"/>
              </a:rPr>
              <a:t>Web</a:t>
            </a:r>
            <a:r>
              <a:rPr lang="ja-JP" altLang="en-US" sz="1400" b="0" dirty="0">
                <a:latin typeface="Meiryo UI" pitchFamily="50" charset="-128"/>
                <a:ea typeface="Meiryo UI" pitchFamily="50" charset="-128"/>
                <a:cs typeface="Meiryo UI" pitchFamily="50" charset="-128"/>
              </a:rPr>
              <a:t>コンサルティング</a:t>
            </a:r>
          </a:p>
          <a:p>
            <a:pPr marL="749300" lvl="1" indent="-212725">
              <a:lnSpc>
                <a:spcPct val="80000"/>
              </a:lnSpc>
              <a:spcBef>
                <a:spcPct val="20000"/>
              </a:spcBef>
              <a:buClr>
                <a:srgbClr val="FF5050"/>
              </a:buClr>
              <a:buFont typeface="Wingdings" pitchFamily="2" charset="2"/>
              <a:buChar char="Ø"/>
            </a:pPr>
            <a:r>
              <a:rPr lang="ja-JP" altLang="en-US" sz="1400" b="0" dirty="0">
                <a:latin typeface="Meiryo UI" pitchFamily="50" charset="-128"/>
                <a:ea typeface="Meiryo UI" pitchFamily="50" charset="-128"/>
                <a:cs typeface="Meiryo UI" pitchFamily="50" charset="-128"/>
              </a:rPr>
              <a:t>書籍、雑誌、小冊子、ムックなどの出版物の企画、取材、編集、制作</a:t>
            </a:r>
          </a:p>
          <a:p>
            <a:pPr marL="749300" lvl="1" indent="-212725">
              <a:lnSpc>
                <a:spcPct val="80000"/>
              </a:lnSpc>
              <a:spcBef>
                <a:spcPct val="20000"/>
              </a:spcBef>
              <a:buClr>
                <a:srgbClr val="FF5050"/>
              </a:buClr>
              <a:buFont typeface="Wingdings" pitchFamily="2" charset="2"/>
              <a:buChar char="Ø"/>
            </a:pPr>
            <a:r>
              <a:rPr lang="ja-JP" altLang="en-US" sz="1400" b="0" dirty="0">
                <a:latin typeface="Meiryo UI" pitchFamily="50" charset="-128"/>
                <a:ea typeface="Meiryo UI" pitchFamily="50" charset="-128"/>
                <a:cs typeface="Meiryo UI" pitchFamily="50" charset="-128"/>
              </a:rPr>
              <a:t>販売促進ツール等の企画、</a:t>
            </a:r>
            <a:r>
              <a:rPr lang="ja-JP" altLang="en-US" sz="1400" b="0" dirty="0" smtClean="0">
                <a:latin typeface="Meiryo UI" pitchFamily="50" charset="-128"/>
                <a:ea typeface="Meiryo UI" pitchFamily="50" charset="-128"/>
                <a:cs typeface="Meiryo UI" pitchFamily="50" charset="-128"/>
              </a:rPr>
              <a:t>制作</a:t>
            </a:r>
            <a:endParaRPr lang="en-US" altLang="ja-JP" sz="1400" b="0" dirty="0" smtClean="0">
              <a:latin typeface="Meiryo UI" pitchFamily="50" charset="-128"/>
              <a:ea typeface="Meiryo UI" pitchFamily="50" charset="-128"/>
              <a:cs typeface="Meiryo UI" pitchFamily="50" charset="-128"/>
            </a:endParaRPr>
          </a:p>
          <a:p>
            <a:pPr marL="749300" lvl="1" indent="-212725">
              <a:lnSpc>
                <a:spcPct val="80000"/>
              </a:lnSpc>
              <a:spcBef>
                <a:spcPct val="20000"/>
              </a:spcBef>
              <a:buClr>
                <a:srgbClr val="FF5050"/>
              </a:buClr>
              <a:buFont typeface="Wingdings" pitchFamily="2" charset="2"/>
              <a:buChar char="Ø"/>
            </a:pPr>
            <a:endParaRPr lang="en-US" altLang="ja-JP" sz="1400" dirty="0" smtClean="0">
              <a:latin typeface="Meiryo UI" pitchFamily="50" charset="-128"/>
              <a:ea typeface="Meiryo UI" pitchFamily="50" charset="-128"/>
              <a:cs typeface="Meiryo UI" pitchFamily="50" charset="-128"/>
            </a:endParaRPr>
          </a:p>
          <a:p>
            <a:pPr marL="268288" indent="-268288">
              <a:lnSpc>
                <a:spcPct val="80000"/>
              </a:lnSpc>
              <a:spcBef>
                <a:spcPct val="20000"/>
              </a:spcBef>
              <a:buClr>
                <a:schemeClr val="accent2"/>
              </a:buClr>
              <a:buFont typeface="Wingdings" pitchFamily="2" charset="2"/>
              <a:buChar char="n"/>
            </a:pPr>
            <a:r>
              <a:rPr lang="ja-JP" altLang="en-US" sz="1600" dirty="0" smtClean="0">
                <a:latin typeface="Meiryo UI" pitchFamily="50" charset="-128"/>
                <a:ea typeface="Meiryo UI" pitchFamily="50" charset="-128"/>
                <a:cs typeface="Meiryo UI" pitchFamily="50" charset="-128"/>
              </a:rPr>
              <a:t>実績（調査／コンサルティング関連）：</a:t>
            </a:r>
          </a:p>
          <a:p>
            <a:pPr marL="749300" lvl="1" indent="-212725">
              <a:lnSpc>
                <a:spcPct val="80000"/>
              </a:lnSpc>
              <a:spcBef>
                <a:spcPct val="20000"/>
              </a:spcBef>
              <a:buClr>
                <a:srgbClr val="FF5050"/>
              </a:buClr>
              <a:buFont typeface="Wingdings" pitchFamily="2" charset="2"/>
              <a:buChar char="Ø"/>
            </a:pPr>
            <a:r>
              <a:rPr lang="ja-JP" altLang="en-US" sz="1400" dirty="0" smtClean="0">
                <a:latin typeface="Meiryo UI" pitchFamily="50" charset="-128"/>
                <a:ea typeface="Meiryo UI" pitchFamily="50" charset="-128"/>
                <a:cs typeface="Meiryo UI" pitchFamily="50" charset="-128"/>
              </a:rPr>
              <a:t>日経</a:t>
            </a:r>
            <a:r>
              <a:rPr lang="en-US" altLang="ja-JP" sz="1400" dirty="0" smtClean="0">
                <a:latin typeface="Meiryo UI" pitchFamily="50" charset="-128"/>
                <a:ea typeface="Meiryo UI" pitchFamily="50" charset="-128"/>
                <a:cs typeface="Meiryo UI" pitchFamily="50" charset="-128"/>
              </a:rPr>
              <a:t>BP</a:t>
            </a:r>
            <a:r>
              <a:rPr lang="ja-JP" altLang="en-US" sz="1400" dirty="0" smtClean="0">
                <a:latin typeface="Meiryo UI" pitchFamily="50" charset="-128"/>
                <a:ea typeface="Meiryo UI" pitchFamily="50" charset="-128"/>
                <a:cs typeface="Meiryo UI" pitchFamily="50" charset="-128"/>
              </a:rPr>
              <a:t>社各誌の読者調査</a:t>
            </a:r>
          </a:p>
          <a:p>
            <a:pPr marL="1073150" lvl="2" indent="-144463">
              <a:lnSpc>
                <a:spcPct val="80000"/>
              </a:lnSpc>
              <a:spcBef>
                <a:spcPct val="20000"/>
              </a:spcBef>
              <a:buFontTx/>
              <a:buChar char="•"/>
            </a:pPr>
            <a:r>
              <a:rPr lang="ja-JP" altLang="en-US" sz="1400" dirty="0" smtClean="0">
                <a:latin typeface="Meiryo UI" pitchFamily="50" charset="-128"/>
                <a:ea typeface="Meiryo UI" pitchFamily="50" charset="-128"/>
                <a:cs typeface="Meiryo UI" pitchFamily="50" charset="-128"/>
              </a:rPr>
              <a:t>会社設立以来の調査実績（約</a:t>
            </a:r>
            <a:r>
              <a:rPr lang="en-US" altLang="ja-JP" sz="1400" dirty="0" smtClean="0">
                <a:latin typeface="Meiryo UI" pitchFamily="50" charset="-128"/>
                <a:ea typeface="Meiryo UI" pitchFamily="50" charset="-128"/>
                <a:cs typeface="Meiryo UI" pitchFamily="50" charset="-128"/>
              </a:rPr>
              <a:t>40</a:t>
            </a:r>
            <a:r>
              <a:rPr lang="ja-JP" altLang="en-US" sz="1400" dirty="0" smtClean="0">
                <a:latin typeface="Meiryo UI" pitchFamily="50" charset="-128"/>
                <a:ea typeface="Meiryo UI" pitchFamily="50" charset="-128"/>
                <a:cs typeface="Meiryo UI" pitchFamily="50" charset="-128"/>
              </a:rPr>
              <a:t>年間）</a:t>
            </a:r>
          </a:p>
          <a:p>
            <a:pPr marL="749300" lvl="1" indent="-212725">
              <a:lnSpc>
                <a:spcPct val="80000"/>
              </a:lnSpc>
              <a:spcBef>
                <a:spcPct val="20000"/>
              </a:spcBef>
              <a:buClr>
                <a:srgbClr val="FF5050"/>
              </a:buClr>
              <a:buFont typeface="Wingdings" pitchFamily="2" charset="2"/>
              <a:buChar char="Ø"/>
            </a:pPr>
            <a:r>
              <a:rPr lang="ja-JP" altLang="en-US" sz="1400" dirty="0" smtClean="0">
                <a:latin typeface="Meiryo UI" pitchFamily="50" charset="-128"/>
                <a:ea typeface="Meiryo UI" pitchFamily="50" charset="-128"/>
                <a:cs typeface="Meiryo UI" pitchFamily="50" charset="-128"/>
              </a:rPr>
              <a:t>受託調査</a:t>
            </a:r>
          </a:p>
          <a:p>
            <a:pPr marL="1073150" lvl="2" indent="-144463">
              <a:lnSpc>
                <a:spcPct val="80000"/>
              </a:lnSpc>
              <a:spcBef>
                <a:spcPct val="20000"/>
              </a:spcBef>
              <a:buFontTx/>
              <a:buChar char="•"/>
            </a:pPr>
            <a:r>
              <a:rPr lang="ja-JP" altLang="en-US" sz="1400" dirty="0" smtClean="0">
                <a:latin typeface="Meiryo UI" pitchFamily="50" charset="-128"/>
                <a:ea typeface="Meiryo UI" pitchFamily="50" charset="-128"/>
                <a:cs typeface="Meiryo UI" pitchFamily="50" charset="-128"/>
              </a:rPr>
              <a:t>年間</a:t>
            </a:r>
            <a:r>
              <a:rPr lang="en-US" altLang="ja-JP" sz="1400" dirty="0" smtClean="0">
                <a:latin typeface="Meiryo UI" pitchFamily="50" charset="-128"/>
                <a:ea typeface="Meiryo UI" pitchFamily="50" charset="-128"/>
                <a:cs typeface="Meiryo UI" pitchFamily="50" charset="-128"/>
              </a:rPr>
              <a:t>1500</a:t>
            </a:r>
            <a:r>
              <a:rPr lang="ja-JP" altLang="en-US" sz="1400" dirty="0" smtClean="0">
                <a:latin typeface="Meiryo UI" pitchFamily="50" charset="-128"/>
                <a:ea typeface="Meiryo UI" pitchFamily="50" charset="-128"/>
                <a:cs typeface="Meiryo UI" pitchFamily="50" charset="-128"/>
              </a:rPr>
              <a:t>本以上、調査モニター約</a:t>
            </a:r>
            <a:r>
              <a:rPr lang="en-US" altLang="ja-JP" sz="1400" dirty="0" smtClean="0">
                <a:latin typeface="Meiryo UI" pitchFamily="50" charset="-128"/>
                <a:ea typeface="Meiryo UI" pitchFamily="50" charset="-128"/>
                <a:cs typeface="Meiryo UI" pitchFamily="50" charset="-128"/>
              </a:rPr>
              <a:t>20</a:t>
            </a:r>
            <a:r>
              <a:rPr lang="ja-JP" altLang="en-US" sz="1400" dirty="0" smtClean="0">
                <a:latin typeface="Meiryo UI" pitchFamily="50" charset="-128"/>
                <a:ea typeface="Meiryo UI" pitchFamily="50" charset="-128"/>
                <a:cs typeface="Meiryo UI" pitchFamily="50" charset="-128"/>
              </a:rPr>
              <a:t>万人</a:t>
            </a:r>
          </a:p>
          <a:p>
            <a:pPr marL="749300" lvl="1" indent="-212725">
              <a:lnSpc>
                <a:spcPct val="80000"/>
              </a:lnSpc>
              <a:spcBef>
                <a:spcPct val="20000"/>
              </a:spcBef>
              <a:buClr>
                <a:srgbClr val="FF5050"/>
              </a:buClr>
              <a:buFont typeface="Wingdings" pitchFamily="2" charset="2"/>
              <a:buChar char="Ø"/>
            </a:pPr>
            <a:r>
              <a:rPr lang="ja-JP" altLang="en-US" sz="1400" dirty="0" smtClean="0">
                <a:latin typeface="Meiryo UI" pitchFamily="50" charset="-128"/>
                <a:ea typeface="Meiryo UI" pitchFamily="50" charset="-128"/>
                <a:cs typeface="Meiryo UI" pitchFamily="50" charset="-128"/>
              </a:rPr>
              <a:t>受託コンサルティング</a:t>
            </a:r>
          </a:p>
          <a:p>
            <a:pPr marL="1073150" lvl="2" indent="-144463">
              <a:lnSpc>
                <a:spcPct val="80000"/>
              </a:lnSpc>
              <a:spcBef>
                <a:spcPct val="20000"/>
              </a:spcBef>
              <a:buFontTx/>
              <a:buChar char="•"/>
            </a:pPr>
            <a:r>
              <a:rPr lang="ja-JP" altLang="en-US" sz="1400" dirty="0" smtClean="0">
                <a:latin typeface="Meiryo UI" pitchFamily="50" charset="-128"/>
                <a:ea typeface="Meiryo UI" pitchFamily="50" charset="-128"/>
                <a:cs typeface="Meiryo UI" pitchFamily="50" charset="-128"/>
              </a:rPr>
              <a:t>技術評価、企業審査、市場予測、市場調査など</a:t>
            </a:r>
            <a:endParaRPr lang="en-US" altLang="ja-JP" sz="1000" b="0"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7-4</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PC</a:t>
            </a:r>
            <a:r>
              <a:rPr lang="ja-JP" altLang="en-US" sz="2000" b="1" dirty="0" smtClean="0">
                <a:solidFill>
                  <a:schemeClr val="tx1"/>
                </a:solidFill>
              </a:rPr>
              <a:t>）</a:t>
            </a:r>
            <a:endParaRPr kumimoji="1" lang="ja-JP" altLang="en-US" sz="2000" b="1" dirty="0">
              <a:solidFill>
                <a:schemeClr val="tx1"/>
              </a:solidFill>
            </a:endParaRPr>
          </a:p>
        </p:txBody>
      </p:sp>
      <p:sp>
        <p:nvSpPr>
          <p:cNvPr id="5" name="テキスト ボックス 4"/>
          <p:cNvSpPr txBox="1"/>
          <p:nvPr/>
        </p:nvSpPr>
        <p:spPr>
          <a:xfrm>
            <a:off x="200473" y="6146140"/>
            <a:ext cx="8784975"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パソコン利用時に、ウェブ上にバリアがあることで欲しかった情報を見ることができなかったり、利用したい手続きが最後までできなかった経験があった方は、 具体的にどのようなシーンがあったか、ご経験についてお聞かせください。</a:t>
            </a:r>
          </a:p>
        </p:txBody>
      </p:sp>
      <p:sp>
        <p:nvSpPr>
          <p:cNvPr id="13" name="テキスト ボックス 12"/>
          <p:cNvSpPr txBox="1"/>
          <p:nvPr/>
        </p:nvSpPr>
        <p:spPr>
          <a:xfrm>
            <a:off x="272480" y="980729"/>
            <a:ext cx="9361040" cy="584775"/>
          </a:xfrm>
          <a:prstGeom prst="rect">
            <a:avLst/>
          </a:prstGeom>
          <a:noFill/>
          <a:ln>
            <a:solidFill>
              <a:schemeClr val="accent6"/>
            </a:solidFill>
          </a:ln>
        </p:spPr>
        <p:txBody>
          <a:bodyPr wrap="square" rtlCol="0">
            <a:spAutoFit/>
          </a:bodyPr>
          <a:lstStyle/>
          <a:p>
            <a:pPr algn="r"/>
            <a:r>
              <a:rPr lang="ja-JP" altLang="en-US" sz="2000" dirty="0" smtClean="0">
                <a:solidFill>
                  <a:srgbClr val="FF0000"/>
                </a:solidFill>
                <a:latin typeface="Meiryo UI" pitchFamily="50" charset="-128"/>
                <a:ea typeface="Meiryo UI" pitchFamily="50" charset="-128"/>
                <a:cs typeface="Meiryo UI" pitchFamily="50" charset="-128"/>
              </a:rPr>
              <a:t>白黒反転をしているので画像が見られない。</a:t>
            </a:r>
            <a:r>
              <a:rPr lang="ja-JP" altLang="en-US" sz="2000" dirty="0" smtClean="0">
                <a:latin typeface="Meiryo UI" pitchFamily="50" charset="-128"/>
                <a:ea typeface="Meiryo UI" pitchFamily="50" charset="-128"/>
                <a:cs typeface="Meiryo UI" pitchFamily="50" charset="-128"/>
              </a:rPr>
              <a:t>フラッシュやアイコンといったたぐいが表示されない。</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15" name="テキスト ボックス 14"/>
          <p:cNvSpPr txBox="1"/>
          <p:nvPr/>
        </p:nvSpPr>
        <p:spPr>
          <a:xfrm>
            <a:off x="272480" y="2023680"/>
            <a:ext cx="9361040" cy="1477328"/>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・いつも利用しているホームページがリニューアルされた場合など、操作ミスで利用規約に同意しないとしてしまったが、その後に</a:t>
            </a:r>
            <a:r>
              <a:rPr lang="ja-JP" altLang="en-US" sz="2000" dirty="0" smtClean="0">
                <a:solidFill>
                  <a:srgbClr val="FF0000"/>
                </a:solidFill>
                <a:latin typeface="Meiryo UI" pitchFamily="50" charset="-128"/>
                <a:ea typeface="Meiryo UI" pitchFamily="50" charset="-128"/>
                <a:cs typeface="Meiryo UI" pitchFamily="50" charset="-128"/>
              </a:rPr>
              <a:t>利用規約を探しても見つけることが出来なかった。</a:t>
            </a:r>
            <a:endParaRPr lang="en-US" altLang="ja-JP" sz="2000" dirty="0" smtClean="0">
              <a:solidFill>
                <a:srgbClr val="FF0000"/>
              </a:solidFill>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・知識不足のため、</a:t>
            </a:r>
            <a:r>
              <a:rPr lang="ja-JP" altLang="en-US" sz="2000" dirty="0" smtClean="0">
                <a:solidFill>
                  <a:srgbClr val="FF0000"/>
                </a:solidFill>
                <a:latin typeface="Meiryo UI" pitchFamily="50" charset="-128"/>
                <a:ea typeface="Meiryo UI" pitchFamily="50" charset="-128"/>
                <a:cs typeface="Meiryo UI" pitchFamily="50" charset="-128"/>
              </a:rPr>
              <a:t>専門用語で不明</a:t>
            </a:r>
            <a:r>
              <a:rPr lang="ja-JP" altLang="en-US" sz="2000" dirty="0" smtClean="0">
                <a:latin typeface="Meiryo UI" pitchFamily="50" charset="-128"/>
                <a:ea typeface="Meiryo UI" pitchFamily="50" charset="-128"/>
                <a:cs typeface="Meiryo UI" pitchFamily="50" charset="-128"/>
              </a:rPr>
              <a:t>なときは、すぐにあきらめている。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50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　　　　　　　　　　</a:t>
            </a:r>
            <a:endParaRPr lang="en-US" altLang="ja-JP" sz="1200" dirty="0" smtClean="0">
              <a:latin typeface="Meiryo UI" pitchFamily="50" charset="-128"/>
              <a:ea typeface="Meiryo UI" pitchFamily="50" charset="-128"/>
              <a:cs typeface="Meiryo UI" pitchFamily="50" charset="-128"/>
            </a:endParaRPr>
          </a:p>
        </p:txBody>
      </p:sp>
      <p:sp>
        <p:nvSpPr>
          <p:cNvPr id="10" name="テキスト ボックス 9"/>
          <p:cNvSpPr txBox="1"/>
          <p:nvPr/>
        </p:nvSpPr>
        <p:spPr>
          <a:xfrm>
            <a:off x="272480" y="4005064"/>
            <a:ext cx="9361040" cy="1981608"/>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・ログインや入会の承認などで、画面の番号などを入力させられるが、わからないことが多い（</a:t>
            </a:r>
            <a:r>
              <a:rPr lang="ja-JP" altLang="en-US" sz="2000" dirty="0" smtClean="0">
                <a:solidFill>
                  <a:srgbClr val="FF0000"/>
                </a:solidFill>
                <a:latin typeface="Meiryo UI" pitchFamily="50" charset="-128"/>
                <a:ea typeface="Meiryo UI" pitchFamily="50" charset="-128"/>
                <a:cs typeface="Meiryo UI" pitchFamily="50" charset="-128"/>
              </a:rPr>
              <a:t>見えない、タイムアウト</a:t>
            </a:r>
            <a:r>
              <a:rPr lang="ja-JP" altLang="en-US" sz="2000" dirty="0" smtClean="0">
                <a:latin typeface="Meiryo UI" pitchFamily="50" charset="-128"/>
                <a:ea typeface="Meiryo UI" pitchFamily="50" charset="-128"/>
                <a:cs typeface="Meiryo UI" pitchFamily="50" charset="-128"/>
              </a:rPr>
              <a:t>）。</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a:t>
            </a:r>
            <a:r>
              <a:rPr lang="en-US" altLang="ja-JP" sz="2000" dirty="0" smtClean="0">
                <a:latin typeface="Meiryo UI" pitchFamily="50" charset="-128"/>
                <a:ea typeface="Meiryo UI" pitchFamily="50" charset="-128"/>
                <a:cs typeface="Meiryo UI" pitchFamily="50" charset="-128"/>
              </a:rPr>
              <a:t>Java</a:t>
            </a:r>
            <a:r>
              <a:rPr lang="ja-JP" altLang="en-US" sz="2000" dirty="0" smtClean="0">
                <a:latin typeface="Meiryo UI" pitchFamily="50" charset="-128"/>
                <a:ea typeface="Meiryo UI" pitchFamily="50" charset="-128"/>
                <a:cs typeface="Meiryo UI" pitchFamily="50" charset="-128"/>
              </a:rPr>
              <a:t>のアップデートなどの独自のダイアログやページで</a:t>
            </a:r>
            <a:r>
              <a:rPr lang="ja-JP" altLang="en-US" sz="2000" dirty="0" smtClean="0">
                <a:solidFill>
                  <a:srgbClr val="FF0000"/>
                </a:solidFill>
                <a:latin typeface="Meiryo UI" pitchFamily="50" charset="-128"/>
                <a:ea typeface="Meiryo UI" pitchFamily="50" charset="-128"/>
                <a:cs typeface="Meiryo UI" pitchFamily="50" charset="-128"/>
              </a:rPr>
              <a:t>文字が背景に溶け込む</a:t>
            </a:r>
            <a:endParaRPr lang="en-US" altLang="ja-JP" sz="2000" dirty="0" smtClean="0">
              <a:solidFill>
                <a:srgbClr val="FF0000"/>
              </a:solidFill>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・基本、</a:t>
            </a:r>
            <a:r>
              <a:rPr lang="ja-JP" altLang="en-US" sz="2000" dirty="0" smtClean="0">
                <a:solidFill>
                  <a:srgbClr val="FF0000"/>
                </a:solidFill>
                <a:latin typeface="Meiryo UI" pitchFamily="50" charset="-128"/>
                <a:ea typeface="Meiryo UI" pitchFamily="50" charset="-128"/>
                <a:cs typeface="Meiryo UI" pitchFamily="50" charset="-128"/>
              </a:rPr>
              <a:t>ハイコントラストを考慮してない。</a:t>
            </a:r>
            <a:r>
              <a:rPr lang="ja-JP" altLang="en-US" sz="2000" dirty="0" smtClean="0">
                <a:latin typeface="Meiryo UI" pitchFamily="50" charset="-128"/>
                <a:ea typeface="Meiryo UI" pitchFamily="50" charset="-128"/>
                <a:cs typeface="Meiryo UI" pitchFamily="50" charset="-128"/>
              </a:rPr>
              <a:t>　　　　　　　　　　　　　　　　　　　　　　</a:t>
            </a:r>
            <a:r>
              <a:rPr lang="ja-JP" altLang="en-US" sz="20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　　　　　　　</a:t>
            </a:r>
            <a:r>
              <a:rPr lang="ja-JP" altLang="en-US" sz="20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8-1</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SP</a:t>
            </a:r>
            <a:r>
              <a:rPr lang="ja-JP" altLang="en-US" sz="2000" b="1" dirty="0" smtClean="0">
                <a:solidFill>
                  <a:schemeClr val="tx1"/>
                </a:solidFill>
              </a:rPr>
              <a:t>）</a:t>
            </a:r>
            <a:endParaRPr kumimoji="1" lang="ja-JP" altLang="en-US" sz="2000" b="1" dirty="0">
              <a:solidFill>
                <a:schemeClr val="tx1"/>
              </a:solidFill>
            </a:endParaRPr>
          </a:p>
        </p:txBody>
      </p:sp>
      <p:sp>
        <p:nvSpPr>
          <p:cNvPr id="6" name="テキスト ボックス 5"/>
          <p:cNvSpPr txBox="1"/>
          <p:nvPr/>
        </p:nvSpPr>
        <p:spPr>
          <a:xfrm>
            <a:off x="128465" y="764705"/>
            <a:ext cx="9577064" cy="1477328"/>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スマートフォンからインターネットを利用する際に、ウェブ上にバリアがあることで欲しかった情報を見たり、手続きが出来なかった経験は、「よくある」「たまにある」を足すと、全盲者では</a:t>
            </a:r>
            <a:r>
              <a:rPr lang="en-US" altLang="ja-JP" sz="1800" b="1" dirty="0" smtClean="0">
                <a:latin typeface="Meiryo UI" pitchFamily="50" charset="-128"/>
                <a:ea typeface="Meiryo UI" pitchFamily="50" charset="-128"/>
                <a:cs typeface="Meiryo UI" pitchFamily="50" charset="-128"/>
              </a:rPr>
              <a:t>84.0</a:t>
            </a:r>
            <a:r>
              <a:rPr lang="ja-JP" altLang="en-US" sz="1800" b="1" dirty="0" smtClean="0">
                <a:latin typeface="Meiryo UI" pitchFamily="50" charset="-128"/>
                <a:ea typeface="Meiryo UI" pitchFamily="50" charset="-128"/>
                <a:cs typeface="Meiryo UI" pitchFamily="50" charset="-128"/>
              </a:rPr>
              <a:t>％となった。</a:t>
            </a:r>
            <a:endParaRPr lang="en-US" altLang="ja-JP" sz="1800" b="1" dirty="0" smtClean="0">
              <a:latin typeface="Meiryo UI" pitchFamily="50" charset="-128"/>
              <a:ea typeface="Meiryo UI" pitchFamily="50" charset="-128"/>
              <a:cs typeface="Meiryo UI" pitchFamily="50" charset="-128"/>
            </a:endParaRPr>
          </a:p>
          <a:p>
            <a:pPr marL="177800" indent="-177800"/>
            <a:r>
              <a:rPr lang="ja-JP" altLang="en-US" sz="1800" b="1" dirty="0" smtClean="0">
                <a:latin typeface="Meiryo UI" pitchFamily="50" charset="-128"/>
                <a:ea typeface="Meiryo UI" pitchFamily="50" charset="-128"/>
                <a:cs typeface="Meiryo UI" pitchFamily="50" charset="-128"/>
              </a:rPr>
              <a:t>　弱視者については「あまりない」（</a:t>
            </a:r>
            <a:r>
              <a:rPr lang="en-US" altLang="ja-JP" sz="1800" b="1" dirty="0" smtClean="0">
                <a:latin typeface="Meiryo UI" pitchFamily="50" charset="-128"/>
                <a:ea typeface="Meiryo UI" pitchFamily="50" charset="-128"/>
                <a:cs typeface="Meiryo UI" pitchFamily="50" charset="-128"/>
              </a:rPr>
              <a:t>43.8</a:t>
            </a:r>
            <a:r>
              <a:rPr lang="ja-JP" altLang="en-US" sz="1800" b="1" dirty="0" smtClean="0">
                <a:latin typeface="Meiryo UI" pitchFamily="50" charset="-128"/>
                <a:ea typeface="Meiryo UI" pitchFamily="50" charset="-128"/>
                <a:cs typeface="Meiryo UI" pitchFamily="50" charset="-128"/>
              </a:rPr>
              <a:t>％）が高く、 「よくある」「たまにある」の小計は</a:t>
            </a:r>
            <a:r>
              <a:rPr lang="en-US" altLang="ja-JP" sz="1800" b="1" dirty="0" smtClean="0">
                <a:latin typeface="Meiryo UI" pitchFamily="50" charset="-128"/>
                <a:ea typeface="Meiryo UI" pitchFamily="50" charset="-128"/>
                <a:cs typeface="Meiryo UI" pitchFamily="50" charset="-128"/>
              </a:rPr>
              <a:t>43.8</a:t>
            </a:r>
            <a:r>
              <a:rPr lang="ja-JP" altLang="en-US" sz="1800" b="1" dirty="0" smtClean="0">
                <a:latin typeface="Meiryo UI" pitchFamily="50" charset="-128"/>
                <a:ea typeface="Meiryo UI" pitchFamily="50" charset="-128"/>
                <a:cs typeface="Meiryo UI" pitchFamily="50" charset="-128"/>
              </a:rPr>
              <a:t>％となり、両者とも</a:t>
            </a:r>
            <a:r>
              <a:rPr lang="en-US" altLang="ja-JP" sz="1800" b="1" dirty="0" smtClean="0">
                <a:latin typeface="Meiryo UI" pitchFamily="50" charset="-128"/>
                <a:ea typeface="Meiryo UI" pitchFamily="50" charset="-128"/>
                <a:cs typeface="Meiryo UI" pitchFamily="50" charset="-128"/>
              </a:rPr>
              <a:t>PC</a:t>
            </a:r>
            <a:r>
              <a:rPr lang="ja-JP" altLang="en-US" sz="1800" b="1" dirty="0" smtClean="0">
                <a:latin typeface="Meiryo UI" pitchFamily="50" charset="-128"/>
                <a:ea typeface="Meiryo UI" pitchFamily="50" charset="-128"/>
                <a:cs typeface="Meiryo UI" pitchFamily="50" charset="-128"/>
              </a:rPr>
              <a:t>よりも低い結果になった。</a:t>
            </a:r>
            <a:endParaRPr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endParaRPr kumimoji="1" lang="en-US" altLang="ja-JP" sz="1800" b="1"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pic>
        <p:nvPicPr>
          <p:cNvPr id="15" name="Picture 6"/>
          <p:cNvPicPr>
            <a:picLocks noChangeAspect="1" noChangeArrowheads="1"/>
          </p:cNvPicPr>
          <p:nvPr/>
        </p:nvPicPr>
        <p:blipFill>
          <a:blip r:embed="rId2" cstate="print"/>
          <a:srcRect/>
          <a:stretch>
            <a:fillRect/>
          </a:stretch>
        </p:blipFill>
        <p:spPr bwMode="auto">
          <a:xfrm>
            <a:off x="631825" y="1989138"/>
            <a:ext cx="8137525" cy="4191000"/>
          </a:xfrm>
          <a:prstGeom prst="rect">
            <a:avLst/>
          </a:prstGeom>
          <a:noFill/>
          <a:ln w="9525">
            <a:miter lim="800000"/>
            <a:headEnd/>
            <a:tailEnd/>
          </a:ln>
          <a:effectLst/>
        </p:spPr>
      </p:pic>
      <p:sp>
        <p:nvSpPr>
          <p:cNvPr id="5" name="テキスト ボックス 4"/>
          <p:cNvSpPr txBox="1"/>
          <p:nvPr/>
        </p:nvSpPr>
        <p:spPr>
          <a:xfrm>
            <a:off x="200471" y="6146140"/>
            <a:ext cx="8352928"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スマートフォンからインターネットを利用する際に、ウェブ上にバリアがあることで欲しかった情報を見ることができなかったり、利用したい手続きが最後までできなかった経験はありますか。</a:t>
            </a:r>
          </a:p>
        </p:txBody>
      </p:sp>
      <p:sp>
        <p:nvSpPr>
          <p:cNvPr id="10" name="正方形/長方形 9"/>
          <p:cNvSpPr/>
          <p:nvPr/>
        </p:nvSpPr>
        <p:spPr bwMode="auto">
          <a:xfrm>
            <a:off x="2000671" y="3068960"/>
            <a:ext cx="5256585" cy="288032"/>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1" name="円/楕円 10"/>
          <p:cNvSpPr/>
          <p:nvPr/>
        </p:nvSpPr>
        <p:spPr bwMode="auto">
          <a:xfrm>
            <a:off x="6969223" y="2924944"/>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kumimoji="1" lang="en-US" altLang="ja-JP"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84.0</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
        <p:nvSpPr>
          <p:cNvPr id="12" name="正方形/長方形 11"/>
          <p:cNvSpPr/>
          <p:nvPr/>
        </p:nvSpPr>
        <p:spPr bwMode="auto">
          <a:xfrm>
            <a:off x="2000672" y="3429000"/>
            <a:ext cx="2736304"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3" name="円/楕円 12"/>
          <p:cNvSpPr/>
          <p:nvPr/>
        </p:nvSpPr>
        <p:spPr bwMode="auto">
          <a:xfrm>
            <a:off x="4448944" y="3429000"/>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lang="en-US" altLang="ja-JP" b="1" dirty="0" smtClean="0">
                <a:solidFill>
                  <a:srgbClr val="FF0000"/>
                </a:solidFill>
                <a:latin typeface="Meiryo UI" pitchFamily="50" charset="-128"/>
                <a:ea typeface="Meiryo UI" pitchFamily="50" charset="-128"/>
                <a:cs typeface="Meiryo UI" pitchFamily="50" charset="-128"/>
              </a:rPr>
              <a:t>43.8</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8-2</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SP</a:t>
            </a:r>
            <a:r>
              <a:rPr lang="ja-JP" altLang="en-US" sz="2000" b="1" dirty="0" smtClean="0">
                <a:solidFill>
                  <a:schemeClr val="tx1"/>
                </a:solidFill>
              </a:rPr>
              <a:t>）</a:t>
            </a:r>
            <a:endParaRPr kumimoji="1" lang="ja-JP" altLang="en-US" sz="2000" b="1" dirty="0">
              <a:solidFill>
                <a:schemeClr val="tx1"/>
              </a:solidFill>
            </a:endParaRPr>
          </a:p>
        </p:txBody>
      </p:sp>
      <p:sp>
        <p:nvSpPr>
          <p:cNvPr id="10" name="テキスト ボックス 9"/>
          <p:cNvSpPr txBox="1"/>
          <p:nvPr/>
        </p:nvSpPr>
        <p:spPr>
          <a:xfrm>
            <a:off x="344488" y="980728"/>
            <a:ext cx="9361040" cy="1292662"/>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a:t>
            </a:r>
            <a:r>
              <a:rPr lang="ja-JP" altLang="en-US" sz="2000" dirty="0" smtClean="0">
                <a:solidFill>
                  <a:srgbClr val="FF0000"/>
                </a:solidFill>
                <a:latin typeface="Meiryo UI" pitchFamily="50" charset="-128"/>
                <a:ea typeface="Meiryo UI" pitchFamily="50" charset="-128"/>
                <a:cs typeface="Meiryo UI" pitchFamily="50" charset="-128"/>
              </a:rPr>
              <a:t>アプリの読み上げ対応状況がよくない</a:t>
            </a:r>
            <a:r>
              <a:rPr lang="ja-JP" altLang="en-US" sz="2000" dirty="0" smtClean="0">
                <a:latin typeface="Meiryo UI" pitchFamily="50" charset="-128"/>
                <a:ea typeface="Meiryo UI" pitchFamily="50" charset="-128"/>
                <a:cs typeface="Meiryo UI" pitchFamily="50" charset="-128"/>
              </a:rPr>
              <a:t>ため、商品の購入ができない。</a:t>
            </a:r>
            <a:endParaRPr lang="en-US" altLang="ja-JP" sz="2000" dirty="0" smtClean="0">
              <a:latin typeface="Meiryo UI" pitchFamily="50" charset="-128"/>
              <a:ea typeface="Meiryo UI" pitchFamily="50" charset="-128"/>
              <a:cs typeface="Meiryo UI" pitchFamily="50" charset="-128"/>
            </a:endParaRPr>
          </a:p>
          <a:p>
            <a:pPr>
              <a:lnSpc>
                <a:spcPct val="150000"/>
              </a:lnSpc>
            </a:pPr>
            <a:r>
              <a:rPr lang="ja-JP" altLang="en-US" sz="2000" dirty="0" smtClean="0">
                <a:latin typeface="Meiryo UI" pitchFamily="50" charset="-128"/>
                <a:ea typeface="Meiryo UI" pitchFamily="50" charset="-128"/>
                <a:cs typeface="Meiryo UI" pitchFamily="50" charset="-128"/>
              </a:rPr>
              <a:t>・外出時に乗換検索などをしたいが、</a:t>
            </a:r>
            <a:r>
              <a:rPr lang="ja-JP" altLang="en-US" sz="2000" dirty="0" smtClean="0">
                <a:solidFill>
                  <a:srgbClr val="FF0000"/>
                </a:solidFill>
                <a:latin typeface="Meiryo UI" pitchFamily="50" charset="-128"/>
                <a:ea typeface="Meiryo UI" pitchFamily="50" charset="-128"/>
                <a:cs typeface="Meiryo UI" pitchFamily="50" charset="-128"/>
              </a:rPr>
              <a:t>文字入力が不便</a:t>
            </a:r>
            <a:r>
              <a:rPr lang="ja-JP" altLang="en-US" sz="2000" dirty="0" smtClean="0">
                <a:latin typeface="Meiryo UI" pitchFamily="50" charset="-128"/>
                <a:ea typeface="Meiryo UI" pitchFamily="50" charset="-128"/>
                <a:cs typeface="Meiryo UI" pitchFamily="50" charset="-128"/>
              </a:rPr>
              <a:t>であるためすぐに情報を検索できない。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7" name="テキスト ボックス 6"/>
          <p:cNvSpPr txBox="1"/>
          <p:nvPr/>
        </p:nvSpPr>
        <p:spPr>
          <a:xfrm>
            <a:off x="344488" y="2492897"/>
            <a:ext cx="9361040" cy="1015663"/>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読み上げ精度が十分ではない</a:t>
            </a:r>
            <a:r>
              <a:rPr lang="ja-JP" altLang="en-US" sz="2000" dirty="0" smtClean="0">
                <a:latin typeface="Meiryo UI" pitchFamily="50" charset="-128"/>
                <a:ea typeface="Meiryo UI" pitchFamily="50" charset="-128"/>
                <a:cs typeface="Meiryo UI" pitchFamily="50" charset="-128"/>
              </a:rPr>
              <a:t>ために、適切な項目を選択できず目的の情報にたどり着くのに</a:t>
            </a:r>
            <a:r>
              <a:rPr lang="ja-JP" altLang="en-US" sz="2000" dirty="0" smtClean="0">
                <a:solidFill>
                  <a:srgbClr val="FF0000"/>
                </a:solidFill>
                <a:latin typeface="Meiryo UI" pitchFamily="50" charset="-128"/>
                <a:ea typeface="Meiryo UI" pitchFamily="50" charset="-128"/>
                <a:cs typeface="Meiryo UI" pitchFamily="50" charset="-128"/>
              </a:rPr>
              <a:t>大幅に時間を取られる</a:t>
            </a:r>
            <a:r>
              <a:rPr lang="ja-JP" altLang="en-US" sz="2000" dirty="0" smtClean="0">
                <a:latin typeface="Meiryo UI" pitchFamily="50" charset="-128"/>
                <a:ea typeface="Meiryo UI" pitchFamily="50" charset="-128"/>
                <a:cs typeface="Meiryo UI" pitchFamily="50" charset="-128"/>
              </a:rPr>
              <a:t>場合がある。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11" name="テキスト ボックス 10"/>
          <p:cNvSpPr txBox="1"/>
          <p:nvPr/>
        </p:nvSpPr>
        <p:spPr>
          <a:xfrm>
            <a:off x="344488" y="3861049"/>
            <a:ext cx="9361040" cy="553998"/>
          </a:xfrm>
          <a:prstGeom prst="rect">
            <a:avLst/>
          </a:prstGeom>
          <a:noFill/>
          <a:ln>
            <a:solidFill>
              <a:schemeClr val="accent6"/>
            </a:solidFill>
          </a:ln>
        </p:spPr>
        <p:txBody>
          <a:bodyPr wrap="square" rtlCol="0">
            <a:spAutoFit/>
          </a:bodyPr>
          <a:lstStyle/>
          <a:p>
            <a:pPr>
              <a:lnSpc>
                <a:spcPct val="150000"/>
              </a:lnSpc>
            </a:pPr>
            <a:r>
              <a:rPr lang="en-US" altLang="ja-JP" sz="2000" dirty="0" smtClean="0">
                <a:latin typeface="Meiryo UI" pitchFamily="50" charset="-128"/>
                <a:ea typeface="Meiryo UI" pitchFamily="50" charset="-128"/>
                <a:cs typeface="Meiryo UI" pitchFamily="50" charset="-128"/>
              </a:rPr>
              <a:t>Voice Over</a:t>
            </a:r>
            <a:r>
              <a:rPr lang="ja-JP" altLang="en-US" sz="2000" dirty="0" smtClean="0">
                <a:latin typeface="Meiryo UI" pitchFamily="50" charset="-128"/>
                <a:ea typeface="Meiryo UI" pitchFamily="50" charset="-128"/>
                <a:cs typeface="Meiryo UI" pitchFamily="50" charset="-128"/>
              </a:rPr>
              <a:t>ではサイト上にあるボタンを</a:t>
            </a:r>
            <a:r>
              <a:rPr lang="ja-JP" altLang="en-US" sz="2000" dirty="0" smtClean="0">
                <a:solidFill>
                  <a:srgbClr val="FF0000"/>
                </a:solidFill>
                <a:latin typeface="Meiryo UI" pitchFamily="50" charset="-128"/>
                <a:ea typeface="Meiryo UI" pitchFamily="50" charset="-128"/>
                <a:cs typeface="Meiryo UI" pitchFamily="50" charset="-128"/>
              </a:rPr>
              <a:t>「ボタン」としか認識しない</a:t>
            </a:r>
            <a:r>
              <a:rPr lang="ja-JP" altLang="en-US" sz="2000" dirty="0" smtClean="0">
                <a:latin typeface="Meiryo UI" pitchFamily="50" charset="-128"/>
                <a:ea typeface="Meiryo UI" pitchFamily="50" charset="-128"/>
                <a:cs typeface="Meiryo UI" pitchFamily="50" charset="-128"/>
              </a:rPr>
              <a:t>時がある。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12" name="テキスト ボックス 11"/>
          <p:cNvSpPr txBox="1"/>
          <p:nvPr/>
        </p:nvSpPr>
        <p:spPr>
          <a:xfrm>
            <a:off x="344488" y="4645586"/>
            <a:ext cx="9361040" cy="1292662"/>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駅時刻表を調べようとして駅名を入力、検索にヒットしたことまでは確認できたが、その後</a:t>
            </a:r>
            <a:r>
              <a:rPr lang="ja-JP" altLang="en-US" sz="2000" dirty="0" smtClean="0">
                <a:solidFill>
                  <a:srgbClr val="FF0000"/>
                </a:solidFill>
                <a:latin typeface="Meiryo UI" pitchFamily="50" charset="-128"/>
                <a:ea typeface="Meiryo UI" pitchFamily="50" charset="-128"/>
                <a:cs typeface="Meiryo UI" pitchFamily="50" charset="-128"/>
              </a:rPr>
              <a:t>余計な情報が多すぎて本文にたどり着けず、</a:t>
            </a:r>
            <a:r>
              <a:rPr lang="ja-JP" altLang="en-US" sz="2000" dirty="0" smtClean="0">
                <a:latin typeface="Meiryo UI" pitchFamily="50" charset="-128"/>
                <a:ea typeface="Meiryo UI" pitchFamily="50" charset="-128"/>
                <a:cs typeface="Meiryo UI" pitchFamily="50" charset="-128"/>
              </a:rPr>
              <a:t>目的を達する前に時間が過ぎてしまった。　</a:t>
            </a:r>
            <a:endParaRPr lang="en-US" altLang="ja-JP" sz="2000" dirty="0" smtClean="0">
              <a:latin typeface="Meiryo UI" pitchFamily="50" charset="-128"/>
              <a:ea typeface="Meiryo UI" pitchFamily="50" charset="-128"/>
              <a:cs typeface="Meiryo UI" pitchFamily="50" charset="-128"/>
            </a:endParaRPr>
          </a:p>
          <a:p>
            <a:pPr algn="r">
              <a:lnSpc>
                <a:spcPct val="150000"/>
              </a:lnSpc>
            </a:pP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13" name="テキスト ボックス 12"/>
          <p:cNvSpPr txBox="1"/>
          <p:nvPr/>
        </p:nvSpPr>
        <p:spPr>
          <a:xfrm>
            <a:off x="200472" y="6165304"/>
            <a:ext cx="8928992"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a:solidFill>
                  <a:schemeClr val="accent2"/>
                </a:solidFill>
                <a:latin typeface="Meiryo UI" pitchFamily="50" charset="-128"/>
                <a:ea typeface="Meiryo UI" pitchFamily="50" charset="-128"/>
                <a:cs typeface="Meiryo UI" pitchFamily="50" charset="-128"/>
              </a:rPr>
              <a:t>スマートフォン</a:t>
            </a:r>
            <a:r>
              <a:rPr lang="ja-JP" altLang="en-US" sz="1400" b="1" dirty="0" smtClean="0">
                <a:solidFill>
                  <a:schemeClr val="accent2"/>
                </a:solidFill>
                <a:latin typeface="Meiryo UI" pitchFamily="50" charset="-128"/>
                <a:ea typeface="Meiryo UI" pitchFamily="50" charset="-128"/>
                <a:cs typeface="Meiryo UI" pitchFamily="50" charset="-128"/>
              </a:rPr>
              <a:t>利用時に、ウェブ上にバリアがあることで欲しかった情報を見ることができなかったり、利用したい手続きが最後までできなかった経験があった方は、 具体的にどのようなシーンがあったか、ご経験についてお聞かせください。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8-3</a:t>
            </a:r>
            <a:r>
              <a:rPr kumimoji="1" lang="en-US" altLang="ja-JP" sz="3000" b="1" dirty="0" smtClean="0">
                <a:solidFill>
                  <a:schemeClr val="tx1"/>
                </a:solidFill>
              </a:rPr>
              <a:t>.</a:t>
            </a:r>
            <a:r>
              <a:rPr kumimoji="1" lang="ja-JP" altLang="en-US" sz="3000" b="1" dirty="0" smtClean="0">
                <a:solidFill>
                  <a:schemeClr val="tx1"/>
                </a:solidFill>
              </a:rPr>
              <a:t> </a:t>
            </a:r>
            <a:r>
              <a:rPr lang="en-US" altLang="ja-JP" sz="2000" b="1" dirty="0" smtClean="0">
                <a:solidFill>
                  <a:schemeClr val="tx1"/>
                </a:solidFill>
              </a:rPr>
              <a:t>Web</a:t>
            </a:r>
            <a:r>
              <a:rPr lang="ja-JP" altLang="en-US" sz="2000" b="1" dirty="0" smtClean="0">
                <a:solidFill>
                  <a:schemeClr val="tx1"/>
                </a:solidFill>
              </a:rPr>
              <a:t>上のバリアにより閲覧や手続きなどを諦めた経験（</a:t>
            </a:r>
            <a:r>
              <a:rPr lang="en-US" altLang="ja-JP" sz="2000" b="1" dirty="0" smtClean="0">
                <a:solidFill>
                  <a:schemeClr val="tx1"/>
                </a:solidFill>
              </a:rPr>
              <a:t>SP</a:t>
            </a:r>
            <a:r>
              <a:rPr lang="ja-JP" altLang="en-US" sz="2000" b="1" dirty="0" smtClean="0">
                <a:solidFill>
                  <a:schemeClr val="tx1"/>
                </a:solidFill>
              </a:rPr>
              <a:t>）</a:t>
            </a:r>
            <a:endParaRPr kumimoji="1" lang="ja-JP" altLang="en-US" sz="2000" b="1" dirty="0">
              <a:solidFill>
                <a:schemeClr val="tx1"/>
              </a:solidFill>
            </a:endParaRPr>
          </a:p>
        </p:txBody>
      </p:sp>
      <p:sp>
        <p:nvSpPr>
          <p:cNvPr id="10" name="テキスト ボックス 9"/>
          <p:cNvSpPr txBox="1"/>
          <p:nvPr/>
        </p:nvSpPr>
        <p:spPr>
          <a:xfrm>
            <a:off x="344488" y="980729"/>
            <a:ext cx="9361040" cy="1015663"/>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機能名称がわかりづらく、</a:t>
            </a:r>
            <a:r>
              <a:rPr lang="ja-JP" altLang="en-US" sz="2000" dirty="0" smtClean="0">
                <a:latin typeface="Meiryo UI" pitchFamily="50" charset="-128"/>
                <a:ea typeface="Meiryo UI" pitchFamily="50" charset="-128"/>
                <a:cs typeface="Meiryo UI" pitchFamily="50" charset="-128"/>
              </a:rPr>
              <a:t>マッチするサポート機能の組み合わせや活用ができていない。入力操作時に不便。健常者との互換性がない設定でサポートをもらうのに不便。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7" name="テキスト ボックス 6"/>
          <p:cNvSpPr txBox="1"/>
          <p:nvPr/>
        </p:nvSpPr>
        <p:spPr>
          <a:xfrm>
            <a:off x="344488" y="2226931"/>
            <a:ext cx="9361040" cy="553998"/>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画面を拡大すると前面にある広告が拡大され、本文が読めなかった</a:t>
            </a:r>
            <a:r>
              <a:rPr lang="ja-JP" altLang="en-US" sz="2000" dirty="0" smtClean="0">
                <a:latin typeface="Meiryo UI" pitchFamily="50" charset="-128"/>
                <a:ea typeface="Meiryo UI" pitchFamily="50" charset="-128"/>
                <a:cs typeface="Meiryo UI" pitchFamily="50" charset="-128"/>
              </a:rPr>
              <a:t>ことがある。</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20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11" name="テキスト ボックス 10"/>
          <p:cNvSpPr txBox="1"/>
          <p:nvPr/>
        </p:nvSpPr>
        <p:spPr>
          <a:xfrm>
            <a:off x="344488" y="2996952"/>
            <a:ext cx="9361040" cy="1938992"/>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画像に説明がない、不十分で内容がわからない</a:t>
            </a:r>
            <a:r>
              <a:rPr lang="ja-JP" altLang="en-US" sz="2000" dirty="0" smtClean="0">
                <a:latin typeface="Meiryo UI" pitchFamily="50" charset="-128"/>
                <a:ea typeface="Meiryo UI" pitchFamily="50" charset="-128"/>
                <a:cs typeface="Meiryo UI" pitchFamily="50" charset="-128"/>
              </a:rPr>
              <a:t>。ボタンが何のボタンかわからないことがある。ある特定のサイトで、スクリーンリーダ（</a:t>
            </a:r>
            <a:r>
              <a:rPr lang="en-US" altLang="ja-JP" sz="2000" dirty="0" err="1" smtClean="0">
                <a:latin typeface="Meiryo UI" pitchFamily="50" charset="-128"/>
                <a:ea typeface="Meiryo UI" pitchFamily="50" charset="-128"/>
                <a:cs typeface="Meiryo UI" pitchFamily="50" charset="-128"/>
              </a:rPr>
              <a:t>VoiceOver</a:t>
            </a:r>
            <a:r>
              <a:rPr lang="ja-JP" altLang="en-US" sz="2000" dirty="0" smtClean="0">
                <a:latin typeface="Meiryo UI" pitchFamily="50" charset="-128"/>
                <a:ea typeface="Meiryo UI" pitchFamily="50" charset="-128"/>
                <a:cs typeface="Meiryo UI" pitchFamily="50" charset="-128"/>
              </a:rPr>
              <a:t>）を</a:t>
            </a:r>
            <a:r>
              <a:rPr lang="en-US" altLang="ja-JP" sz="2000" dirty="0" smtClean="0">
                <a:latin typeface="Meiryo UI" pitchFamily="50" charset="-128"/>
                <a:ea typeface="Meiryo UI" pitchFamily="50" charset="-128"/>
                <a:cs typeface="Meiryo UI" pitchFamily="50" charset="-128"/>
              </a:rPr>
              <a:t>ON</a:t>
            </a:r>
            <a:r>
              <a:rPr lang="ja-JP" altLang="en-US" sz="2000" dirty="0" smtClean="0">
                <a:latin typeface="Meiryo UI" pitchFamily="50" charset="-128"/>
                <a:ea typeface="Meiryo UI" pitchFamily="50" charset="-128"/>
                <a:cs typeface="Meiryo UI" pitchFamily="50" charset="-128"/>
              </a:rPr>
              <a:t>にしていると、操作中に表示がおかしくなることがあり、スクリーンリーダをいったん</a:t>
            </a:r>
            <a:r>
              <a:rPr lang="en-US" altLang="ja-JP" sz="2000" dirty="0" smtClean="0">
                <a:latin typeface="Meiryo UI" pitchFamily="50" charset="-128"/>
                <a:ea typeface="Meiryo UI" pitchFamily="50" charset="-128"/>
                <a:cs typeface="Meiryo UI" pitchFamily="50" charset="-128"/>
              </a:rPr>
              <a:t>OFF</a:t>
            </a:r>
            <a:r>
              <a:rPr lang="ja-JP" altLang="en-US" sz="2000" dirty="0" smtClean="0">
                <a:latin typeface="Meiryo UI" pitchFamily="50" charset="-128"/>
                <a:ea typeface="Meiryo UI" pitchFamily="50" charset="-128"/>
                <a:cs typeface="Meiryo UI" pitchFamily="50" charset="-128"/>
              </a:rPr>
              <a:t>にしたり、再読み込みなどをしなければならなくなる。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13" name="テキスト ボックス 12"/>
          <p:cNvSpPr txBox="1"/>
          <p:nvPr/>
        </p:nvSpPr>
        <p:spPr>
          <a:xfrm>
            <a:off x="344488" y="5157192"/>
            <a:ext cx="9361040" cy="830997"/>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スマートフォン用の画面設定で表示されたときに、</a:t>
            </a:r>
            <a:r>
              <a:rPr lang="ja-JP" altLang="en-US" sz="2000" dirty="0" smtClean="0">
                <a:solidFill>
                  <a:srgbClr val="FF0000"/>
                </a:solidFill>
                <a:latin typeface="Meiryo UI" pitchFamily="50" charset="-128"/>
                <a:ea typeface="Meiryo UI" pitchFamily="50" charset="-128"/>
                <a:cs typeface="Meiryo UI" pitchFamily="50" charset="-128"/>
              </a:rPr>
              <a:t>文字が拡大できず、</a:t>
            </a:r>
            <a:r>
              <a:rPr lang="ja-JP" altLang="en-US" sz="2000" dirty="0" smtClean="0">
                <a:latin typeface="Meiryo UI" pitchFamily="50" charset="-128"/>
                <a:ea typeface="Meiryo UI" pitchFamily="50" charset="-128"/>
                <a:cs typeface="Meiryo UI" pitchFamily="50" charset="-128"/>
              </a:rPr>
              <a:t>認識しづらい。</a:t>
            </a:r>
            <a:endParaRPr lang="en-US" altLang="ja-JP" sz="2000" dirty="0" smtClean="0">
              <a:latin typeface="Meiryo UI" pitchFamily="50" charset="-128"/>
              <a:ea typeface="Meiryo UI" pitchFamily="50" charset="-128"/>
              <a:cs typeface="Meiryo UI" pitchFamily="50" charset="-128"/>
            </a:endParaRPr>
          </a:p>
          <a:p>
            <a:pPr algn="r">
              <a:lnSpc>
                <a:spcPct val="150000"/>
              </a:lnSpc>
            </a:pP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12" name="テキスト ボックス 11"/>
          <p:cNvSpPr txBox="1"/>
          <p:nvPr/>
        </p:nvSpPr>
        <p:spPr>
          <a:xfrm>
            <a:off x="200472" y="6165304"/>
            <a:ext cx="8928992"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a:solidFill>
                  <a:schemeClr val="accent2"/>
                </a:solidFill>
                <a:latin typeface="Meiryo UI" pitchFamily="50" charset="-128"/>
                <a:ea typeface="Meiryo UI" pitchFamily="50" charset="-128"/>
                <a:cs typeface="Meiryo UI" pitchFamily="50" charset="-128"/>
              </a:rPr>
              <a:t>スマートフォン</a:t>
            </a:r>
            <a:r>
              <a:rPr lang="ja-JP" altLang="en-US" sz="1400" b="1" dirty="0" smtClean="0">
                <a:solidFill>
                  <a:schemeClr val="accent2"/>
                </a:solidFill>
                <a:latin typeface="Meiryo UI" pitchFamily="50" charset="-128"/>
                <a:ea typeface="Meiryo UI" pitchFamily="50" charset="-128"/>
                <a:cs typeface="Meiryo UI" pitchFamily="50" charset="-128"/>
              </a:rPr>
              <a:t>利用時に、ウェブ上にバリアがあることで欲しかった情報を見ることができなかったり、利用したい手続きが最後までできなかった経験があった方は、 具体的にどのようなシーンがあったか、ご経験についてお聞かせください。</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9-1</a:t>
            </a:r>
            <a:r>
              <a:rPr kumimoji="1" lang="en-US" altLang="ja-JP" sz="3000" b="1" dirty="0" smtClean="0">
                <a:solidFill>
                  <a:schemeClr val="tx1"/>
                </a:solidFill>
              </a:rPr>
              <a:t>.</a:t>
            </a:r>
            <a:r>
              <a:rPr kumimoji="1" lang="ja-JP" altLang="en-US" sz="3000" b="1" dirty="0" smtClean="0">
                <a:solidFill>
                  <a:schemeClr val="tx1"/>
                </a:solidFill>
              </a:rPr>
              <a:t> </a:t>
            </a:r>
            <a:r>
              <a:rPr kumimoji="1" lang="en-US" altLang="ja-JP" sz="2200" b="1" dirty="0" smtClean="0">
                <a:solidFill>
                  <a:schemeClr val="tx1"/>
                </a:solidFill>
              </a:rPr>
              <a:t>PC</a:t>
            </a:r>
            <a:r>
              <a:rPr kumimoji="1" lang="ja-JP" altLang="en-US" sz="2200" b="1" dirty="0" smtClean="0">
                <a:solidFill>
                  <a:schemeClr val="tx1"/>
                </a:solidFill>
              </a:rPr>
              <a:t>からインターネットを利用する際に困ること</a:t>
            </a:r>
            <a:r>
              <a:rPr lang="ja-JP" altLang="en-US" sz="2200" b="1" dirty="0" smtClean="0">
                <a:solidFill>
                  <a:schemeClr val="tx1"/>
                </a:solidFill>
              </a:rPr>
              <a:t>＜全盲者＞</a:t>
            </a:r>
            <a:endParaRPr kumimoji="1" lang="ja-JP" altLang="en-US" sz="2200" b="1" dirty="0">
              <a:solidFill>
                <a:schemeClr val="tx1"/>
              </a:solidFill>
            </a:endParaRPr>
          </a:p>
        </p:txBody>
      </p:sp>
      <p:sp>
        <p:nvSpPr>
          <p:cNvPr id="6" name="テキスト ボックス 5"/>
          <p:cNvSpPr txBox="1"/>
          <p:nvPr/>
        </p:nvSpPr>
        <p:spPr>
          <a:xfrm>
            <a:off x="200471" y="6309321"/>
            <a:ext cx="8352928"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パソコンからインターネットを利用する際に困ることについて、あてはまるものを全てお選びください。</a:t>
            </a:r>
          </a:p>
        </p:txBody>
      </p:sp>
      <p:sp>
        <p:nvSpPr>
          <p:cNvPr id="7" name="テキスト ボックス 6"/>
          <p:cNvSpPr txBox="1"/>
          <p:nvPr/>
        </p:nvSpPr>
        <p:spPr>
          <a:xfrm>
            <a:off x="128465" y="764705"/>
            <a:ext cx="9577064" cy="646331"/>
          </a:xfrm>
          <a:prstGeom prst="rect">
            <a:avLst/>
          </a:prstGeom>
          <a:noFill/>
        </p:spPr>
        <p:txBody>
          <a:bodyPr wrap="square" rtlCol="0">
            <a:spAutoFit/>
          </a:bodyPr>
          <a:lstStyle/>
          <a:p>
            <a:pPr marL="177800" indent="-177800">
              <a:buFont typeface="Wingdings" pitchFamily="2" charset="2"/>
              <a:buChar char="u"/>
            </a:pPr>
            <a:r>
              <a:rPr lang="ja-JP" altLang="en-US" sz="1800" b="1" dirty="0" smtClean="0">
                <a:solidFill>
                  <a:srgbClr val="FF0000"/>
                </a:solidFill>
                <a:latin typeface="Meiryo UI" pitchFamily="50" charset="-128"/>
                <a:ea typeface="Meiryo UI" pitchFamily="50" charset="-128"/>
                <a:cs typeface="Meiryo UI" pitchFamily="50" charset="-128"/>
              </a:rPr>
              <a:t>全盲者</a:t>
            </a:r>
            <a:r>
              <a:rPr lang="ja-JP" altLang="en-US" sz="1800" b="1" dirty="0" smtClean="0">
                <a:latin typeface="Meiryo UI" pitchFamily="50" charset="-128"/>
                <a:ea typeface="Meiryo UI" pitchFamily="50" charset="-128"/>
                <a:cs typeface="Meiryo UI" pitchFamily="50" charset="-128"/>
              </a:rPr>
              <a:t>がパソコンからインターネットを利用する際に困ることは、</a:t>
            </a:r>
            <a:r>
              <a:rPr lang="ja-JP" altLang="en-US" sz="1800" b="1" dirty="0" smtClean="0">
                <a:solidFill>
                  <a:srgbClr val="FF0000"/>
                </a:solidFill>
                <a:latin typeface="Meiryo UI" pitchFamily="50" charset="-128"/>
                <a:ea typeface="Meiryo UI" pitchFamily="50" charset="-128"/>
                <a:cs typeface="Meiryo UI" pitchFamily="50" charset="-128"/>
              </a:rPr>
              <a:t>「スクリーンリーダーで読み上げられない</a:t>
            </a:r>
            <a:r>
              <a:rPr lang="en-US" altLang="ja-JP" sz="1800" b="1" dirty="0" smtClean="0">
                <a:solidFill>
                  <a:srgbClr val="FF0000"/>
                </a:solidFill>
                <a:latin typeface="Meiryo UI" pitchFamily="50" charset="-128"/>
                <a:ea typeface="Meiryo UI" pitchFamily="50" charset="-128"/>
                <a:cs typeface="Meiryo UI" pitchFamily="50" charset="-128"/>
              </a:rPr>
              <a:t>PDF</a:t>
            </a:r>
            <a:r>
              <a:rPr lang="ja-JP" altLang="en-US" sz="1800" b="1" dirty="0" smtClean="0">
                <a:solidFill>
                  <a:srgbClr val="FF0000"/>
                </a:solidFill>
                <a:latin typeface="Meiryo UI" pitchFamily="50" charset="-128"/>
                <a:ea typeface="Meiryo UI" pitchFamily="50" charset="-128"/>
                <a:cs typeface="Meiryo UI" pitchFamily="50" charset="-128"/>
              </a:rPr>
              <a:t>やフォーム」が最も高く、次いで「画像認証」「画像や写真に説明文がない」</a:t>
            </a:r>
            <a:r>
              <a:rPr lang="ja-JP" altLang="en-US" sz="1800" b="1" dirty="0" smtClean="0">
                <a:latin typeface="Meiryo UI" pitchFamily="50" charset="-128"/>
                <a:ea typeface="Meiryo UI" pitchFamily="50" charset="-128"/>
                <a:cs typeface="Meiryo UI" pitchFamily="50" charset="-128"/>
              </a:rPr>
              <a:t>となった。</a:t>
            </a:r>
            <a:endParaRPr lang="en-US" altLang="ja-JP" sz="1800" b="1"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272480" y="1556792"/>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1136576" y="1628800"/>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p>
        </p:txBody>
      </p:sp>
      <p:pic>
        <p:nvPicPr>
          <p:cNvPr id="12" name="Picture 7"/>
          <p:cNvPicPr>
            <a:picLocks noChangeAspect="1" noChangeArrowheads="1"/>
          </p:cNvPicPr>
          <p:nvPr/>
        </p:nvPicPr>
        <p:blipFill>
          <a:blip r:embed="rId2" cstate="print"/>
          <a:srcRect/>
          <a:stretch>
            <a:fillRect/>
          </a:stretch>
        </p:blipFill>
        <p:spPr bwMode="auto">
          <a:xfrm>
            <a:off x="241300" y="1989138"/>
            <a:ext cx="4783138" cy="4065587"/>
          </a:xfrm>
          <a:prstGeom prst="rect">
            <a:avLst/>
          </a:prstGeom>
          <a:noFill/>
          <a:ln w="9525">
            <a:miter lim="800000"/>
            <a:headEnd/>
            <a:tailEnd/>
          </a:ln>
          <a:effectLst/>
        </p:spPr>
      </p:pic>
      <p:pic>
        <p:nvPicPr>
          <p:cNvPr id="11" name="Picture 8"/>
          <p:cNvPicPr>
            <a:picLocks noChangeAspect="1" noChangeArrowheads="1"/>
          </p:cNvPicPr>
          <p:nvPr/>
        </p:nvPicPr>
        <p:blipFill>
          <a:blip r:embed="rId3" cstate="print"/>
          <a:srcRect/>
          <a:stretch>
            <a:fillRect/>
          </a:stretch>
        </p:blipFill>
        <p:spPr bwMode="auto">
          <a:xfrm>
            <a:off x="5105400" y="1989138"/>
            <a:ext cx="4743450" cy="40322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9-2</a:t>
            </a:r>
            <a:r>
              <a:rPr kumimoji="1" lang="en-US" altLang="ja-JP" sz="3000" b="1" dirty="0" smtClean="0">
                <a:solidFill>
                  <a:schemeClr val="tx1"/>
                </a:solidFill>
              </a:rPr>
              <a:t>.</a:t>
            </a:r>
            <a:r>
              <a:rPr kumimoji="1" lang="ja-JP" altLang="en-US" sz="3000" b="1" dirty="0" smtClean="0">
                <a:solidFill>
                  <a:schemeClr val="tx1"/>
                </a:solidFill>
              </a:rPr>
              <a:t> </a:t>
            </a:r>
            <a:r>
              <a:rPr kumimoji="1" lang="en-US" altLang="ja-JP" sz="2200" b="1" dirty="0" smtClean="0">
                <a:solidFill>
                  <a:schemeClr val="tx1"/>
                </a:solidFill>
              </a:rPr>
              <a:t>PC</a:t>
            </a:r>
            <a:r>
              <a:rPr kumimoji="1" lang="ja-JP" altLang="en-US" sz="2200" b="1" dirty="0" smtClean="0">
                <a:solidFill>
                  <a:schemeClr val="tx1"/>
                </a:solidFill>
              </a:rPr>
              <a:t>からインターネットを利用する際に困ること</a:t>
            </a:r>
            <a:r>
              <a:rPr lang="ja-JP" altLang="en-US" sz="2200" b="1" dirty="0" smtClean="0">
                <a:solidFill>
                  <a:schemeClr val="tx1"/>
                </a:solidFill>
              </a:rPr>
              <a:t>＜弱視者＞</a:t>
            </a:r>
            <a:endParaRPr kumimoji="1" lang="ja-JP" altLang="en-US" sz="2200" b="1" dirty="0">
              <a:solidFill>
                <a:schemeClr val="tx1"/>
              </a:solidFill>
            </a:endParaRPr>
          </a:p>
        </p:txBody>
      </p:sp>
      <p:sp>
        <p:nvSpPr>
          <p:cNvPr id="6" name="テキスト ボックス 5"/>
          <p:cNvSpPr txBox="1"/>
          <p:nvPr/>
        </p:nvSpPr>
        <p:spPr>
          <a:xfrm>
            <a:off x="200471" y="6309321"/>
            <a:ext cx="8352928"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パソコンからインターネットを利用する際に困ることについて、あてはまるものを全てお選びください。</a:t>
            </a:r>
          </a:p>
        </p:txBody>
      </p:sp>
      <p:sp>
        <p:nvSpPr>
          <p:cNvPr id="7" name="テキスト ボックス 6"/>
          <p:cNvSpPr txBox="1"/>
          <p:nvPr/>
        </p:nvSpPr>
        <p:spPr>
          <a:xfrm>
            <a:off x="128465" y="764705"/>
            <a:ext cx="9577064" cy="646331"/>
          </a:xfrm>
          <a:prstGeom prst="rect">
            <a:avLst/>
          </a:prstGeom>
          <a:noFill/>
        </p:spPr>
        <p:txBody>
          <a:bodyPr wrap="square" rtlCol="0">
            <a:spAutoFit/>
          </a:bodyPr>
          <a:lstStyle/>
          <a:p>
            <a:pPr marL="177800" indent="-177800">
              <a:buFont typeface="Wingdings" pitchFamily="2" charset="2"/>
              <a:buChar char="u"/>
            </a:pPr>
            <a:r>
              <a:rPr lang="ja-JP" altLang="en-US" sz="1800" b="1" dirty="0" smtClean="0">
                <a:solidFill>
                  <a:srgbClr val="FF0000"/>
                </a:solidFill>
                <a:latin typeface="Meiryo UI" pitchFamily="50" charset="-128"/>
                <a:ea typeface="Meiryo UI" pitchFamily="50" charset="-128"/>
                <a:cs typeface="Meiryo UI" pitchFamily="50" charset="-128"/>
              </a:rPr>
              <a:t>弱視者</a:t>
            </a:r>
            <a:r>
              <a:rPr lang="ja-JP" altLang="en-US" sz="1800" b="1" dirty="0" smtClean="0">
                <a:latin typeface="Meiryo UI" pitchFamily="50" charset="-128"/>
                <a:ea typeface="Meiryo UI" pitchFamily="50" charset="-128"/>
                <a:cs typeface="Meiryo UI" pitchFamily="50" charset="-128"/>
              </a:rPr>
              <a:t>がパソコンからインターネットを利用する際に困ることは、</a:t>
            </a:r>
            <a:r>
              <a:rPr lang="ja-JP" altLang="en-US" sz="1800" b="1" dirty="0" smtClean="0">
                <a:solidFill>
                  <a:srgbClr val="FF0000"/>
                </a:solidFill>
                <a:latin typeface="Meiryo UI" pitchFamily="50" charset="-128"/>
                <a:ea typeface="Meiryo UI" pitchFamily="50" charset="-128"/>
                <a:cs typeface="Meiryo UI" pitchFamily="50" charset="-128"/>
              </a:rPr>
              <a:t>「背景と文字のコントラストが低く見づらい」</a:t>
            </a:r>
            <a:r>
              <a:rPr lang="ja-JP" altLang="en-US" sz="1800" b="1" dirty="0" smtClean="0">
                <a:latin typeface="Meiryo UI" pitchFamily="50" charset="-128"/>
                <a:ea typeface="Meiryo UI" pitchFamily="50" charset="-128"/>
                <a:cs typeface="Meiryo UI" pitchFamily="50" charset="-128"/>
              </a:rPr>
              <a:t>が最も高い。</a:t>
            </a:r>
            <a:r>
              <a:rPr lang="en-US" altLang="ja-JP" sz="1800" b="1" dirty="0" smtClean="0">
                <a:latin typeface="Meiryo UI" pitchFamily="50" charset="-128"/>
                <a:ea typeface="Meiryo UI" pitchFamily="50" charset="-128"/>
                <a:cs typeface="Meiryo UI" pitchFamily="50" charset="-128"/>
              </a:rPr>
              <a:t>4</a:t>
            </a:r>
            <a:r>
              <a:rPr lang="ja-JP" altLang="en-US" sz="1800" b="1" dirty="0" smtClean="0">
                <a:latin typeface="Meiryo UI" pitchFamily="50" charset="-128"/>
                <a:ea typeface="Meiryo UI" pitchFamily="50" charset="-128"/>
                <a:cs typeface="Meiryo UI" pitchFamily="50" charset="-128"/>
              </a:rPr>
              <a:t>位には、全盲者でも上位にあった「画像認証」が挙がった。</a:t>
            </a:r>
            <a:endParaRPr lang="en-US" altLang="ja-JP" sz="1800" b="1"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128464" y="1484785"/>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992561" y="1556793"/>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endParaRPr kumimoji="1" lang="ja-JP" altLang="en-US" dirty="0">
              <a:latin typeface="Meiryo UI" pitchFamily="50" charset="-128"/>
              <a:ea typeface="Meiryo UI" pitchFamily="50" charset="-128"/>
              <a:cs typeface="Meiryo UI" pitchFamily="50" charset="-128"/>
            </a:endParaRPr>
          </a:p>
        </p:txBody>
      </p:sp>
      <p:pic>
        <p:nvPicPr>
          <p:cNvPr id="11" name="Picture 6"/>
          <p:cNvPicPr>
            <a:picLocks noChangeAspect="1" noChangeArrowheads="1"/>
          </p:cNvPicPr>
          <p:nvPr/>
        </p:nvPicPr>
        <p:blipFill>
          <a:blip r:embed="rId2" cstate="print"/>
          <a:srcRect/>
          <a:stretch>
            <a:fillRect/>
          </a:stretch>
        </p:blipFill>
        <p:spPr bwMode="auto">
          <a:xfrm>
            <a:off x="57150" y="1916113"/>
            <a:ext cx="4743450" cy="4033837"/>
          </a:xfrm>
          <a:prstGeom prst="rect">
            <a:avLst/>
          </a:prstGeom>
          <a:noFill/>
          <a:ln w="9525">
            <a:miter lim="800000"/>
            <a:headEnd/>
            <a:tailEnd/>
          </a:ln>
          <a:effectLst/>
        </p:spPr>
      </p:pic>
      <p:pic>
        <p:nvPicPr>
          <p:cNvPr id="12" name="Picture 7"/>
          <p:cNvPicPr>
            <a:picLocks noChangeAspect="1" noChangeArrowheads="1"/>
          </p:cNvPicPr>
          <p:nvPr/>
        </p:nvPicPr>
        <p:blipFill>
          <a:blip r:embed="rId3" cstate="print"/>
          <a:srcRect/>
          <a:stretch>
            <a:fillRect/>
          </a:stretch>
        </p:blipFill>
        <p:spPr bwMode="auto">
          <a:xfrm>
            <a:off x="4953000" y="1916113"/>
            <a:ext cx="4745038" cy="40338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10-1</a:t>
            </a:r>
            <a:r>
              <a:rPr kumimoji="1" lang="en-US" altLang="ja-JP" sz="3000" b="1" dirty="0" smtClean="0">
                <a:solidFill>
                  <a:schemeClr val="tx1"/>
                </a:solidFill>
              </a:rPr>
              <a:t>.</a:t>
            </a:r>
            <a:r>
              <a:rPr kumimoji="1" lang="ja-JP" altLang="en-US" sz="3000" b="1" dirty="0" smtClean="0">
                <a:solidFill>
                  <a:schemeClr val="tx1"/>
                </a:solidFill>
              </a:rPr>
              <a:t> </a:t>
            </a:r>
            <a:r>
              <a:rPr kumimoji="1" lang="en-US" altLang="ja-JP" sz="2200" b="1" dirty="0" smtClean="0">
                <a:solidFill>
                  <a:schemeClr val="tx1"/>
                </a:solidFill>
              </a:rPr>
              <a:t>SP</a:t>
            </a:r>
            <a:r>
              <a:rPr kumimoji="1" lang="ja-JP" altLang="en-US" sz="2200" b="1" dirty="0" smtClean="0">
                <a:solidFill>
                  <a:schemeClr val="tx1"/>
                </a:solidFill>
              </a:rPr>
              <a:t>からインターネットを利用する際に困ること</a:t>
            </a:r>
            <a:r>
              <a:rPr lang="ja-JP" altLang="en-US" sz="2200" b="1" dirty="0" smtClean="0">
                <a:solidFill>
                  <a:schemeClr val="tx1"/>
                </a:solidFill>
              </a:rPr>
              <a:t>＜全盲者＞</a:t>
            </a:r>
            <a:endParaRPr kumimoji="1" lang="ja-JP" altLang="en-US" sz="2200" b="1" dirty="0">
              <a:solidFill>
                <a:schemeClr val="tx1"/>
              </a:solidFill>
            </a:endParaRPr>
          </a:p>
        </p:txBody>
      </p:sp>
      <p:sp>
        <p:nvSpPr>
          <p:cNvPr id="6" name="テキスト ボックス 5"/>
          <p:cNvSpPr txBox="1"/>
          <p:nvPr/>
        </p:nvSpPr>
        <p:spPr>
          <a:xfrm>
            <a:off x="200471" y="6361584"/>
            <a:ext cx="8352928"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パソコンからインターネットを利用する際に困ることについて、あてはまるものを全てお選びください。</a:t>
            </a:r>
          </a:p>
        </p:txBody>
      </p:sp>
      <p:sp>
        <p:nvSpPr>
          <p:cNvPr id="7" name="テキスト ボックス 6"/>
          <p:cNvSpPr txBox="1"/>
          <p:nvPr/>
        </p:nvSpPr>
        <p:spPr>
          <a:xfrm>
            <a:off x="128465" y="764705"/>
            <a:ext cx="9577064" cy="646331"/>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サンプル数過少のため参考値ではあるが、全盲者がスマートフォンからインターネットを利用する際に困ることの</a:t>
            </a:r>
            <a:r>
              <a:rPr lang="en-US" altLang="ja-JP" sz="1800" b="1" dirty="0" smtClean="0">
                <a:latin typeface="Meiryo UI" pitchFamily="50" charset="-128"/>
                <a:ea typeface="Meiryo UI" pitchFamily="50" charset="-128"/>
                <a:cs typeface="Meiryo UI" pitchFamily="50" charset="-128"/>
              </a:rPr>
              <a:t>TOP3</a:t>
            </a:r>
            <a:r>
              <a:rPr lang="ja-JP" altLang="en-US" sz="1800" b="1" dirty="0" smtClean="0">
                <a:latin typeface="Meiryo UI" pitchFamily="50" charset="-128"/>
                <a:ea typeface="Meiryo UI" pitchFamily="50" charset="-128"/>
                <a:cs typeface="Meiryo UI" pitchFamily="50" charset="-128"/>
              </a:rPr>
              <a:t>は全て「スクリーンリーダーの読み上げ」に関する困りごとであった。</a:t>
            </a:r>
            <a:endParaRPr lang="en-US" altLang="ja-JP" sz="1800" b="1"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272480" y="1537941"/>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1136576" y="160994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n=25</a:t>
            </a:r>
          </a:p>
        </p:txBody>
      </p:sp>
      <p:pic>
        <p:nvPicPr>
          <p:cNvPr id="12" name="Picture 7"/>
          <p:cNvPicPr>
            <a:picLocks noChangeAspect="1" noChangeArrowheads="1"/>
          </p:cNvPicPr>
          <p:nvPr/>
        </p:nvPicPr>
        <p:blipFill>
          <a:blip r:embed="rId2" cstate="print"/>
          <a:srcRect/>
          <a:stretch>
            <a:fillRect/>
          </a:stretch>
        </p:blipFill>
        <p:spPr bwMode="auto">
          <a:xfrm>
            <a:off x="200025" y="1970088"/>
            <a:ext cx="4795838" cy="4051300"/>
          </a:xfrm>
          <a:prstGeom prst="rect">
            <a:avLst/>
          </a:prstGeom>
          <a:noFill/>
          <a:ln w="9525">
            <a:miter lim="800000"/>
            <a:headEnd/>
            <a:tailEnd/>
          </a:ln>
          <a:effectLst/>
        </p:spPr>
      </p:pic>
      <p:pic>
        <p:nvPicPr>
          <p:cNvPr id="11" name="Picture 8"/>
          <p:cNvPicPr>
            <a:picLocks noChangeAspect="1" noChangeArrowheads="1"/>
          </p:cNvPicPr>
          <p:nvPr/>
        </p:nvPicPr>
        <p:blipFill>
          <a:blip r:embed="rId3" cstate="print"/>
          <a:srcRect/>
          <a:stretch>
            <a:fillRect/>
          </a:stretch>
        </p:blipFill>
        <p:spPr bwMode="auto">
          <a:xfrm>
            <a:off x="5053013" y="1970088"/>
            <a:ext cx="4795837" cy="45545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10-2</a:t>
            </a:r>
            <a:r>
              <a:rPr kumimoji="1" lang="en-US" altLang="ja-JP" sz="3000" b="1" dirty="0" smtClean="0">
                <a:solidFill>
                  <a:schemeClr val="tx1"/>
                </a:solidFill>
              </a:rPr>
              <a:t>.</a:t>
            </a:r>
            <a:r>
              <a:rPr kumimoji="1" lang="ja-JP" altLang="en-US" sz="3000" b="1" dirty="0" smtClean="0">
                <a:solidFill>
                  <a:schemeClr val="tx1"/>
                </a:solidFill>
              </a:rPr>
              <a:t> </a:t>
            </a:r>
            <a:r>
              <a:rPr kumimoji="1" lang="en-US" altLang="ja-JP" sz="2200" b="1" dirty="0" smtClean="0">
                <a:solidFill>
                  <a:schemeClr val="tx1"/>
                </a:solidFill>
              </a:rPr>
              <a:t>SP</a:t>
            </a:r>
            <a:r>
              <a:rPr kumimoji="1" lang="ja-JP" altLang="en-US" sz="2200" b="1" dirty="0" smtClean="0">
                <a:solidFill>
                  <a:schemeClr val="tx1"/>
                </a:solidFill>
              </a:rPr>
              <a:t>からインターネットを利用する際に困ること</a:t>
            </a:r>
            <a:r>
              <a:rPr lang="ja-JP" altLang="en-US" sz="2200" b="1" dirty="0" smtClean="0">
                <a:solidFill>
                  <a:schemeClr val="tx1"/>
                </a:solidFill>
              </a:rPr>
              <a:t>＜弱視者＞</a:t>
            </a:r>
            <a:endParaRPr kumimoji="1" lang="ja-JP" altLang="en-US" sz="2200" b="1" dirty="0">
              <a:solidFill>
                <a:schemeClr val="tx1"/>
              </a:solidFill>
            </a:endParaRPr>
          </a:p>
        </p:txBody>
      </p:sp>
      <p:sp>
        <p:nvSpPr>
          <p:cNvPr id="6" name="テキスト ボックス 5"/>
          <p:cNvSpPr txBox="1"/>
          <p:nvPr/>
        </p:nvSpPr>
        <p:spPr>
          <a:xfrm>
            <a:off x="200471" y="6309321"/>
            <a:ext cx="8352928"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パソコンからインターネットを利用する際に困ることについて、あてはまるものを全てお選びください。</a:t>
            </a:r>
          </a:p>
        </p:txBody>
      </p:sp>
      <p:sp>
        <p:nvSpPr>
          <p:cNvPr id="7" name="テキスト ボックス 6"/>
          <p:cNvSpPr txBox="1"/>
          <p:nvPr/>
        </p:nvSpPr>
        <p:spPr>
          <a:xfrm>
            <a:off x="128465" y="764705"/>
            <a:ext cx="9577064" cy="646331"/>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弱視者がスマートフォンからインターネットを利用する際に困ることについては、順位は入替るものの上位</a:t>
            </a:r>
            <a:r>
              <a:rPr lang="en-US" altLang="ja-JP" sz="1800" b="1" dirty="0" smtClean="0">
                <a:latin typeface="Meiryo UI" pitchFamily="50" charset="-128"/>
                <a:ea typeface="Meiryo UI" pitchFamily="50" charset="-128"/>
                <a:cs typeface="Meiryo UI" pitchFamily="50" charset="-128"/>
              </a:rPr>
              <a:t>2</a:t>
            </a:r>
            <a:r>
              <a:rPr lang="ja-JP" altLang="en-US" sz="1800" b="1" dirty="0" err="1" smtClean="0">
                <a:latin typeface="Meiryo UI" pitchFamily="50" charset="-128"/>
                <a:ea typeface="Meiryo UI" pitchFamily="50" charset="-128"/>
                <a:cs typeface="Meiryo UI" pitchFamily="50" charset="-128"/>
              </a:rPr>
              <a:t>つは</a:t>
            </a:r>
            <a:r>
              <a:rPr lang="en-US" altLang="ja-JP" sz="1800" b="1" dirty="0" smtClean="0">
                <a:latin typeface="Meiryo UI" pitchFamily="50" charset="-128"/>
                <a:ea typeface="Meiryo UI" pitchFamily="50" charset="-128"/>
                <a:cs typeface="Meiryo UI" pitchFamily="50" charset="-128"/>
              </a:rPr>
              <a:t>PC</a:t>
            </a:r>
            <a:r>
              <a:rPr lang="ja-JP" altLang="en-US" sz="1800" b="1" dirty="0" smtClean="0">
                <a:latin typeface="Meiryo UI" pitchFamily="50" charset="-128"/>
                <a:ea typeface="Meiryo UI" pitchFamily="50" charset="-128"/>
                <a:cs typeface="Meiryo UI" pitchFamily="50" charset="-128"/>
              </a:rPr>
              <a:t>と同じで「文字サイズの不適切さ」や「背景と文字のコントラスト」となった。</a:t>
            </a:r>
            <a:endParaRPr lang="en-US" altLang="ja-JP" sz="1800" b="1" dirty="0" smtClean="0">
              <a:latin typeface="Meiryo UI" pitchFamily="50" charset="-128"/>
              <a:ea typeface="Meiryo UI" pitchFamily="50" charset="-128"/>
              <a:cs typeface="Meiryo UI" pitchFamily="50" charset="-128"/>
            </a:endParaRPr>
          </a:p>
        </p:txBody>
      </p:sp>
      <p:sp>
        <p:nvSpPr>
          <p:cNvPr id="13" name="テキスト ボックス 12"/>
          <p:cNvSpPr txBox="1"/>
          <p:nvPr/>
        </p:nvSpPr>
        <p:spPr>
          <a:xfrm>
            <a:off x="128464" y="1484785"/>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992561" y="1556793"/>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n=32</a:t>
            </a:r>
            <a:endParaRPr kumimoji="1" lang="ja-JP" altLang="en-US" dirty="0">
              <a:latin typeface="Meiryo UI" pitchFamily="50" charset="-128"/>
              <a:ea typeface="Meiryo UI" pitchFamily="50" charset="-128"/>
              <a:cs typeface="Meiryo UI" pitchFamily="50" charset="-128"/>
            </a:endParaRPr>
          </a:p>
        </p:txBody>
      </p:sp>
      <p:pic>
        <p:nvPicPr>
          <p:cNvPr id="10" name="Picture 6"/>
          <p:cNvPicPr>
            <a:picLocks noChangeAspect="1" noChangeArrowheads="1"/>
          </p:cNvPicPr>
          <p:nvPr/>
        </p:nvPicPr>
        <p:blipFill>
          <a:blip r:embed="rId2" cstate="print"/>
          <a:srcRect/>
          <a:stretch>
            <a:fillRect/>
          </a:stretch>
        </p:blipFill>
        <p:spPr bwMode="auto">
          <a:xfrm>
            <a:off x="128588" y="1897063"/>
            <a:ext cx="4713287" cy="3979862"/>
          </a:xfrm>
          <a:prstGeom prst="rect">
            <a:avLst/>
          </a:prstGeom>
          <a:noFill/>
          <a:ln w="9525">
            <a:miter lim="800000"/>
            <a:headEnd/>
            <a:tailEnd/>
          </a:ln>
          <a:effectLst/>
        </p:spPr>
      </p:pic>
      <p:pic>
        <p:nvPicPr>
          <p:cNvPr id="11" name="Picture 7"/>
          <p:cNvPicPr>
            <a:picLocks noChangeAspect="1" noChangeArrowheads="1"/>
          </p:cNvPicPr>
          <p:nvPr/>
        </p:nvPicPr>
        <p:blipFill>
          <a:blip r:embed="rId3" cstate="print"/>
          <a:srcRect/>
          <a:stretch>
            <a:fillRect/>
          </a:stretch>
        </p:blipFill>
        <p:spPr bwMode="auto">
          <a:xfrm>
            <a:off x="4953000" y="1916113"/>
            <a:ext cx="4679950" cy="43021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p:cNvPicPr>
            <a:picLocks noChangeAspect="1" noChangeArrowheads="1"/>
          </p:cNvPicPr>
          <p:nvPr/>
        </p:nvPicPr>
        <p:blipFill>
          <a:blip r:embed="rId2" cstate="print"/>
          <a:srcRect/>
          <a:stretch>
            <a:fillRect/>
          </a:stretch>
        </p:blipFill>
        <p:spPr bwMode="auto">
          <a:xfrm>
            <a:off x="4803775" y="1989138"/>
            <a:ext cx="5045075" cy="4229100"/>
          </a:xfrm>
          <a:prstGeom prst="rect">
            <a:avLst/>
          </a:prstGeom>
          <a:noFill/>
          <a:ln w="9525">
            <a:miter lim="800000"/>
            <a:headEnd/>
            <a:tailEnd/>
          </a:ln>
          <a:effectLst/>
        </p:spPr>
      </p:pic>
      <p:pic>
        <p:nvPicPr>
          <p:cNvPr id="24" name="Picture 11"/>
          <p:cNvPicPr>
            <a:picLocks noChangeAspect="1" noChangeArrowheads="1"/>
          </p:cNvPicPr>
          <p:nvPr/>
        </p:nvPicPr>
        <p:blipFill>
          <a:blip r:embed="rId3" cstate="print"/>
          <a:srcRect/>
          <a:stretch>
            <a:fillRect/>
          </a:stretch>
        </p:blipFill>
        <p:spPr bwMode="auto">
          <a:xfrm>
            <a:off x="57150" y="1916113"/>
            <a:ext cx="4967288" cy="4165600"/>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0" y="116632"/>
            <a:ext cx="7833320" cy="360040"/>
          </a:xfrm>
        </p:spPr>
        <p:txBody>
          <a:bodyPr/>
          <a:lstStyle/>
          <a:p>
            <a:r>
              <a:rPr lang="en-US" altLang="ja-JP" sz="3000" b="1" dirty="0" smtClean="0">
                <a:solidFill>
                  <a:schemeClr val="tx1"/>
                </a:solidFill>
              </a:rPr>
              <a:t>11</a:t>
            </a:r>
            <a:r>
              <a:rPr kumimoji="1" lang="en-US" altLang="ja-JP" sz="3000" b="1" dirty="0" smtClean="0">
                <a:solidFill>
                  <a:schemeClr val="tx1"/>
                </a:solidFill>
              </a:rPr>
              <a:t>.</a:t>
            </a:r>
            <a:r>
              <a:rPr kumimoji="1" lang="ja-JP" altLang="en-US" sz="3000" b="1" dirty="0" smtClean="0">
                <a:solidFill>
                  <a:schemeClr val="tx1"/>
                </a:solidFill>
              </a:rPr>
              <a:t> </a:t>
            </a:r>
            <a:r>
              <a:rPr kumimoji="1" lang="ja-JP" altLang="en-US" sz="2200" b="1" dirty="0" smtClean="0">
                <a:solidFill>
                  <a:schemeClr val="tx1"/>
                </a:solidFill>
              </a:rPr>
              <a:t>もっと利用したい</a:t>
            </a:r>
            <a:r>
              <a:rPr lang="ja-JP" altLang="en-US" sz="2200" b="1" dirty="0" smtClean="0">
                <a:solidFill>
                  <a:schemeClr val="tx1"/>
                </a:solidFill>
              </a:rPr>
              <a:t>インターネット</a:t>
            </a:r>
            <a:r>
              <a:rPr kumimoji="1" lang="ja-JP" altLang="en-US" sz="2200" b="1" dirty="0" smtClean="0">
                <a:solidFill>
                  <a:schemeClr val="tx1"/>
                </a:solidFill>
              </a:rPr>
              <a:t>コンテンツ</a:t>
            </a:r>
            <a:r>
              <a:rPr lang="en-US" altLang="ja-JP" sz="2200" b="1" dirty="0" smtClean="0">
                <a:solidFill>
                  <a:schemeClr val="tx1"/>
                </a:solidFill>
              </a:rPr>
              <a:t>1</a:t>
            </a:r>
            <a:r>
              <a:rPr lang="ja-JP" altLang="en-US" sz="2200" b="1" dirty="0" smtClean="0">
                <a:solidFill>
                  <a:schemeClr val="tx1"/>
                </a:solidFill>
              </a:rPr>
              <a:t>～</a:t>
            </a:r>
            <a:r>
              <a:rPr lang="en-US" altLang="ja-JP" sz="2200" b="1" dirty="0" smtClean="0">
                <a:solidFill>
                  <a:schemeClr val="tx1"/>
                </a:solidFill>
              </a:rPr>
              <a:t>10</a:t>
            </a:r>
            <a:r>
              <a:rPr lang="ja-JP" altLang="en-US" sz="2200" b="1" dirty="0" smtClean="0">
                <a:solidFill>
                  <a:schemeClr val="tx1"/>
                </a:solidFill>
              </a:rPr>
              <a:t>位</a:t>
            </a:r>
            <a:r>
              <a:rPr kumimoji="1" lang="ja-JP" altLang="en-US" sz="2200" b="1" dirty="0" smtClean="0">
                <a:solidFill>
                  <a:schemeClr val="tx1"/>
                </a:solidFill>
              </a:rPr>
              <a:t>（</a:t>
            </a:r>
            <a:r>
              <a:rPr kumimoji="1" lang="en-US" altLang="ja-JP" sz="2200" b="1" dirty="0" smtClean="0">
                <a:solidFill>
                  <a:schemeClr val="tx1"/>
                </a:solidFill>
              </a:rPr>
              <a:t>PC</a:t>
            </a:r>
            <a:r>
              <a:rPr kumimoji="1" lang="ja-JP" altLang="en-US" sz="2200" b="1" dirty="0" smtClean="0">
                <a:solidFill>
                  <a:schemeClr val="tx1"/>
                </a:solidFill>
              </a:rPr>
              <a:t>）</a:t>
            </a:r>
            <a:endParaRPr kumimoji="1" lang="ja-JP" altLang="en-US" sz="2200" b="1" dirty="0">
              <a:solidFill>
                <a:schemeClr val="tx1"/>
              </a:solidFill>
            </a:endParaRPr>
          </a:p>
        </p:txBody>
      </p:sp>
      <p:sp>
        <p:nvSpPr>
          <p:cNvPr id="13" name="テキスト ボックス 12"/>
          <p:cNvSpPr txBox="1"/>
          <p:nvPr/>
        </p:nvSpPr>
        <p:spPr>
          <a:xfrm>
            <a:off x="128465" y="764703"/>
            <a:ext cx="9577064" cy="923330"/>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利用環境が整えられれば、</a:t>
            </a:r>
            <a:r>
              <a:rPr lang="ja-JP" altLang="en-US" sz="1800" b="1" dirty="0" smtClean="0">
                <a:solidFill>
                  <a:srgbClr val="FF0000"/>
                </a:solidFill>
                <a:latin typeface="Meiryo UI" pitchFamily="50" charset="-128"/>
                <a:ea typeface="Meiryo UI" pitchFamily="50" charset="-128"/>
                <a:cs typeface="Meiryo UI" pitchFamily="50" charset="-128"/>
              </a:rPr>
              <a:t>パソコンからもっと利用したいと思うインターネットコンテンツ</a:t>
            </a:r>
            <a:r>
              <a:rPr lang="ja-JP" altLang="en-US" sz="1800" b="1" dirty="0" smtClean="0">
                <a:latin typeface="Meiryo UI" pitchFamily="50" charset="-128"/>
                <a:ea typeface="Meiryo UI" pitchFamily="50" charset="-128"/>
                <a:cs typeface="Meiryo UI" pitchFamily="50" charset="-128"/>
              </a:rPr>
              <a:t>について、優先度が高いものを</a:t>
            </a:r>
            <a:r>
              <a:rPr lang="en-US" altLang="ja-JP" sz="1800" b="1" dirty="0" smtClean="0">
                <a:latin typeface="Meiryo UI" pitchFamily="50" charset="-128"/>
                <a:ea typeface="Meiryo UI" pitchFamily="50" charset="-128"/>
                <a:cs typeface="Meiryo UI" pitchFamily="50" charset="-128"/>
              </a:rPr>
              <a:t>3</a:t>
            </a:r>
            <a:r>
              <a:rPr lang="ja-JP" altLang="en-US" sz="1800" b="1" dirty="0" err="1" smtClean="0">
                <a:latin typeface="Meiryo UI" pitchFamily="50" charset="-128"/>
                <a:ea typeface="Meiryo UI" pitchFamily="50" charset="-128"/>
                <a:cs typeface="Meiryo UI" pitchFamily="50" charset="-128"/>
              </a:rPr>
              <a:t>つまで</a:t>
            </a:r>
            <a:r>
              <a:rPr lang="ja-JP" altLang="en-US" sz="1800" b="1" dirty="0" smtClean="0">
                <a:latin typeface="Meiryo UI" pitchFamily="50" charset="-128"/>
                <a:ea typeface="Meiryo UI" pitchFamily="50" charset="-128"/>
                <a:cs typeface="Meiryo UI" pitchFamily="50" charset="-128"/>
              </a:rPr>
              <a:t>選んでもらったところ、全盲者、弱視者ともに</a:t>
            </a:r>
            <a:r>
              <a:rPr lang="en-US" altLang="ja-JP" sz="1800" b="1" dirty="0" smtClean="0">
                <a:solidFill>
                  <a:srgbClr val="FF0000"/>
                </a:solidFill>
                <a:latin typeface="Meiryo UI" pitchFamily="50" charset="-128"/>
                <a:ea typeface="Meiryo UI" pitchFamily="50" charset="-128"/>
                <a:cs typeface="Meiryo UI" pitchFamily="50" charset="-128"/>
              </a:rPr>
              <a:t>1</a:t>
            </a:r>
            <a:r>
              <a:rPr lang="ja-JP" altLang="en-US" sz="1800" b="1" dirty="0" smtClean="0">
                <a:solidFill>
                  <a:srgbClr val="FF0000"/>
                </a:solidFill>
                <a:latin typeface="Meiryo UI" pitchFamily="50" charset="-128"/>
                <a:ea typeface="Meiryo UI" pitchFamily="50" charset="-128"/>
                <a:cs typeface="Meiryo UI" pitchFamily="50" charset="-128"/>
              </a:rPr>
              <a:t>位は「地図・交通」</a:t>
            </a:r>
            <a:r>
              <a:rPr lang="ja-JP" altLang="en-US" sz="1800" b="1" dirty="0" smtClean="0">
                <a:latin typeface="Meiryo UI" pitchFamily="50" charset="-128"/>
                <a:ea typeface="Meiryo UI" pitchFamily="50" charset="-128"/>
                <a:cs typeface="Meiryo UI" pitchFamily="50" charset="-128"/>
              </a:rPr>
              <a:t>となり</a:t>
            </a:r>
            <a:r>
              <a:rPr lang="en-US" altLang="ja-JP" sz="1800" b="1" dirty="0" smtClean="0">
                <a:latin typeface="Meiryo UI" pitchFamily="50" charset="-128"/>
                <a:ea typeface="Meiryo UI" pitchFamily="50" charset="-128"/>
                <a:cs typeface="Meiryo UI" pitchFamily="50" charset="-128"/>
              </a:rPr>
              <a:t>2</a:t>
            </a:r>
            <a:r>
              <a:rPr lang="ja-JP" altLang="en-US" sz="1800" b="1" dirty="0" smtClean="0">
                <a:latin typeface="Meiryo UI" pitchFamily="50" charset="-128"/>
                <a:ea typeface="Meiryo UI" pitchFamily="50" charset="-128"/>
                <a:cs typeface="Meiryo UI" pitchFamily="50" charset="-128"/>
              </a:rPr>
              <a:t>位に大差を付ける。また、</a:t>
            </a:r>
            <a:r>
              <a:rPr lang="ja-JP" altLang="en-US" sz="1800" b="1" dirty="0" smtClean="0">
                <a:solidFill>
                  <a:srgbClr val="FF0000"/>
                </a:solidFill>
                <a:latin typeface="Meiryo UI" pitchFamily="50" charset="-128"/>
                <a:ea typeface="Meiryo UI" pitchFamily="50" charset="-128"/>
                <a:cs typeface="Meiryo UI" pitchFamily="50" charset="-128"/>
              </a:rPr>
              <a:t>全盲者では</a:t>
            </a:r>
            <a:r>
              <a:rPr lang="en-US" altLang="ja-JP" sz="1800" b="1" dirty="0" smtClean="0">
                <a:solidFill>
                  <a:srgbClr val="FF0000"/>
                </a:solidFill>
                <a:latin typeface="Meiryo UI" pitchFamily="50" charset="-128"/>
                <a:ea typeface="Meiryo UI" pitchFamily="50" charset="-128"/>
                <a:cs typeface="Meiryo UI" pitchFamily="50" charset="-128"/>
              </a:rPr>
              <a:t>3</a:t>
            </a:r>
            <a:r>
              <a:rPr lang="ja-JP" altLang="en-US" sz="1800" b="1" dirty="0" smtClean="0">
                <a:solidFill>
                  <a:srgbClr val="FF0000"/>
                </a:solidFill>
                <a:latin typeface="Meiryo UI" pitchFamily="50" charset="-128"/>
                <a:ea typeface="Meiryo UI" pitchFamily="50" charset="-128"/>
                <a:cs typeface="Meiryo UI" pitchFamily="50" charset="-128"/>
              </a:rPr>
              <a:t>位に「オンラインバンキング」</a:t>
            </a:r>
            <a:r>
              <a:rPr lang="ja-JP" altLang="en-US" sz="1800" b="1" dirty="0" smtClean="0">
                <a:latin typeface="Meiryo UI" pitchFamily="50" charset="-128"/>
                <a:ea typeface="Meiryo UI" pitchFamily="50" charset="-128"/>
                <a:cs typeface="Meiryo UI" pitchFamily="50" charset="-128"/>
              </a:rPr>
              <a:t>が入る。</a:t>
            </a:r>
            <a:endParaRPr lang="en-US" altLang="ja-JP" sz="1800" b="1" dirty="0" smtClean="0">
              <a:latin typeface="Meiryo UI" pitchFamily="50" charset="-128"/>
              <a:ea typeface="Meiryo UI" pitchFamily="50" charset="-128"/>
              <a:cs typeface="Meiryo UI" pitchFamily="50" charset="-128"/>
            </a:endParaRPr>
          </a:p>
        </p:txBody>
      </p:sp>
      <p:sp>
        <p:nvSpPr>
          <p:cNvPr id="15" name="テキスト ボックス 14"/>
          <p:cNvSpPr txBox="1"/>
          <p:nvPr/>
        </p:nvSpPr>
        <p:spPr>
          <a:xfrm>
            <a:off x="200472" y="6218148"/>
            <a:ext cx="8136904"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利用環境が整えられれば、パソコンからもっと利用したいと思うインターネットコンテンツについて、優先度が高いものを上位</a:t>
            </a:r>
            <a:r>
              <a:rPr lang="en-US" altLang="ja-JP" sz="1400" b="1" dirty="0" smtClean="0">
                <a:solidFill>
                  <a:schemeClr val="accent2"/>
                </a:solidFill>
                <a:latin typeface="Meiryo UI" pitchFamily="50" charset="-128"/>
                <a:ea typeface="Meiryo UI" pitchFamily="50" charset="-128"/>
                <a:cs typeface="Meiryo UI" pitchFamily="50" charset="-128"/>
              </a:rPr>
              <a:t>3</a:t>
            </a:r>
            <a:r>
              <a:rPr lang="ja-JP" altLang="en-US" sz="1400" b="1" dirty="0" err="1" smtClean="0">
                <a:solidFill>
                  <a:schemeClr val="accent2"/>
                </a:solidFill>
                <a:latin typeface="Meiryo UI" pitchFamily="50" charset="-128"/>
                <a:ea typeface="Meiryo UI" pitchFamily="50" charset="-128"/>
                <a:cs typeface="Meiryo UI" pitchFamily="50" charset="-128"/>
              </a:rPr>
              <a:t>つまで</a:t>
            </a:r>
            <a:r>
              <a:rPr lang="ja-JP" altLang="en-US" sz="1400" b="1" dirty="0" smtClean="0">
                <a:solidFill>
                  <a:schemeClr val="accent2"/>
                </a:solidFill>
                <a:latin typeface="Meiryo UI" pitchFamily="50" charset="-128"/>
                <a:ea typeface="Meiryo UI" pitchFamily="50" charset="-128"/>
                <a:cs typeface="Meiryo UI" pitchFamily="50" charset="-128"/>
              </a:rPr>
              <a:t>お選びください。</a:t>
            </a:r>
          </a:p>
        </p:txBody>
      </p:sp>
      <p:sp>
        <p:nvSpPr>
          <p:cNvPr id="16" name="テキスト ボックス 15"/>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56456" y="1700808"/>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4953000" y="1988841"/>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920552" y="206084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endParaRPr kumimoji="1" lang="ja-JP" altLang="en-US"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5817096" y="206084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endParaRPr kumimoji="1" lang="ja-JP" altLang="en-US" dirty="0">
              <a:latin typeface="Meiryo UI" pitchFamily="50" charset="-128"/>
              <a:ea typeface="Meiryo UI" pitchFamily="50" charset="-128"/>
              <a:cs typeface="Meiryo UI" pitchFamily="50" charset="-128"/>
            </a:endParaRPr>
          </a:p>
        </p:txBody>
      </p:sp>
      <p:sp>
        <p:nvSpPr>
          <p:cNvPr id="21" name="正方形/長方形 20"/>
          <p:cNvSpPr/>
          <p:nvPr/>
        </p:nvSpPr>
        <p:spPr bwMode="auto">
          <a:xfrm>
            <a:off x="632521" y="2277120"/>
            <a:ext cx="3456384"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22" name="正方形/長方形 21"/>
          <p:cNvSpPr/>
          <p:nvPr/>
        </p:nvSpPr>
        <p:spPr bwMode="auto">
          <a:xfrm>
            <a:off x="5457056" y="2349120"/>
            <a:ext cx="3816424"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23" name="正方形/長方形 22"/>
          <p:cNvSpPr/>
          <p:nvPr/>
        </p:nvSpPr>
        <p:spPr bwMode="auto">
          <a:xfrm>
            <a:off x="1280593" y="3068960"/>
            <a:ext cx="2088232" cy="314944"/>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p:cNvPicPr>
            <a:picLocks noChangeAspect="1" noChangeArrowheads="1"/>
          </p:cNvPicPr>
          <p:nvPr/>
        </p:nvPicPr>
        <p:blipFill>
          <a:blip r:embed="rId2" cstate="print"/>
          <a:srcRect/>
          <a:stretch>
            <a:fillRect/>
          </a:stretch>
        </p:blipFill>
        <p:spPr bwMode="auto">
          <a:xfrm>
            <a:off x="4737100" y="1557338"/>
            <a:ext cx="5111750" cy="4298950"/>
          </a:xfrm>
          <a:prstGeom prst="rect">
            <a:avLst/>
          </a:prstGeom>
          <a:noFill/>
          <a:ln w="9525">
            <a:miter lim="800000"/>
            <a:headEnd/>
            <a:tailEnd/>
          </a:ln>
          <a:effectLst/>
        </p:spPr>
      </p:pic>
      <p:pic>
        <p:nvPicPr>
          <p:cNvPr id="14" name="Picture 9"/>
          <p:cNvPicPr>
            <a:picLocks noChangeAspect="1" noChangeArrowheads="1"/>
          </p:cNvPicPr>
          <p:nvPr/>
        </p:nvPicPr>
        <p:blipFill>
          <a:blip r:embed="rId3" cstate="print"/>
          <a:srcRect/>
          <a:stretch>
            <a:fillRect/>
          </a:stretch>
        </p:blipFill>
        <p:spPr bwMode="auto">
          <a:xfrm>
            <a:off x="0" y="1628775"/>
            <a:ext cx="5097463" cy="4271963"/>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5" name="タイトル 13"/>
          <p:cNvSpPr txBox="1">
            <a:spLocks/>
          </p:cNvSpPr>
          <p:nvPr/>
        </p:nvSpPr>
        <p:spPr>
          <a:xfrm>
            <a:off x="2072680" y="116632"/>
            <a:ext cx="7833320" cy="36004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12.</a:t>
            </a:r>
            <a:r>
              <a:rPr kumimoji="1" lang="ja-JP" altLang="en-US"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もっと利用したいインターネットコンテンツ</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10</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位（</a:t>
            </a:r>
            <a:r>
              <a:rPr kumimoji="1" lang="en-US" altLang="ja-JP"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SP</a:t>
            </a:r>
            <a:r>
              <a:rPr kumimoji="1" lang="ja-JP" altLang="en-US" sz="22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endParaRPr kumimoji="1" lang="ja-JP" altLang="en-US" sz="22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9" name="テキスト ボックス 8"/>
          <p:cNvSpPr txBox="1"/>
          <p:nvPr/>
        </p:nvSpPr>
        <p:spPr>
          <a:xfrm>
            <a:off x="128465" y="899428"/>
            <a:ext cx="9577064" cy="369332"/>
          </a:xfrm>
          <a:prstGeom prst="rect">
            <a:avLst/>
          </a:prstGeom>
          <a:noFill/>
        </p:spPr>
        <p:txBody>
          <a:bodyPr wrap="square" rtlCol="0">
            <a:spAutoFit/>
          </a:bodyPr>
          <a:lstStyle/>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全盲者、弱視者ともに</a:t>
            </a:r>
            <a:r>
              <a:rPr lang="ja-JP" altLang="en-US" sz="1800" b="1" dirty="0" smtClean="0">
                <a:latin typeface="Meiryo UI" pitchFamily="50" charset="-128"/>
                <a:ea typeface="Meiryo UI" pitchFamily="50" charset="-128"/>
                <a:cs typeface="Meiryo UI" pitchFamily="50" charset="-128"/>
              </a:rPr>
              <a:t>パソコン同様「地図・交通」が</a:t>
            </a:r>
            <a:r>
              <a:rPr lang="en-US" altLang="ja-JP" sz="1800" b="1" dirty="0" smtClean="0">
                <a:latin typeface="Meiryo UI" pitchFamily="50" charset="-128"/>
                <a:ea typeface="Meiryo UI" pitchFamily="50" charset="-128"/>
                <a:cs typeface="Meiryo UI" pitchFamily="50" charset="-128"/>
              </a:rPr>
              <a:t>1</a:t>
            </a:r>
            <a:r>
              <a:rPr lang="ja-JP" altLang="en-US" sz="1800" b="1" dirty="0" smtClean="0">
                <a:latin typeface="Meiryo UI" pitchFamily="50" charset="-128"/>
                <a:ea typeface="Meiryo UI" pitchFamily="50" charset="-128"/>
                <a:cs typeface="Meiryo UI" pitchFamily="50" charset="-128"/>
              </a:rPr>
              <a:t>位となった。</a:t>
            </a:r>
            <a:endParaRPr lang="en-US" altLang="ja-JP" sz="1800" b="1" dirty="0" smtClean="0">
              <a:latin typeface="Meiryo UI" pitchFamily="50" charset="-128"/>
              <a:ea typeface="Meiryo UI" pitchFamily="50" charset="-128"/>
              <a:cs typeface="Meiryo UI" pitchFamily="50" charset="-128"/>
            </a:endParaRPr>
          </a:p>
        </p:txBody>
      </p:sp>
      <p:sp>
        <p:nvSpPr>
          <p:cNvPr id="10" name="テキスト ボックス 9"/>
          <p:cNvSpPr txBox="1"/>
          <p:nvPr/>
        </p:nvSpPr>
        <p:spPr>
          <a:xfrm>
            <a:off x="128465" y="6218148"/>
            <a:ext cx="8136904" cy="523220"/>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利用環境が整えられれば、スマートフォンからもっと利用したいと思うインターネットコンテンツについて、優先度が高いものを上位</a:t>
            </a:r>
            <a:r>
              <a:rPr lang="en-US" altLang="ja-JP" sz="1400" b="1" dirty="0" smtClean="0">
                <a:solidFill>
                  <a:schemeClr val="accent2"/>
                </a:solidFill>
                <a:latin typeface="Meiryo UI" pitchFamily="50" charset="-128"/>
                <a:ea typeface="Meiryo UI" pitchFamily="50" charset="-128"/>
                <a:cs typeface="Meiryo UI" pitchFamily="50" charset="-128"/>
              </a:rPr>
              <a:t>3</a:t>
            </a:r>
            <a:r>
              <a:rPr lang="ja-JP" altLang="en-US" sz="1400" b="1" dirty="0" err="1" smtClean="0">
                <a:solidFill>
                  <a:schemeClr val="accent2"/>
                </a:solidFill>
                <a:latin typeface="Meiryo UI" pitchFamily="50" charset="-128"/>
                <a:ea typeface="Meiryo UI" pitchFamily="50" charset="-128"/>
                <a:cs typeface="Meiryo UI" pitchFamily="50" charset="-128"/>
              </a:rPr>
              <a:t>つまで</a:t>
            </a:r>
            <a:r>
              <a:rPr lang="ja-JP" altLang="en-US" sz="1400" b="1" dirty="0" smtClean="0">
                <a:solidFill>
                  <a:schemeClr val="accent2"/>
                </a:solidFill>
                <a:latin typeface="Meiryo UI" pitchFamily="50" charset="-128"/>
                <a:ea typeface="Meiryo UI" pitchFamily="50" charset="-128"/>
                <a:cs typeface="Meiryo UI" pitchFamily="50" charset="-128"/>
              </a:rPr>
              <a:t>お選びください。</a:t>
            </a:r>
          </a:p>
        </p:txBody>
      </p:sp>
      <p:sp>
        <p:nvSpPr>
          <p:cNvPr id="11" name="テキスト ボックス 10"/>
          <p:cNvSpPr txBox="1"/>
          <p:nvPr/>
        </p:nvSpPr>
        <p:spPr>
          <a:xfrm>
            <a:off x="8337376" y="630932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56456" y="1628801"/>
            <a:ext cx="864096" cy="323165"/>
          </a:xfrm>
          <a:prstGeom prst="rect">
            <a:avLst/>
          </a:prstGeom>
          <a:solidFill>
            <a:srgbClr val="FFCC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全盲</a:t>
            </a:r>
            <a:endParaRPr kumimoji="1" lang="ja-JP" altLang="en-US" sz="1500" b="1"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4953000" y="1628801"/>
            <a:ext cx="864096" cy="323165"/>
          </a:xfrm>
          <a:prstGeom prst="rect">
            <a:avLst/>
          </a:prstGeom>
          <a:solidFill>
            <a:srgbClr val="99CCFF"/>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弱視</a:t>
            </a:r>
            <a:endParaRPr kumimoji="1" lang="ja-JP" altLang="en-US" sz="1500" b="1"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920552" y="170080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n=72</a:t>
            </a:r>
            <a:endParaRPr kumimoji="1" lang="ja-JP" altLang="en-US"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5817096" y="1700809"/>
            <a:ext cx="648072" cy="261610"/>
          </a:xfrm>
          <a:prstGeom prst="rect">
            <a:avLst/>
          </a:prstGeom>
          <a:noFill/>
        </p:spPr>
        <p:txBody>
          <a:bodyPr wrap="square" rtlCol="0">
            <a:spAutoFit/>
          </a:bodyPr>
          <a:lstStyle/>
          <a:p>
            <a:r>
              <a:rPr lang="en-US" altLang="ja-JP" dirty="0" smtClean="0">
                <a:latin typeface="Meiryo UI" pitchFamily="50" charset="-128"/>
                <a:ea typeface="Meiryo UI" pitchFamily="50" charset="-128"/>
                <a:cs typeface="Meiryo UI" pitchFamily="50" charset="-128"/>
              </a:rPr>
              <a:t>n=68</a:t>
            </a:r>
            <a:endParaRPr kumimoji="1" lang="ja-JP" altLang="en-US"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kumimoji="1" lang="ja-JP" altLang="en-US" sz="3000" b="1" dirty="0" smtClean="0">
                <a:solidFill>
                  <a:schemeClr val="tx1"/>
                </a:solidFill>
              </a:rPr>
              <a:t>日経</a:t>
            </a:r>
            <a:r>
              <a:rPr kumimoji="1" lang="en-US" altLang="ja-JP" sz="3000" b="1" dirty="0" smtClean="0">
                <a:solidFill>
                  <a:schemeClr val="tx1"/>
                </a:solidFill>
              </a:rPr>
              <a:t>BP</a:t>
            </a:r>
            <a:r>
              <a:rPr kumimoji="1" lang="ja-JP" altLang="en-US" sz="3000" b="1" dirty="0" smtClean="0">
                <a:solidFill>
                  <a:schemeClr val="tx1"/>
                </a:solidFill>
              </a:rPr>
              <a:t>コンサルティングとは②</a:t>
            </a:r>
            <a:endParaRPr kumimoji="1" lang="ja-JP" altLang="en-US" sz="3000" b="1" dirty="0">
              <a:solidFill>
                <a:schemeClr val="tx1"/>
              </a:solidFill>
            </a:endParaRPr>
          </a:p>
        </p:txBody>
      </p:sp>
      <p:sp>
        <p:nvSpPr>
          <p:cNvPr id="22" name="Rectangle 11"/>
          <p:cNvSpPr>
            <a:spLocks noChangeArrowheads="1"/>
          </p:cNvSpPr>
          <p:nvPr/>
        </p:nvSpPr>
        <p:spPr bwMode="auto">
          <a:xfrm>
            <a:off x="56456" y="3899022"/>
            <a:ext cx="5112568" cy="970138"/>
          </a:xfrm>
          <a:prstGeom prst="rect">
            <a:avLst/>
          </a:prstGeom>
          <a:noFill/>
          <a:ln w="9525">
            <a:noFill/>
            <a:miter lim="800000"/>
            <a:headEnd/>
            <a:tailEnd/>
          </a:ln>
        </p:spPr>
        <p:txBody>
          <a:bodyPr wrap="square" lIns="92075" tIns="46038" rIns="92075" bIns="46038">
            <a:spAutoFit/>
          </a:bodyPr>
          <a:lstStyle/>
          <a:p>
            <a:pPr defTabSz="536575">
              <a:spcBef>
                <a:spcPct val="50000"/>
              </a:spcBef>
              <a:buClr>
                <a:srgbClr val="FF5050"/>
              </a:buClr>
              <a:buSzPct val="120000"/>
              <a:buFont typeface="Wingdings" pitchFamily="2" charset="2"/>
              <a:buNone/>
            </a:pPr>
            <a:endParaRPr lang="ja-JP" altLang="en-US" sz="1200" dirty="0">
              <a:latin typeface="Meiryo UI" pitchFamily="50" charset="-128"/>
              <a:ea typeface="Meiryo UI" pitchFamily="50" charset="-128"/>
              <a:cs typeface="Meiryo UI" pitchFamily="50" charset="-128"/>
            </a:endParaRPr>
          </a:p>
          <a:p>
            <a:pPr defTabSz="536575">
              <a:spcBef>
                <a:spcPct val="50000"/>
              </a:spcBef>
              <a:buClr>
                <a:srgbClr val="FF5050"/>
              </a:buClr>
              <a:buSzPct val="120000"/>
              <a:buFont typeface="Wingdings" pitchFamily="2" charset="2"/>
              <a:buChar char="Ø"/>
            </a:pPr>
            <a:r>
              <a:rPr lang="ja-JP" altLang="en-US" sz="1800" dirty="0" smtClean="0">
                <a:latin typeface="Meiryo UI" pitchFamily="50" charset="-128"/>
                <a:ea typeface="Meiryo UI" pitchFamily="50" charset="-128"/>
                <a:cs typeface="Meiryo UI" pitchFamily="50" charset="-128"/>
              </a:rPr>
              <a:t>「全国大学サイトユーザビリティ</a:t>
            </a:r>
            <a:r>
              <a:rPr lang="ja-JP" altLang="en-US" sz="1800" dirty="0">
                <a:latin typeface="Meiryo UI" pitchFamily="50" charset="-128"/>
                <a:ea typeface="Meiryo UI" pitchFamily="50" charset="-128"/>
                <a:cs typeface="Meiryo UI" pitchFamily="50" charset="-128"/>
              </a:rPr>
              <a:t>調査</a:t>
            </a:r>
            <a:r>
              <a:rPr lang="ja-JP" altLang="en-US" sz="1800" dirty="0" smtClean="0">
                <a:latin typeface="Meiryo UI" pitchFamily="50" charset="-128"/>
                <a:ea typeface="Meiryo UI" pitchFamily="50" charset="-128"/>
                <a:cs typeface="Meiryo UI" pitchFamily="50" charset="-128"/>
              </a:rPr>
              <a:t>」</a:t>
            </a:r>
            <a:endParaRPr lang="ja-JP" altLang="en-US" sz="1800" dirty="0">
              <a:latin typeface="Meiryo UI" pitchFamily="50" charset="-128"/>
              <a:ea typeface="Meiryo UI" pitchFamily="50" charset="-128"/>
              <a:cs typeface="Meiryo UI" pitchFamily="50" charset="-128"/>
            </a:endParaRPr>
          </a:p>
          <a:p>
            <a:pPr defTabSz="536575">
              <a:spcBef>
                <a:spcPct val="50000"/>
              </a:spcBef>
              <a:buClr>
                <a:srgbClr val="FF5050"/>
              </a:buClr>
              <a:buSzPct val="120000"/>
              <a:buFont typeface="Wingdings" pitchFamily="2" charset="2"/>
              <a:buNone/>
            </a:pPr>
            <a:r>
              <a:rPr lang="en-US" altLang="ja-JP" sz="1200" dirty="0">
                <a:latin typeface="Meiryo UI" pitchFamily="50" charset="-128"/>
                <a:ea typeface="Meiryo UI" pitchFamily="50" charset="-128"/>
                <a:cs typeface="Meiryo UI" pitchFamily="50" charset="-128"/>
                <a:hlinkClick r:id="rId3"/>
              </a:rPr>
              <a:t>http://consult.nikkeibp.co.jp/report/uni</a:t>
            </a:r>
            <a:r>
              <a:rPr lang="en-US" altLang="ja-JP" sz="1200" dirty="0" smtClean="0">
                <a:latin typeface="Meiryo UI" pitchFamily="50" charset="-128"/>
                <a:ea typeface="Meiryo UI" pitchFamily="50" charset="-128"/>
                <a:cs typeface="Meiryo UI" pitchFamily="50" charset="-128"/>
                <a:hlinkClick r:id="rId3"/>
              </a:rPr>
              <a:t>/</a:t>
            </a:r>
            <a:endParaRPr lang="en-US" altLang="ja-JP" sz="1200" dirty="0">
              <a:latin typeface="Meiryo UI" pitchFamily="50" charset="-128"/>
              <a:ea typeface="Meiryo UI" pitchFamily="50" charset="-128"/>
              <a:cs typeface="Meiryo UI" pitchFamily="50" charset="-128"/>
            </a:endParaRPr>
          </a:p>
        </p:txBody>
      </p:sp>
      <p:sp>
        <p:nvSpPr>
          <p:cNvPr id="23" name="Text Box 16"/>
          <p:cNvSpPr txBox="1">
            <a:spLocks noChangeArrowheads="1"/>
          </p:cNvSpPr>
          <p:nvPr/>
        </p:nvSpPr>
        <p:spPr bwMode="auto">
          <a:xfrm>
            <a:off x="56456" y="836713"/>
            <a:ext cx="4824413" cy="276999"/>
          </a:xfrm>
          <a:prstGeom prst="rect">
            <a:avLst/>
          </a:prstGeom>
          <a:solidFill>
            <a:srgbClr val="3366FF"/>
          </a:solidFill>
          <a:ln w="28575" algn="ctr">
            <a:noFill/>
            <a:miter lim="800000"/>
            <a:headEnd/>
            <a:tailEnd/>
          </a:ln>
          <a:effectLst>
            <a:outerShdw dist="35921" dir="2700000" algn="ctr" rotWithShape="0">
              <a:srgbClr val="808080"/>
            </a:outerShdw>
          </a:effectLst>
        </p:spPr>
        <p:txBody>
          <a:bodyPr>
            <a:spAutoFit/>
          </a:bodyPr>
          <a:lstStyle/>
          <a:p>
            <a:pPr algn="ctr">
              <a:defRPr/>
            </a:pPr>
            <a:r>
              <a:rPr lang="ja-JP" altLang="en-US" sz="1200" dirty="0">
                <a:solidFill>
                  <a:schemeClr val="bg1"/>
                </a:solidFill>
                <a:latin typeface="Meiryo UI" pitchFamily="50" charset="-128"/>
                <a:ea typeface="Meiryo UI" pitchFamily="50" charset="-128"/>
                <a:cs typeface="Meiryo UI" pitchFamily="50" charset="-128"/>
              </a:rPr>
              <a:t>調査・研究実績</a:t>
            </a:r>
            <a:r>
              <a:rPr lang="ja-JP" altLang="en-US" sz="1200" dirty="0" smtClean="0">
                <a:solidFill>
                  <a:schemeClr val="bg1"/>
                </a:solidFill>
                <a:latin typeface="Meiryo UI" pitchFamily="50" charset="-128"/>
                <a:ea typeface="Meiryo UI" pitchFamily="50" charset="-128"/>
                <a:cs typeface="Meiryo UI" pitchFamily="50" charset="-128"/>
              </a:rPr>
              <a:t>の一例</a:t>
            </a:r>
            <a:endParaRPr lang="ja-JP" altLang="en-US" sz="1200" dirty="0">
              <a:solidFill>
                <a:schemeClr val="bg1"/>
              </a:solidFill>
              <a:latin typeface="Meiryo UI" pitchFamily="50" charset="-128"/>
              <a:ea typeface="Meiryo UI" pitchFamily="50" charset="-128"/>
              <a:cs typeface="Meiryo UI" pitchFamily="50" charset="-128"/>
            </a:endParaRPr>
          </a:p>
        </p:txBody>
      </p:sp>
      <p:sp>
        <p:nvSpPr>
          <p:cNvPr id="26" name="Text Box 16"/>
          <p:cNvSpPr txBox="1">
            <a:spLocks noChangeArrowheads="1"/>
          </p:cNvSpPr>
          <p:nvPr/>
        </p:nvSpPr>
        <p:spPr bwMode="auto">
          <a:xfrm>
            <a:off x="5312347" y="836713"/>
            <a:ext cx="4104457" cy="276999"/>
          </a:xfrm>
          <a:prstGeom prst="rect">
            <a:avLst/>
          </a:prstGeom>
          <a:solidFill>
            <a:srgbClr val="3366FF"/>
          </a:solidFill>
          <a:ln w="28575" algn="ctr">
            <a:noFill/>
            <a:miter lim="800000"/>
            <a:headEnd/>
            <a:tailEnd/>
          </a:ln>
          <a:effectLst>
            <a:outerShdw dist="35921" dir="2700000" algn="ctr" rotWithShape="0">
              <a:srgbClr val="808080"/>
            </a:outerShdw>
          </a:effectLst>
        </p:spPr>
        <p:txBody>
          <a:bodyPr wrap="square">
            <a:spAutoFit/>
          </a:bodyPr>
          <a:lstStyle/>
          <a:p>
            <a:pPr algn="ctr">
              <a:defRPr/>
            </a:pPr>
            <a:r>
              <a:rPr lang="ja-JP" altLang="en-US" sz="1200" dirty="0">
                <a:solidFill>
                  <a:schemeClr val="bg1"/>
                </a:solidFill>
                <a:latin typeface="Meiryo UI" pitchFamily="50" charset="-128"/>
                <a:ea typeface="Meiryo UI" pitchFamily="50" charset="-128"/>
                <a:cs typeface="Meiryo UI" pitchFamily="50" charset="-128"/>
              </a:rPr>
              <a:t>広報誌の企画・</a:t>
            </a:r>
            <a:r>
              <a:rPr lang="ja-JP" altLang="en-US" sz="1200" dirty="0" smtClean="0">
                <a:solidFill>
                  <a:schemeClr val="bg1"/>
                </a:solidFill>
                <a:latin typeface="Meiryo UI" pitchFamily="50" charset="-128"/>
                <a:ea typeface="Meiryo UI" pitchFamily="50" charset="-128"/>
                <a:cs typeface="Meiryo UI" pitchFamily="50" charset="-128"/>
              </a:rPr>
              <a:t>制作の一例</a:t>
            </a:r>
            <a:endParaRPr lang="ja-JP" altLang="en-US" sz="1200" dirty="0">
              <a:solidFill>
                <a:schemeClr val="bg1"/>
              </a:solidFill>
              <a:latin typeface="Meiryo UI" pitchFamily="50" charset="-128"/>
              <a:ea typeface="Meiryo UI" pitchFamily="50" charset="-128"/>
              <a:cs typeface="Meiryo UI" pitchFamily="50" charset="-128"/>
            </a:endParaRPr>
          </a:p>
        </p:txBody>
      </p:sp>
      <p:pic>
        <p:nvPicPr>
          <p:cNvPr id="31" name="Picture 5"/>
          <p:cNvPicPr>
            <a:picLocks noChangeAspect="1" noChangeArrowheads="1"/>
          </p:cNvPicPr>
          <p:nvPr/>
        </p:nvPicPr>
        <p:blipFill>
          <a:blip r:embed="rId4" cstate="print"/>
          <a:srcRect/>
          <a:stretch>
            <a:fillRect/>
          </a:stretch>
        </p:blipFill>
        <p:spPr bwMode="auto">
          <a:xfrm>
            <a:off x="3512840" y="4687334"/>
            <a:ext cx="1368152" cy="1788750"/>
          </a:xfrm>
          <a:prstGeom prst="rect">
            <a:avLst/>
          </a:prstGeom>
          <a:noFill/>
          <a:ln w="9525">
            <a:noFill/>
            <a:miter lim="800000"/>
            <a:headEnd/>
            <a:tailEnd/>
          </a:ln>
        </p:spPr>
      </p:pic>
      <p:sp>
        <p:nvSpPr>
          <p:cNvPr id="32" name="Rectangle 11"/>
          <p:cNvSpPr>
            <a:spLocks noChangeArrowheads="1"/>
          </p:cNvSpPr>
          <p:nvPr/>
        </p:nvSpPr>
        <p:spPr bwMode="auto">
          <a:xfrm>
            <a:off x="128465" y="5047374"/>
            <a:ext cx="3312368" cy="1502631"/>
          </a:xfrm>
          <a:prstGeom prst="rect">
            <a:avLst/>
          </a:prstGeom>
          <a:noFill/>
          <a:ln w="9525">
            <a:noFill/>
            <a:miter lim="800000"/>
            <a:headEnd/>
            <a:tailEnd/>
          </a:ln>
        </p:spPr>
        <p:txBody>
          <a:bodyPr wrap="square" lIns="92075" tIns="46038" rIns="92075" bIns="46038">
            <a:spAutoFit/>
          </a:bodyPr>
          <a:lstStyle/>
          <a:p>
            <a:pPr defTabSz="536575">
              <a:spcBef>
                <a:spcPct val="50000"/>
              </a:spcBef>
              <a:buClr>
                <a:srgbClr val="FF5050"/>
              </a:buClr>
              <a:buSzPct val="120000"/>
              <a:buFont typeface="Wingdings" pitchFamily="2" charset="2"/>
              <a:buNone/>
            </a:pPr>
            <a:r>
              <a:rPr lang="ja-JP" altLang="en-US" sz="1500" dirty="0" smtClean="0">
                <a:latin typeface="Meiryo UI" pitchFamily="50" charset="-128"/>
                <a:ea typeface="Meiryo UI" pitchFamily="50" charset="-128"/>
                <a:cs typeface="Meiryo UI" pitchFamily="50" charset="-128"/>
              </a:rPr>
              <a:t>全国</a:t>
            </a:r>
            <a:r>
              <a:rPr lang="en-US" altLang="ja-JP" sz="1500" dirty="0" smtClean="0">
                <a:latin typeface="Meiryo UI" pitchFamily="50" charset="-128"/>
                <a:ea typeface="Meiryo UI" pitchFamily="50" charset="-128"/>
                <a:cs typeface="Meiryo UI" pitchFamily="50" charset="-128"/>
              </a:rPr>
              <a:t>211</a:t>
            </a:r>
            <a:r>
              <a:rPr lang="en-US" altLang="ja-JP" sz="1500" dirty="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国公私立</a:t>
            </a:r>
            <a:r>
              <a:rPr lang="en-US" altLang="ja-JP" sz="1500" dirty="0">
                <a:latin typeface="Meiryo UI" pitchFamily="50" charset="-128"/>
                <a:ea typeface="Meiryo UI" pitchFamily="50" charset="-128"/>
                <a:cs typeface="Meiryo UI" pitchFamily="50" charset="-128"/>
              </a:rPr>
              <a:t>)</a:t>
            </a:r>
            <a:r>
              <a:rPr lang="ja-JP" altLang="en-US" sz="1500" dirty="0">
                <a:latin typeface="Meiryo UI" pitchFamily="50" charset="-128"/>
                <a:ea typeface="Meiryo UI" pitchFamily="50" charset="-128"/>
                <a:cs typeface="Meiryo UI" pitchFamily="50" charset="-128"/>
              </a:rPr>
              <a:t>大学の</a:t>
            </a:r>
            <a:r>
              <a:rPr lang="en-US" altLang="ja-JP" sz="1500" dirty="0">
                <a:latin typeface="Meiryo UI" pitchFamily="50" charset="-128"/>
                <a:ea typeface="Meiryo UI" pitchFamily="50" charset="-128"/>
                <a:cs typeface="Meiryo UI" pitchFamily="50" charset="-128"/>
              </a:rPr>
              <a:t>Web</a:t>
            </a:r>
            <a:r>
              <a:rPr lang="ja-JP" altLang="en-US" sz="1500" dirty="0">
                <a:latin typeface="Meiryo UI" pitchFamily="50" charset="-128"/>
                <a:ea typeface="Meiryo UI" pitchFamily="50" charset="-128"/>
                <a:cs typeface="Meiryo UI" pitchFamily="50" charset="-128"/>
              </a:rPr>
              <a:t>サイトを対象にした、 “サイトの使い勝手の向上”を目的としたユーザビリティ調査。弊社のコンサルタントが各大学の</a:t>
            </a:r>
            <a:r>
              <a:rPr lang="en-US" altLang="ja-JP" sz="1500" dirty="0">
                <a:latin typeface="Meiryo UI" pitchFamily="50" charset="-128"/>
                <a:ea typeface="Meiryo UI" pitchFamily="50" charset="-128"/>
                <a:cs typeface="Meiryo UI" pitchFamily="50" charset="-128"/>
              </a:rPr>
              <a:t>Web</a:t>
            </a:r>
            <a:r>
              <a:rPr lang="ja-JP" altLang="en-US" sz="1500" dirty="0">
                <a:latin typeface="Meiryo UI" pitchFamily="50" charset="-128"/>
                <a:ea typeface="Meiryo UI" pitchFamily="50" charset="-128"/>
                <a:cs typeface="Meiryo UI" pitchFamily="50" charset="-128"/>
              </a:rPr>
              <a:t>サイトを採点。</a:t>
            </a:r>
            <a:r>
              <a:rPr lang="en-US" altLang="ja-JP" sz="1500" dirty="0">
                <a:latin typeface="Meiryo UI" pitchFamily="50" charset="-128"/>
                <a:ea typeface="Meiryo UI" pitchFamily="50" charset="-128"/>
                <a:cs typeface="Meiryo UI" pitchFamily="50" charset="-128"/>
              </a:rPr>
              <a:t>Web</a:t>
            </a:r>
            <a:r>
              <a:rPr lang="ja-JP" altLang="en-US" sz="1500" dirty="0">
                <a:latin typeface="Meiryo UI" pitchFamily="50" charset="-128"/>
                <a:ea typeface="Meiryo UI" pitchFamily="50" charset="-128"/>
                <a:cs typeface="Meiryo UI" pitchFamily="50" charset="-128"/>
              </a:rPr>
              <a:t>サイト運営者がリニューアル改善時に役立つ情報を提供している。</a:t>
            </a:r>
          </a:p>
        </p:txBody>
      </p:sp>
      <p:pic>
        <p:nvPicPr>
          <p:cNvPr id="68616" name="Picture 8"/>
          <p:cNvPicPr>
            <a:picLocks noChangeAspect="1" noChangeArrowheads="1"/>
          </p:cNvPicPr>
          <p:nvPr/>
        </p:nvPicPr>
        <p:blipFill>
          <a:blip r:embed="rId5" cstate="print"/>
          <a:srcRect/>
          <a:stretch>
            <a:fillRect/>
          </a:stretch>
        </p:blipFill>
        <p:spPr bwMode="auto">
          <a:xfrm>
            <a:off x="5313041" y="1124745"/>
            <a:ext cx="2088232" cy="2385225"/>
          </a:xfrm>
          <a:prstGeom prst="rect">
            <a:avLst/>
          </a:prstGeom>
          <a:noFill/>
          <a:ln w="9525">
            <a:noFill/>
            <a:miter lim="800000"/>
            <a:headEnd/>
            <a:tailEnd/>
          </a:ln>
        </p:spPr>
      </p:pic>
      <p:pic>
        <p:nvPicPr>
          <p:cNvPr id="68617" name="Picture 9"/>
          <p:cNvPicPr>
            <a:picLocks noChangeAspect="1" noChangeArrowheads="1"/>
          </p:cNvPicPr>
          <p:nvPr/>
        </p:nvPicPr>
        <p:blipFill>
          <a:blip r:embed="rId6" cstate="print"/>
          <a:srcRect/>
          <a:stretch>
            <a:fillRect/>
          </a:stretch>
        </p:blipFill>
        <p:spPr bwMode="auto">
          <a:xfrm>
            <a:off x="7490396" y="1160141"/>
            <a:ext cx="1927101" cy="2363911"/>
          </a:xfrm>
          <a:prstGeom prst="rect">
            <a:avLst/>
          </a:prstGeom>
          <a:noFill/>
          <a:ln w="9525">
            <a:noFill/>
            <a:miter lim="800000"/>
            <a:headEnd/>
            <a:tailEnd/>
          </a:ln>
        </p:spPr>
      </p:pic>
      <p:pic>
        <p:nvPicPr>
          <p:cNvPr id="68618" name="Picture 10"/>
          <p:cNvPicPr>
            <a:picLocks noChangeAspect="1" noChangeArrowheads="1"/>
          </p:cNvPicPr>
          <p:nvPr/>
        </p:nvPicPr>
        <p:blipFill>
          <a:blip r:embed="rId7" cstate="print"/>
          <a:srcRect/>
          <a:stretch>
            <a:fillRect/>
          </a:stretch>
        </p:blipFill>
        <p:spPr bwMode="auto">
          <a:xfrm>
            <a:off x="5241033" y="4126540"/>
            <a:ext cx="2088232" cy="2614829"/>
          </a:xfrm>
          <a:prstGeom prst="rect">
            <a:avLst/>
          </a:prstGeom>
          <a:noFill/>
          <a:ln w="9525">
            <a:noFill/>
            <a:miter lim="800000"/>
            <a:headEnd/>
            <a:tailEnd/>
          </a:ln>
        </p:spPr>
      </p:pic>
      <p:sp>
        <p:nvSpPr>
          <p:cNvPr id="33" name="Text Box 16"/>
          <p:cNvSpPr txBox="1">
            <a:spLocks noChangeArrowheads="1"/>
          </p:cNvSpPr>
          <p:nvPr/>
        </p:nvSpPr>
        <p:spPr bwMode="auto">
          <a:xfrm>
            <a:off x="5312470" y="3789040"/>
            <a:ext cx="4033019" cy="276999"/>
          </a:xfrm>
          <a:prstGeom prst="rect">
            <a:avLst/>
          </a:prstGeom>
          <a:solidFill>
            <a:srgbClr val="3366FF"/>
          </a:solidFill>
          <a:ln w="28575" algn="ctr">
            <a:noFill/>
            <a:miter lim="800000"/>
            <a:headEnd/>
            <a:tailEnd/>
          </a:ln>
          <a:effectLst>
            <a:outerShdw dist="35921" dir="2700000" algn="ctr" rotWithShape="0">
              <a:srgbClr val="808080"/>
            </a:outerShdw>
          </a:effectLst>
        </p:spPr>
        <p:txBody>
          <a:bodyPr wrap="square">
            <a:spAutoFit/>
          </a:bodyPr>
          <a:lstStyle/>
          <a:p>
            <a:pPr algn="ctr">
              <a:defRPr/>
            </a:pPr>
            <a:r>
              <a:rPr lang="ja-JP" altLang="en-US" sz="1200" dirty="0" smtClean="0">
                <a:solidFill>
                  <a:schemeClr val="bg1"/>
                </a:solidFill>
                <a:latin typeface="Meiryo UI" pitchFamily="50" charset="-128"/>
                <a:ea typeface="Meiryo UI" pitchFamily="50" charset="-128"/>
                <a:cs typeface="Meiryo UI" pitchFamily="50" charset="-128"/>
              </a:rPr>
              <a:t>カスタム書籍の一例</a:t>
            </a:r>
          </a:p>
        </p:txBody>
      </p:sp>
      <p:sp>
        <p:nvSpPr>
          <p:cNvPr id="35" name="Rectangle 11"/>
          <p:cNvSpPr>
            <a:spLocks noChangeArrowheads="1"/>
          </p:cNvSpPr>
          <p:nvPr/>
        </p:nvSpPr>
        <p:spPr bwMode="auto">
          <a:xfrm>
            <a:off x="56456" y="874687"/>
            <a:ext cx="5112568" cy="877805"/>
          </a:xfrm>
          <a:prstGeom prst="rect">
            <a:avLst/>
          </a:prstGeom>
          <a:noFill/>
          <a:ln w="9525">
            <a:noFill/>
            <a:miter lim="800000"/>
            <a:headEnd/>
            <a:tailEnd/>
          </a:ln>
        </p:spPr>
        <p:txBody>
          <a:bodyPr wrap="square" lIns="92075" tIns="46038" rIns="92075" bIns="46038">
            <a:spAutoFit/>
          </a:bodyPr>
          <a:lstStyle/>
          <a:p>
            <a:pPr defTabSz="536575">
              <a:spcBef>
                <a:spcPct val="50000"/>
              </a:spcBef>
              <a:buClr>
                <a:srgbClr val="FF5050"/>
              </a:buClr>
              <a:buSzPct val="120000"/>
              <a:buFont typeface="Wingdings" pitchFamily="2" charset="2"/>
              <a:buNone/>
            </a:pPr>
            <a:endParaRPr lang="ja-JP" altLang="en-US" sz="1200" dirty="0">
              <a:latin typeface="Meiryo UI" pitchFamily="50" charset="-128"/>
              <a:ea typeface="Meiryo UI" pitchFamily="50" charset="-128"/>
              <a:cs typeface="Meiryo UI" pitchFamily="50" charset="-128"/>
            </a:endParaRPr>
          </a:p>
          <a:p>
            <a:pPr defTabSz="536575">
              <a:spcBef>
                <a:spcPct val="50000"/>
              </a:spcBef>
              <a:buClr>
                <a:srgbClr val="FF5050"/>
              </a:buClr>
              <a:buSzPct val="120000"/>
              <a:buFont typeface="Wingdings" pitchFamily="2" charset="2"/>
              <a:buChar char="Ø"/>
            </a:pPr>
            <a:r>
              <a:rPr lang="ja-JP" altLang="en-US" sz="1800" dirty="0" smtClean="0">
                <a:latin typeface="Meiryo UI" pitchFamily="50" charset="-128"/>
                <a:ea typeface="Meiryo UI" pitchFamily="50" charset="-128"/>
                <a:cs typeface="Meiryo UI" pitchFamily="50" charset="-128"/>
              </a:rPr>
              <a:t>「ブランド・ジャパン」</a:t>
            </a: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hlinkClick r:id="rId8"/>
              </a:rPr>
              <a:t>http</a:t>
            </a:r>
            <a:r>
              <a:rPr lang="en-US" altLang="ja-JP" sz="1200" dirty="0">
                <a:latin typeface="Meiryo UI" pitchFamily="50" charset="-128"/>
                <a:ea typeface="Meiryo UI" pitchFamily="50" charset="-128"/>
                <a:cs typeface="Meiryo UI" pitchFamily="50" charset="-128"/>
                <a:hlinkClick r:id="rId8"/>
              </a:rPr>
              <a:t>://consult.nikkeibp.co.jp/report/bj/</a:t>
            </a:r>
            <a:endParaRPr lang="en-US" altLang="ja-JP" sz="1200" dirty="0">
              <a:latin typeface="Meiryo UI" pitchFamily="50" charset="-128"/>
              <a:ea typeface="Meiryo UI" pitchFamily="50" charset="-128"/>
              <a:cs typeface="Meiryo UI" pitchFamily="50" charset="-128"/>
            </a:endParaRPr>
          </a:p>
        </p:txBody>
      </p:sp>
      <p:pic>
        <p:nvPicPr>
          <p:cNvPr id="68619" name="Picture 11"/>
          <p:cNvPicPr>
            <a:picLocks noChangeAspect="1" noChangeArrowheads="1"/>
          </p:cNvPicPr>
          <p:nvPr/>
        </p:nvPicPr>
        <p:blipFill>
          <a:blip r:embed="rId9" cstate="print"/>
          <a:srcRect/>
          <a:stretch>
            <a:fillRect/>
          </a:stretch>
        </p:blipFill>
        <p:spPr bwMode="auto">
          <a:xfrm>
            <a:off x="7473282" y="4176464"/>
            <a:ext cx="1989108" cy="2564904"/>
          </a:xfrm>
          <a:prstGeom prst="rect">
            <a:avLst/>
          </a:prstGeom>
          <a:noFill/>
          <a:ln w="9525">
            <a:noFill/>
            <a:miter lim="800000"/>
            <a:headEnd/>
            <a:tailEnd/>
          </a:ln>
        </p:spPr>
      </p:pic>
      <p:sp>
        <p:nvSpPr>
          <p:cNvPr id="37" name="Rectangle 11"/>
          <p:cNvSpPr>
            <a:spLocks noChangeArrowheads="1"/>
          </p:cNvSpPr>
          <p:nvPr/>
        </p:nvSpPr>
        <p:spPr bwMode="auto">
          <a:xfrm>
            <a:off x="56456" y="1916832"/>
            <a:ext cx="3312368" cy="1247137"/>
          </a:xfrm>
          <a:prstGeom prst="rect">
            <a:avLst/>
          </a:prstGeom>
          <a:noFill/>
          <a:ln w="9525">
            <a:noFill/>
            <a:miter lim="800000"/>
            <a:headEnd/>
            <a:tailEnd/>
          </a:ln>
        </p:spPr>
        <p:txBody>
          <a:bodyPr wrap="square" lIns="92075" tIns="46038" rIns="92075" bIns="46038">
            <a:spAutoFit/>
          </a:bodyPr>
          <a:lstStyle/>
          <a:p>
            <a:pPr defTabSz="536575">
              <a:spcBef>
                <a:spcPct val="50000"/>
              </a:spcBef>
              <a:buClr>
                <a:srgbClr val="FF5050"/>
              </a:buClr>
              <a:buSzPct val="120000"/>
              <a:buFont typeface="Wingdings" pitchFamily="2" charset="2"/>
              <a:buNone/>
            </a:pPr>
            <a:r>
              <a:rPr lang="ja-JP" altLang="en-US" sz="1500" dirty="0" smtClean="0">
                <a:latin typeface="Meiryo UI" pitchFamily="50" charset="-128"/>
                <a:ea typeface="Meiryo UI" pitchFamily="50" charset="-128"/>
                <a:cs typeface="Meiryo UI" pitchFamily="50" charset="-128"/>
              </a:rPr>
              <a:t>企業、商品、サービス延べ</a:t>
            </a:r>
            <a:r>
              <a:rPr lang="en-US" altLang="ja-JP" sz="1500" dirty="0" smtClean="0">
                <a:latin typeface="Meiryo UI" pitchFamily="50" charset="-128"/>
                <a:ea typeface="Meiryo UI" pitchFamily="50" charset="-128"/>
                <a:cs typeface="Meiryo UI" pitchFamily="50" charset="-128"/>
              </a:rPr>
              <a:t>1500</a:t>
            </a:r>
            <a:r>
              <a:rPr lang="ja-JP" altLang="en-US" sz="1500" dirty="0" smtClean="0">
                <a:latin typeface="Meiryo UI" pitchFamily="50" charset="-128"/>
                <a:ea typeface="Meiryo UI" pitchFamily="50" charset="-128"/>
                <a:cs typeface="Meiryo UI" pitchFamily="50" charset="-128"/>
              </a:rPr>
              <a:t>ブランドを、</a:t>
            </a:r>
            <a:r>
              <a:rPr lang="en-US" altLang="ja-JP" sz="1500" dirty="0" smtClean="0">
                <a:latin typeface="Meiryo UI" pitchFamily="50" charset="-128"/>
                <a:ea typeface="Meiryo UI" pitchFamily="50" charset="-128"/>
                <a:cs typeface="Meiryo UI" pitchFamily="50" charset="-128"/>
              </a:rPr>
              <a:t>5</a:t>
            </a:r>
            <a:r>
              <a:rPr lang="ja-JP" altLang="en-US" sz="1500" dirty="0" smtClean="0">
                <a:latin typeface="Meiryo UI" pitchFamily="50" charset="-128"/>
                <a:ea typeface="Meiryo UI" pitchFamily="50" charset="-128"/>
                <a:cs typeface="Meiryo UI" pitchFamily="50" charset="-128"/>
              </a:rPr>
              <a:t>万人以上の消費者とビジネスパーソンが評価する日本最大の「ブランド力」評価調査。調査結果データを活用して、ブランドづくりをサポート。</a:t>
            </a:r>
            <a:endParaRPr lang="ja-JP" altLang="en-US" sz="1500" dirty="0">
              <a:latin typeface="Meiryo UI" pitchFamily="50" charset="-128"/>
              <a:ea typeface="Meiryo UI" pitchFamily="50" charset="-128"/>
              <a:cs typeface="Meiryo UI" pitchFamily="50" charset="-128"/>
            </a:endParaRPr>
          </a:p>
        </p:txBody>
      </p:sp>
      <p:pic>
        <p:nvPicPr>
          <p:cNvPr id="68620" name="Picture 12"/>
          <p:cNvPicPr>
            <a:picLocks noChangeAspect="1" noChangeArrowheads="1"/>
          </p:cNvPicPr>
          <p:nvPr/>
        </p:nvPicPr>
        <p:blipFill>
          <a:blip r:embed="rId10" cstate="print"/>
          <a:srcRect/>
          <a:stretch>
            <a:fillRect/>
          </a:stretch>
        </p:blipFill>
        <p:spPr bwMode="auto">
          <a:xfrm>
            <a:off x="3584848" y="1590416"/>
            <a:ext cx="1296143" cy="1838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128588" y="1557338"/>
            <a:ext cx="9777412" cy="4976812"/>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5" name="タイトル 13"/>
          <p:cNvSpPr txBox="1">
            <a:spLocks/>
          </p:cNvSpPr>
          <p:nvPr/>
        </p:nvSpPr>
        <p:spPr>
          <a:xfrm>
            <a:off x="2000671" y="116632"/>
            <a:ext cx="7833320" cy="36004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13.</a:t>
            </a:r>
            <a:r>
              <a:rPr kumimoji="1" lang="ja-JP" altLang="en-US"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障害者差別解消法の施行に期待すること</a:t>
            </a:r>
            <a:endParaRPr kumimoji="1" lang="ja-JP" altLang="en-US" sz="22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9" name="正方形/長方形 8"/>
          <p:cNvSpPr/>
          <p:nvPr/>
        </p:nvSpPr>
        <p:spPr bwMode="auto">
          <a:xfrm>
            <a:off x="2504729" y="1700809"/>
            <a:ext cx="648072" cy="468052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0" name="テキスト ボックス 9"/>
          <p:cNvSpPr txBox="1"/>
          <p:nvPr/>
        </p:nvSpPr>
        <p:spPr>
          <a:xfrm>
            <a:off x="128464" y="6361584"/>
            <a:ext cx="9289032"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dirty="0" smtClean="0"/>
              <a:t> </a:t>
            </a:r>
            <a:r>
              <a:rPr lang="ja-JP" altLang="en-US" sz="1400" b="1" dirty="0" smtClean="0">
                <a:solidFill>
                  <a:schemeClr val="accent2"/>
                </a:solidFill>
                <a:latin typeface="Meiryo UI" pitchFamily="50" charset="-128"/>
                <a:ea typeface="Meiryo UI" pitchFamily="50" charset="-128"/>
                <a:cs typeface="Meiryo UI" pitchFamily="50" charset="-128"/>
              </a:rPr>
              <a:t>「障害者差別解消法」施行に期待することはありますか。あなたのお気持ちについて、あてはまるものを全てお選びください。</a:t>
            </a:r>
          </a:p>
        </p:txBody>
      </p:sp>
      <p:sp>
        <p:nvSpPr>
          <p:cNvPr id="11" name="テキスト ボックス 10"/>
          <p:cNvSpPr txBox="1"/>
          <p:nvPr/>
        </p:nvSpPr>
        <p:spPr>
          <a:xfrm>
            <a:off x="128465" y="764704"/>
            <a:ext cx="9577064" cy="923330"/>
          </a:xfrm>
          <a:prstGeom prst="rect">
            <a:avLst/>
          </a:prstGeom>
          <a:noFill/>
        </p:spPr>
        <p:txBody>
          <a:bodyPr wrap="square" rtlCol="0">
            <a:spAutoFit/>
          </a:bodyPr>
          <a:lstStyle/>
          <a:p>
            <a:pPr marL="177800" indent="-177800">
              <a:buFont typeface="Wingdings" pitchFamily="2" charset="2"/>
              <a:buChar char="u"/>
            </a:pPr>
            <a:r>
              <a:rPr lang="ja-JP" altLang="en-US" sz="1800" b="1" dirty="0" smtClean="0">
                <a:latin typeface="Meiryo UI" pitchFamily="50" charset="-128"/>
                <a:ea typeface="Meiryo UI" pitchFamily="50" charset="-128"/>
                <a:cs typeface="Meiryo UI" pitchFamily="50" charset="-128"/>
              </a:rPr>
              <a:t>「障害者差別解消法」施行に期待することの</a:t>
            </a:r>
            <a:r>
              <a:rPr lang="en-US" altLang="ja-JP" sz="1800" b="1" dirty="0" smtClean="0">
                <a:latin typeface="Meiryo UI" pitchFamily="50" charset="-128"/>
                <a:ea typeface="Meiryo UI" pitchFamily="50" charset="-128"/>
                <a:cs typeface="Meiryo UI" pitchFamily="50" charset="-128"/>
              </a:rPr>
              <a:t>4</a:t>
            </a:r>
            <a:r>
              <a:rPr lang="ja-JP" altLang="en-US" sz="1800" b="1" dirty="0" smtClean="0">
                <a:latin typeface="Meiryo UI" pitchFamily="50" charset="-128"/>
                <a:ea typeface="Meiryo UI" pitchFamily="50" charset="-128"/>
                <a:cs typeface="Meiryo UI" pitchFamily="50" charset="-128"/>
              </a:rPr>
              <a:t>位に、</a:t>
            </a:r>
            <a:r>
              <a:rPr lang="ja-JP" altLang="en-US" sz="1800" b="1" dirty="0" smtClean="0">
                <a:solidFill>
                  <a:srgbClr val="FF0000"/>
                </a:solidFill>
                <a:latin typeface="Meiryo UI" pitchFamily="50" charset="-128"/>
                <a:ea typeface="Meiryo UI" pitchFamily="50" charset="-128"/>
                <a:cs typeface="Meiryo UI" pitchFamily="50" charset="-128"/>
              </a:rPr>
              <a:t>「インターネット上における、サービス利用時の手続きが独力でできるようになること」</a:t>
            </a:r>
            <a:r>
              <a:rPr lang="ja-JP" altLang="en-US" sz="1800" b="1" dirty="0" smtClean="0">
                <a:latin typeface="Meiryo UI" pitchFamily="50" charset="-128"/>
                <a:ea typeface="Meiryo UI" pitchFamily="50" charset="-128"/>
                <a:cs typeface="Meiryo UI" pitchFamily="50" charset="-128"/>
              </a:rPr>
              <a:t>がランクインする。また、</a:t>
            </a:r>
            <a:r>
              <a:rPr lang="ja-JP" altLang="en-US" sz="1800" b="1" dirty="0" smtClean="0">
                <a:solidFill>
                  <a:srgbClr val="FF0000"/>
                </a:solidFill>
                <a:latin typeface="Meiryo UI" pitchFamily="50" charset="-128"/>
                <a:ea typeface="Meiryo UI" pitchFamily="50" charset="-128"/>
                <a:cs typeface="Meiryo UI" pitchFamily="50" charset="-128"/>
              </a:rPr>
              <a:t>全盲者においては「</a:t>
            </a:r>
            <a:r>
              <a:rPr lang="ja-JP" altLang="en-US" sz="1800" b="1" dirty="0" err="1" smtClean="0">
                <a:solidFill>
                  <a:srgbClr val="FF0000"/>
                </a:solidFill>
                <a:latin typeface="Meiryo UI" pitchFamily="50" charset="-128"/>
                <a:ea typeface="Meiryo UI" pitchFamily="50" charset="-128"/>
                <a:cs typeface="Meiryo UI" pitchFamily="50" charset="-128"/>
              </a:rPr>
              <a:t>障がい</a:t>
            </a:r>
            <a:r>
              <a:rPr lang="ja-JP" altLang="en-US" sz="1800" b="1" dirty="0" smtClean="0">
                <a:solidFill>
                  <a:srgbClr val="FF0000"/>
                </a:solidFill>
                <a:latin typeface="Meiryo UI" pitchFamily="50" charset="-128"/>
                <a:ea typeface="Meiryo UI" pitchFamily="50" charset="-128"/>
                <a:cs typeface="Meiryo UI" pitchFamily="50" charset="-128"/>
              </a:rPr>
              <a:t>者の雇用の促進・拡充」に次ぐ</a:t>
            </a:r>
            <a:r>
              <a:rPr lang="en-US" altLang="ja-JP" sz="1800" b="1" dirty="0" smtClean="0">
                <a:solidFill>
                  <a:srgbClr val="FF0000"/>
                </a:solidFill>
                <a:latin typeface="Meiryo UI" pitchFamily="50" charset="-128"/>
                <a:ea typeface="Meiryo UI" pitchFamily="50" charset="-128"/>
                <a:cs typeface="Meiryo UI" pitchFamily="50" charset="-128"/>
              </a:rPr>
              <a:t>2</a:t>
            </a:r>
            <a:r>
              <a:rPr lang="ja-JP" altLang="en-US" sz="1800" b="1" dirty="0" smtClean="0">
                <a:solidFill>
                  <a:srgbClr val="FF0000"/>
                </a:solidFill>
                <a:latin typeface="Meiryo UI" pitchFamily="50" charset="-128"/>
                <a:ea typeface="Meiryo UI" pitchFamily="50" charset="-128"/>
                <a:cs typeface="Meiryo UI" pitchFamily="50" charset="-128"/>
              </a:rPr>
              <a:t>位</a:t>
            </a:r>
            <a:r>
              <a:rPr lang="ja-JP" altLang="en-US" sz="1800" b="1" dirty="0" smtClean="0">
                <a:latin typeface="Meiryo UI" pitchFamily="50" charset="-128"/>
                <a:ea typeface="Meiryo UI" pitchFamily="50" charset="-128"/>
                <a:cs typeface="Meiryo UI" pitchFamily="50" charset="-128"/>
              </a:rPr>
              <a:t>となる。</a:t>
            </a:r>
            <a:endParaRPr lang="en-US" altLang="ja-JP" sz="1800" b="1"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5" name="タイトル 13"/>
          <p:cNvSpPr txBox="1">
            <a:spLocks/>
          </p:cNvSpPr>
          <p:nvPr/>
        </p:nvSpPr>
        <p:spPr>
          <a:xfrm>
            <a:off x="2000671" y="116632"/>
            <a:ext cx="7833320" cy="36004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14.</a:t>
            </a:r>
            <a:r>
              <a:rPr kumimoji="1" lang="ja-JP" altLang="en-US" sz="3000" b="1" i="0" u="none" strike="noStrike" kern="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障害者差別解消法に対する意見</a:t>
            </a:r>
            <a:endParaRPr kumimoji="1" lang="ja-JP" altLang="en-US" sz="22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272481" y="3645024"/>
            <a:ext cx="9145016" cy="1981608"/>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東日本大震災の時に感じたことは、</a:t>
            </a:r>
            <a:r>
              <a:rPr lang="ja-JP" altLang="en-US" sz="2000" dirty="0" smtClean="0">
                <a:solidFill>
                  <a:srgbClr val="FF0000"/>
                </a:solidFill>
                <a:latin typeface="Meiryo UI" pitchFamily="50" charset="-128"/>
                <a:ea typeface="Meiryo UI" pitchFamily="50" charset="-128"/>
                <a:cs typeface="Meiryo UI" pitchFamily="50" charset="-128"/>
              </a:rPr>
              <a:t>災害が起きた時は障碍者が避難したり帰宅するのが健常者以上に苦労する</a:t>
            </a:r>
            <a:r>
              <a:rPr lang="ja-JP" altLang="en-US" sz="2000" dirty="0" smtClean="0">
                <a:latin typeface="Meiryo UI" pitchFamily="50" charset="-128"/>
                <a:ea typeface="Meiryo UI" pitchFamily="50" charset="-128"/>
                <a:cs typeface="Meiryo UI" pitchFamily="50" charset="-128"/>
              </a:rPr>
              <a:t>。対策を勤務先に対策をまかせっきりにするのではなく、国でもどうするのかをはっきりさせてほしい。特に避難所に関しては障碍者は見つけるのが困難だったり、行けたとしても設備などの面から利用できないことが多々あると思います。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a:t>
            </a:r>
            <a:r>
              <a:rPr lang="ja-JP" altLang="en-US" sz="1200" dirty="0" smtClean="0">
                <a:latin typeface="Meiryo UI" pitchFamily="50" charset="-128"/>
                <a:ea typeface="Meiryo UI" pitchFamily="50" charset="-128"/>
                <a:cs typeface="Meiryo UI" pitchFamily="50" charset="-128"/>
              </a:rPr>
              <a:t>代女性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
        <p:nvSpPr>
          <p:cNvPr id="6" name="テキスト ボックス 5"/>
          <p:cNvSpPr txBox="1"/>
          <p:nvPr/>
        </p:nvSpPr>
        <p:spPr>
          <a:xfrm>
            <a:off x="272480" y="836712"/>
            <a:ext cx="9361040" cy="1534148"/>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成立時を含め、一般の報道でほとんど取り上げられていない現状が問題と思います。単に</a:t>
            </a:r>
            <a:r>
              <a:rPr lang="ja-JP" altLang="en-US" sz="2000" dirty="0" smtClean="0">
                <a:solidFill>
                  <a:srgbClr val="FF0000"/>
                </a:solidFill>
                <a:latin typeface="Meiryo UI" pitchFamily="50" charset="-128"/>
                <a:ea typeface="Meiryo UI" pitchFamily="50" charset="-128"/>
                <a:cs typeface="Meiryo UI" pitchFamily="50" charset="-128"/>
              </a:rPr>
              <a:t>法律ができても、周知されなければ意味がない</a:t>
            </a:r>
            <a:r>
              <a:rPr lang="ja-JP" altLang="en-US" sz="2000" dirty="0" smtClean="0">
                <a:latin typeface="Meiryo UI" pitchFamily="50" charset="-128"/>
                <a:ea typeface="Meiryo UI" pitchFamily="50" charset="-128"/>
                <a:cs typeface="Meiryo UI" pitchFamily="50" charset="-128"/>
              </a:rPr>
              <a:t>ので、権利条約批准も含めて周知する中で、社会的な議論を踏まえながら改善していって欲しい。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7" name="テキスト ボックス 6"/>
          <p:cNvSpPr txBox="1"/>
          <p:nvPr/>
        </p:nvSpPr>
        <p:spPr>
          <a:xfrm>
            <a:off x="272480" y="2487673"/>
            <a:ext cx="9361040" cy="1015663"/>
          </a:xfrm>
          <a:prstGeom prst="rect">
            <a:avLst/>
          </a:prstGeom>
          <a:noFill/>
          <a:ln>
            <a:solidFill>
              <a:schemeClr val="accent6"/>
            </a:solidFill>
          </a:ln>
        </p:spPr>
        <p:txBody>
          <a:bodyPr wrap="square" rtlCol="0">
            <a:spAutoFit/>
          </a:bodyPr>
          <a:lstStyle/>
          <a:p>
            <a:pPr>
              <a:lnSpc>
                <a:spcPct val="150000"/>
              </a:lnSpc>
            </a:pPr>
            <a:r>
              <a:rPr lang="ja-JP" altLang="en-US" sz="2000" dirty="0" smtClean="0">
                <a:latin typeface="Meiryo UI" pitchFamily="50" charset="-128"/>
                <a:ea typeface="Meiryo UI" pitchFamily="50" charset="-128"/>
                <a:cs typeface="Meiryo UI" pitchFamily="50" charset="-128"/>
              </a:rPr>
              <a:t>我々障害者自身がこの法律を過大解釈して起こしたアクションにより、逆に</a:t>
            </a:r>
            <a:r>
              <a:rPr lang="ja-JP" altLang="en-US" sz="2000" dirty="0" smtClean="0">
                <a:solidFill>
                  <a:srgbClr val="FF0000"/>
                </a:solidFill>
                <a:latin typeface="Meiryo UI" pitchFamily="50" charset="-128"/>
                <a:ea typeface="Meiryo UI" pitchFamily="50" charset="-128"/>
                <a:cs typeface="Meiryo UI" pitchFamily="50" charset="-128"/>
              </a:rPr>
              <a:t>この法律の趣旨が社会に浸透しないような結果を引き起こさないよう十分注意していきたい</a:t>
            </a:r>
            <a:r>
              <a:rPr lang="ja-JP" altLang="en-US" sz="2000" dirty="0" smtClean="0">
                <a:latin typeface="Meiryo UI" pitchFamily="50" charset="-128"/>
                <a:ea typeface="Meiryo UI" pitchFamily="50" charset="-128"/>
                <a:cs typeface="Meiryo UI" pitchFamily="50" charset="-128"/>
              </a:rPr>
              <a:t>です。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40</a:t>
            </a:r>
            <a:r>
              <a:rPr lang="ja-JP" altLang="en-US" sz="1200" dirty="0" smtClean="0">
                <a:latin typeface="Meiryo UI" pitchFamily="50" charset="-128"/>
                <a:ea typeface="Meiryo UI" pitchFamily="50" charset="-128"/>
                <a:cs typeface="Meiryo UI" pitchFamily="50" charset="-128"/>
              </a:rPr>
              <a:t>代男性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全盲）</a:t>
            </a:r>
            <a:endParaRPr lang="en-US" altLang="ja-JP" sz="1200"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a:xfrm>
            <a:off x="272481" y="5661249"/>
            <a:ext cx="9145016" cy="1015663"/>
          </a:xfrm>
          <a:prstGeom prst="rect">
            <a:avLst/>
          </a:prstGeom>
          <a:noFill/>
          <a:ln>
            <a:solidFill>
              <a:schemeClr val="accent6"/>
            </a:solidFill>
          </a:ln>
        </p:spPr>
        <p:txBody>
          <a:bodyPr wrap="square" rtlCol="0">
            <a:spAutoFit/>
          </a:bodyPr>
          <a:lstStyle/>
          <a:p>
            <a:pPr>
              <a:lnSpc>
                <a:spcPct val="150000"/>
              </a:lnSpc>
            </a:pPr>
            <a:r>
              <a:rPr lang="ja-JP" altLang="en-US" sz="2000" dirty="0" smtClean="0">
                <a:solidFill>
                  <a:srgbClr val="FF0000"/>
                </a:solidFill>
                <a:latin typeface="Meiryo UI" pitchFamily="50" charset="-128"/>
                <a:ea typeface="Meiryo UI" pitchFamily="50" charset="-128"/>
                <a:cs typeface="Meiryo UI" pitchFamily="50" charset="-128"/>
              </a:rPr>
              <a:t>絵に描いた餅にしないでほしい。</a:t>
            </a:r>
            <a:r>
              <a:rPr lang="ja-JP" altLang="en-US" sz="2000" dirty="0" smtClean="0">
                <a:latin typeface="Meiryo UI" pitchFamily="50" charset="-128"/>
                <a:ea typeface="Meiryo UI" pitchFamily="50" charset="-128"/>
                <a:cs typeface="Meiryo UI" pitchFamily="50" charset="-128"/>
              </a:rPr>
              <a:t>理念は立派でも、すぐに骨抜きになりがちな福祉政策にはうんざり。そんな法律にならないことを期待する。  </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50</a:t>
            </a:r>
            <a:r>
              <a:rPr lang="ja-JP" altLang="en-US" sz="1200" dirty="0" smtClean="0">
                <a:latin typeface="Meiryo UI" pitchFamily="50" charset="-128"/>
                <a:ea typeface="Meiryo UI" pitchFamily="50" charset="-128"/>
                <a:cs typeface="Meiryo UI" pitchFamily="50" charset="-128"/>
              </a:rPr>
              <a:t>代女性</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弱視）</a:t>
            </a:r>
            <a:endParaRPr lang="en-US" altLang="ja-JP" sz="12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5" name="タイトル 13"/>
          <p:cNvSpPr txBox="1">
            <a:spLocks/>
          </p:cNvSpPr>
          <p:nvPr/>
        </p:nvSpPr>
        <p:spPr>
          <a:xfrm>
            <a:off x="2000671" y="116632"/>
            <a:ext cx="7833320" cy="36004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3000" b="1" kern="0" noProof="0" dirty="0" smtClean="0">
                <a:latin typeface="Meiryo UI" pitchFamily="50" charset="-128"/>
                <a:ea typeface="Meiryo UI" pitchFamily="50" charset="-128"/>
                <a:cs typeface="Meiryo UI" pitchFamily="50" charset="-128"/>
              </a:rPr>
              <a:t>調査結果のまとめ</a:t>
            </a:r>
            <a:endParaRPr kumimoji="1" lang="ja-JP" altLang="en-US" sz="22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0" name="テキスト ボックス 9"/>
          <p:cNvSpPr txBox="1"/>
          <p:nvPr/>
        </p:nvSpPr>
        <p:spPr>
          <a:xfrm>
            <a:off x="200472" y="1052736"/>
            <a:ext cx="9489504" cy="5262979"/>
          </a:xfrm>
          <a:prstGeom prst="rect">
            <a:avLst/>
          </a:prstGeom>
          <a:noFill/>
        </p:spPr>
        <p:txBody>
          <a:bodyPr wrap="square" rtlCol="0">
            <a:spAutoFit/>
          </a:bodyPr>
          <a:lstStyle/>
          <a:p>
            <a:pPr marL="177800" indent="-177800"/>
            <a:r>
              <a:rPr lang="ja-JP" altLang="en-US" sz="2400"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パソコンからインターネットを利用した際に</a:t>
            </a:r>
            <a:r>
              <a:rPr lang="en-US" altLang="ja-JP" sz="2400" b="1" dirty="0" smtClean="0">
                <a:latin typeface="Meiryo UI" pitchFamily="50" charset="-128"/>
                <a:ea typeface="Meiryo UI" pitchFamily="50" charset="-128"/>
                <a:cs typeface="Meiryo UI" pitchFamily="50" charset="-128"/>
              </a:rPr>
              <a:t>Web</a:t>
            </a:r>
            <a:r>
              <a:rPr lang="ja-JP" altLang="en-US" sz="2400" b="1" dirty="0" smtClean="0">
                <a:latin typeface="Meiryo UI" pitchFamily="50" charset="-128"/>
                <a:ea typeface="Meiryo UI" pitchFamily="50" charset="-128"/>
                <a:cs typeface="Meiryo UI" pitchFamily="50" charset="-128"/>
              </a:rPr>
              <a:t>上にバリア（障壁）があることで、閲覧・手続きなどの利用を諦めた経験がある全盲者は</a:t>
            </a:r>
            <a:r>
              <a:rPr lang="en-US" altLang="ja-JP" sz="2400" b="1" dirty="0" smtClean="0">
                <a:latin typeface="Meiryo UI" pitchFamily="50" charset="-128"/>
                <a:ea typeface="Meiryo UI" pitchFamily="50" charset="-128"/>
                <a:cs typeface="Meiryo UI" pitchFamily="50" charset="-128"/>
              </a:rPr>
              <a:t>9</a:t>
            </a:r>
            <a:r>
              <a:rPr lang="ja-JP" altLang="en-US" sz="2400" b="1" dirty="0" smtClean="0">
                <a:latin typeface="Meiryo UI" pitchFamily="50" charset="-128"/>
                <a:ea typeface="Meiryo UI" pitchFamily="50" charset="-128"/>
                <a:cs typeface="Meiryo UI" pitchFamily="50" charset="-128"/>
              </a:rPr>
              <a:t>割以上。弱視者においても</a:t>
            </a:r>
            <a:r>
              <a:rPr lang="en-US" altLang="ja-JP" sz="2400" b="1" dirty="0" smtClean="0">
                <a:latin typeface="Meiryo UI" pitchFamily="50" charset="-128"/>
                <a:ea typeface="Meiryo UI" pitchFamily="50" charset="-128"/>
                <a:cs typeface="Meiryo UI" pitchFamily="50" charset="-128"/>
              </a:rPr>
              <a:t>6</a:t>
            </a:r>
            <a:r>
              <a:rPr lang="ja-JP" altLang="en-US" sz="2400" b="1" dirty="0" smtClean="0">
                <a:latin typeface="Meiryo UI" pitchFamily="50" charset="-128"/>
                <a:ea typeface="Meiryo UI" pitchFamily="50" charset="-128"/>
                <a:cs typeface="Meiryo UI" pitchFamily="50" charset="-128"/>
              </a:rPr>
              <a:t>割が経験。</a:t>
            </a:r>
            <a:endParaRPr lang="en-US" altLang="ja-JP" sz="2400" b="1" dirty="0" smtClean="0">
              <a:latin typeface="Meiryo UI" pitchFamily="50" charset="-128"/>
              <a:ea typeface="Meiryo UI" pitchFamily="50" charset="-128"/>
              <a:cs typeface="Meiryo UI" pitchFamily="50" charset="-128"/>
            </a:endParaRPr>
          </a:p>
          <a:p>
            <a:pPr marL="177800" indent="-177800"/>
            <a:endParaRPr lang="en-US" altLang="ja-JP" sz="2400" b="1" dirty="0" smtClean="0">
              <a:latin typeface="Meiryo UI" pitchFamily="50" charset="-128"/>
              <a:ea typeface="Meiryo UI" pitchFamily="50" charset="-128"/>
              <a:cs typeface="Meiryo UI" pitchFamily="50" charset="-128"/>
            </a:endParaRPr>
          </a:p>
          <a:p>
            <a:pPr marL="177800" indent="-177800"/>
            <a:r>
              <a:rPr lang="ja-JP" altLang="en-US" sz="2400" b="1" dirty="0" smtClean="0">
                <a:latin typeface="Meiryo UI" pitchFamily="50" charset="-128"/>
                <a:ea typeface="Meiryo UI" pitchFamily="50" charset="-128"/>
                <a:cs typeface="Meiryo UI" pitchFamily="50" charset="-128"/>
              </a:rPr>
              <a:t>・具体的に困ることとしては、全盲者では「スクリーンリーダーで読み上げらないコンテンツ」と「画像認証」が多い。</a:t>
            </a:r>
            <a:endParaRPr lang="en-US" altLang="ja-JP" sz="2400" b="1" dirty="0" smtClean="0">
              <a:latin typeface="Meiryo UI" pitchFamily="50" charset="-128"/>
              <a:ea typeface="Meiryo UI" pitchFamily="50" charset="-128"/>
              <a:cs typeface="Meiryo UI" pitchFamily="50" charset="-128"/>
            </a:endParaRPr>
          </a:p>
          <a:p>
            <a:pPr marL="177800" indent="-177800"/>
            <a:r>
              <a:rPr lang="ja-JP" altLang="en-US" sz="2400" b="1" dirty="0" smtClean="0">
                <a:latin typeface="Meiryo UI" pitchFamily="50" charset="-128"/>
                <a:ea typeface="Meiryo UI" pitchFamily="50" charset="-128"/>
                <a:cs typeface="Meiryo UI" pitchFamily="50" charset="-128"/>
              </a:rPr>
              <a:t>　弱視者では「背景と文字のコントラスト」や「不適切な文字サイズ」となった。</a:t>
            </a:r>
            <a:endParaRPr lang="en-US" altLang="ja-JP" sz="2400" b="1" dirty="0" smtClean="0">
              <a:latin typeface="Meiryo UI" pitchFamily="50" charset="-128"/>
              <a:ea typeface="Meiryo UI" pitchFamily="50" charset="-128"/>
              <a:cs typeface="Meiryo UI" pitchFamily="50" charset="-128"/>
            </a:endParaRPr>
          </a:p>
          <a:p>
            <a:pPr marL="177800" indent="-177800"/>
            <a:endParaRPr lang="ja-JP" altLang="en-US" sz="2400" b="1" dirty="0" smtClean="0">
              <a:latin typeface="Meiryo UI" pitchFamily="50" charset="-128"/>
              <a:ea typeface="Meiryo UI" pitchFamily="50" charset="-128"/>
              <a:cs typeface="Meiryo UI" pitchFamily="50" charset="-128"/>
            </a:endParaRPr>
          </a:p>
          <a:p>
            <a:pPr marL="177800" indent="-177800"/>
            <a:r>
              <a:rPr lang="ja-JP" altLang="en-US" sz="2400" b="1" dirty="0" smtClean="0">
                <a:latin typeface="Meiryo UI" pitchFamily="50" charset="-128"/>
                <a:ea typeface="Meiryo UI" pitchFamily="50" charset="-128"/>
                <a:cs typeface="Meiryo UI" pitchFamily="50" charset="-128"/>
              </a:rPr>
              <a:t>・最も改善ニーズの高いインターネットコンテンツは、全盲者・弱視者ともに「地図・交通系」。</a:t>
            </a:r>
            <a:endParaRPr lang="en-US" altLang="ja-JP" sz="2400" b="1" dirty="0" smtClean="0">
              <a:latin typeface="Meiryo UI" pitchFamily="50" charset="-128"/>
              <a:ea typeface="Meiryo UI" pitchFamily="50" charset="-128"/>
              <a:cs typeface="Meiryo UI" pitchFamily="50" charset="-128"/>
            </a:endParaRPr>
          </a:p>
          <a:p>
            <a:pPr marL="177800" indent="-177800"/>
            <a:endParaRPr lang="en-US" altLang="ja-JP" sz="2400" b="1" dirty="0" smtClean="0">
              <a:latin typeface="Meiryo UI" pitchFamily="50" charset="-128"/>
              <a:ea typeface="Meiryo UI" pitchFamily="50" charset="-128"/>
              <a:cs typeface="Meiryo UI" pitchFamily="50" charset="-128"/>
            </a:endParaRPr>
          </a:p>
          <a:p>
            <a:pPr marL="177800" indent="-177800"/>
            <a:r>
              <a:rPr lang="ja-JP" altLang="en-US" sz="2400" b="1" dirty="0" smtClean="0">
                <a:latin typeface="Meiryo UI" pitchFamily="50" charset="-128"/>
                <a:ea typeface="Meiryo UI" pitchFamily="50" charset="-128"/>
                <a:cs typeface="Meiryo UI" pitchFamily="50" charset="-128"/>
              </a:rPr>
              <a:t>・「障害者差別解消法」施行に</a:t>
            </a:r>
            <a:r>
              <a:rPr lang="ja-JP" altLang="en-US" sz="2400" b="1" dirty="0">
                <a:latin typeface="Meiryo UI" pitchFamily="50" charset="-128"/>
                <a:ea typeface="Meiryo UI" pitchFamily="50" charset="-128"/>
                <a:cs typeface="Meiryo UI" pitchFamily="50" charset="-128"/>
              </a:rPr>
              <a:t>あたり、特に</a:t>
            </a:r>
            <a:r>
              <a:rPr lang="ja-JP" altLang="en-US" sz="2400" b="1">
                <a:latin typeface="Meiryo UI" pitchFamily="50" charset="-128"/>
                <a:ea typeface="Meiryo UI" pitchFamily="50" charset="-128"/>
                <a:cs typeface="Meiryo UI" pitchFamily="50" charset="-128"/>
              </a:rPr>
              <a:t>全盲</a:t>
            </a:r>
            <a:r>
              <a:rPr lang="ja-JP" altLang="en-US" sz="2400" b="1" smtClean="0">
                <a:latin typeface="Meiryo UI" pitchFamily="50" charset="-128"/>
                <a:ea typeface="Meiryo UI" pitchFamily="50" charset="-128"/>
                <a:cs typeface="Meiryo UI" pitchFamily="50" charset="-128"/>
              </a:rPr>
              <a:t>者において、「</a:t>
            </a:r>
            <a:r>
              <a:rPr lang="ja-JP" altLang="en-US" sz="2400" b="1" dirty="0" smtClean="0">
                <a:latin typeface="Meiryo UI" pitchFamily="50" charset="-128"/>
                <a:ea typeface="Meiryo UI" pitchFamily="50" charset="-128"/>
                <a:cs typeface="Meiryo UI" pitchFamily="50" charset="-128"/>
              </a:rPr>
              <a:t>インターネット上における、サービス利用時の手続きが独力でできるようになること」に対する期待・要望は高い。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ja-JP" altLang="en-US" sz="3000" b="1" dirty="0" smtClean="0">
                <a:solidFill>
                  <a:schemeClr val="tx1"/>
                </a:solidFill>
              </a:rPr>
              <a:t>調査概要①</a:t>
            </a:r>
            <a:endParaRPr kumimoji="1" lang="ja-JP" altLang="en-US" sz="3000" b="1" dirty="0">
              <a:solidFill>
                <a:schemeClr val="tx1"/>
              </a:solidFill>
            </a:endParaRPr>
          </a:p>
        </p:txBody>
      </p:sp>
      <p:sp>
        <p:nvSpPr>
          <p:cNvPr id="17" name="テキスト ボックス 16"/>
          <p:cNvSpPr txBox="1"/>
          <p:nvPr/>
        </p:nvSpPr>
        <p:spPr>
          <a:xfrm>
            <a:off x="272481" y="841058"/>
            <a:ext cx="9505055" cy="5632311"/>
          </a:xfrm>
          <a:prstGeom prst="rect">
            <a:avLst/>
          </a:prstGeom>
          <a:noFill/>
        </p:spPr>
        <p:txBody>
          <a:bodyPr wrap="square" rtlCol="0">
            <a:spAutoFit/>
          </a:bodyPr>
          <a:lstStyle/>
          <a:p>
            <a:r>
              <a:rPr lang="ja-JP" altLang="en-US" sz="1900" b="1" dirty="0" smtClean="0">
                <a:latin typeface="Meiryo UI" pitchFamily="50" charset="-128"/>
                <a:ea typeface="Meiryo UI" pitchFamily="50" charset="-128"/>
                <a:cs typeface="Meiryo UI" pitchFamily="50" charset="-128"/>
              </a:rPr>
              <a:t>・調査目的</a:t>
            </a:r>
            <a:endParaRPr lang="en-US" altLang="ja-JP" sz="1900" b="1" dirty="0" smtClean="0">
              <a:latin typeface="Meiryo UI" pitchFamily="50" charset="-128"/>
              <a:ea typeface="Meiryo UI" pitchFamily="50" charset="-128"/>
              <a:cs typeface="Meiryo UI" pitchFamily="50" charset="-128"/>
            </a:endParaRPr>
          </a:p>
          <a:p>
            <a:pPr marL="269875">
              <a:tabLst>
                <a:tab pos="177800" algn="l"/>
              </a:tabLst>
            </a:pPr>
            <a:r>
              <a:rPr lang="ja-JP" altLang="en-US" sz="1900" dirty="0" smtClean="0">
                <a:latin typeface="Meiryo UI" pitchFamily="50" charset="-128"/>
                <a:ea typeface="Meiryo UI" pitchFamily="50" charset="-128"/>
                <a:cs typeface="Meiryo UI" pitchFamily="50" charset="-128"/>
              </a:rPr>
              <a:t>「障害を理由とする差別の解消の推進に関する法律（</a:t>
            </a:r>
            <a:r>
              <a:rPr lang="en-US" altLang="ja-JP" sz="1900" dirty="0" smtClean="0">
                <a:latin typeface="Meiryo UI" pitchFamily="50" charset="-128"/>
                <a:ea typeface="Meiryo UI" pitchFamily="50" charset="-128"/>
                <a:cs typeface="Meiryo UI" pitchFamily="50" charset="-128"/>
              </a:rPr>
              <a:t>※</a:t>
            </a:r>
            <a:r>
              <a:rPr lang="ja-JP" altLang="en-US" sz="1900" dirty="0" smtClean="0">
                <a:latin typeface="Meiryo UI" pitchFamily="50" charset="-128"/>
                <a:ea typeface="Meiryo UI" pitchFamily="50" charset="-128"/>
                <a:cs typeface="Meiryo UI" pitchFamily="50" charset="-128"/>
              </a:rPr>
              <a:t>）」（以下、「障害者差別解消法」とする）が、</a:t>
            </a:r>
            <a:r>
              <a:rPr lang="en-US" altLang="ja-JP" sz="1900" dirty="0" smtClean="0">
                <a:latin typeface="Meiryo UI" pitchFamily="50" charset="-128"/>
                <a:ea typeface="Meiryo UI" pitchFamily="50" charset="-128"/>
                <a:cs typeface="Meiryo UI" pitchFamily="50" charset="-128"/>
              </a:rPr>
              <a:t>2016</a:t>
            </a:r>
            <a:r>
              <a:rPr lang="ja-JP" altLang="en-US" sz="1900" dirty="0" smtClean="0">
                <a:latin typeface="Meiryo UI" pitchFamily="50" charset="-128"/>
                <a:ea typeface="Meiryo UI" pitchFamily="50" charset="-128"/>
                <a:cs typeface="Meiryo UI" pitchFamily="50" charset="-128"/>
              </a:rPr>
              <a:t>年</a:t>
            </a:r>
            <a:r>
              <a:rPr lang="en-US" altLang="ja-JP" sz="1900" dirty="0" smtClean="0">
                <a:latin typeface="Meiryo UI" pitchFamily="50" charset="-128"/>
                <a:ea typeface="Meiryo UI" pitchFamily="50" charset="-128"/>
                <a:cs typeface="Meiryo UI" pitchFamily="50" charset="-128"/>
              </a:rPr>
              <a:t>4</a:t>
            </a:r>
            <a:r>
              <a:rPr lang="ja-JP" altLang="en-US" sz="1900" dirty="0" smtClean="0">
                <a:latin typeface="Meiryo UI" pitchFamily="50" charset="-128"/>
                <a:ea typeface="Meiryo UI" pitchFamily="50" charset="-128"/>
                <a:cs typeface="Meiryo UI" pitchFamily="50" charset="-128"/>
              </a:rPr>
              <a:t>月</a:t>
            </a:r>
            <a:r>
              <a:rPr lang="en-US" altLang="ja-JP" sz="1900" dirty="0" smtClean="0">
                <a:latin typeface="Meiryo UI" pitchFamily="50" charset="-128"/>
                <a:ea typeface="Meiryo UI" pitchFamily="50" charset="-128"/>
                <a:cs typeface="Meiryo UI" pitchFamily="50" charset="-128"/>
              </a:rPr>
              <a:t>1</a:t>
            </a:r>
            <a:r>
              <a:rPr lang="ja-JP" altLang="en-US" sz="1900" dirty="0" smtClean="0">
                <a:latin typeface="Meiryo UI" pitchFamily="50" charset="-128"/>
                <a:ea typeface="Meiryo UI" pitchFamily="50" charset="-128"/>
                <a:cs typeface="Meiryo UI" pitchFamily="50" charset="-128"/>
              </a:rPr>
              <a:t>日に（一部の附則を除き）施行されることを踏まえ、社会・企業・個人と障害者との間の相互理解が進むようフォローアップの基礎データを得ることを目的として、障害者のインターネット利用実態を調査する。</a:t>
            </a:r>
            <a:endParaRPr lang="en-US" altLang="ja-JP" sz="1900" dirty="0" smtClean="0">
              <a:latin typeface="Meiryo UI" pitchFamily="50" charset="-128"/>
              <a:ea typeface="Meiryo UI" pitchFamily="50" charset="-128"/>
              <a:cs typeface="Meiryo UI" pitchFamily="50" charset="-128"/>
            </a:endParaRPr>
          </a:p>
          <a:p>
            <a:pPr marL="269875">
              <a:tabLst>
                <a:tab pos="177800" algn="l"/>
              </a:tabLst>
            </a:pPr>
            <a:endParaRPr lang="en-US" altLang="ja-JP" sz="1900" b="1" dirty="0" smtClean="0">
              <a:latin typeface="Meiryo UI" pitchFamily="50" charset="-128"/>
              <a:ea typeface="Meiryo UI" pitchFamily="50" charset="-128"/>
              <a:cs typeface="Meiryo UI" pitchFamily="50" charset="-128"/>
            </a:endParaRPr>
          </a:p>
          <a:p>
            <a:pPr marL="269875" indent="-92075">
              <a:tabLst>
                <a:tab pos="177800" algn="l"/>
              </a:tabLst>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障害を理由とする差別の解消の推進に関する法律</a:t>
            </a:r>
            <a:r>
              <a:rPr lang="ja-JP" altLang="en-US" sz="1400" dirty="0" smtClean="0">
                <a:latin typeface="Meiryo UI" pitchFamily="50" charset="-128"/>
                <a:ea typeface="Meiryo UI" pitchFamily="50" charset="-128"/>
                <a:cs typeface="Meiryo UI" pitchFamily="50" charset="-128"/>
              </a:rPr>
              <a:t/>
            </a:r>
            <a:br>
              <a:rPr lang="ja-JP" altLang="en-US" sz="1400" dirty="0" smtClean="0">
                <a:latin typeface="Meiryo UI" pitchFamily="50" charset="-128"/>
                <a:ea typeface="Meiryo UI" pitchFamily="50" charset="-128"/>
                <a:cs typeface="Meiryo UI" pitchFamily="50" charset="-128"/>
              </a:rPr>
            </a:br>
            <a:r>
              <a:rPr lang="ja-JP" altLang="en-US" sz="1400" dirty="0" smtClean="0">
                <a:latin typeface="Meiryo UI" pitchFamily="50" charset="-128"/>
                <a:ea typeface="Meiryo UI" pitchFamily="50" charset="-128"/>
                <a:cs typeface="Meiryo UI" pitchFamily="50" charset="-128"/>
              </a:rPr>
              <a:t>国連の「障害者の権利に関する条約」の締結に向けた国内法制度の整備の一環として、全ての国民が、障害の有無によって分け隔てられることなく、相互に人格 と個性を尊重し合いながら共生する社会の実現に向け、障害を理由とする差別の解消を推進することを目的として、</a:t>
            </a:r>
            <a:r>
              <a:rPr lang="en-US" altLang="ja-JP" sz="1400" dirty="0" smtClean="0">
                <a:latin typeface="Meiryo UI" pitchFamily="50" charset="-128"/>
                <a:ea typeface="Meiryo UI" pitchFamily="50" charset="-128"/>
                <a:cs typeface="Meiryo UI" pitchFamily="50" charset="-128"/>
              </a:rPr>
              <a:t>2013</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6</a:t>
            </a:r>
            <a:r>
              <a:rPr lang="ja-JP" altLang="en-US" sz="1400" dirty="0" smtClean="0">
                <a:latin typeface="Meiryo UI" pitchFamily="50" charset="-128"/>
                <a:ea typeface="Meiryo UI" pitchFamily="50" charset="-128"/>
                <a:cs typeface="Meiryo UI" pitchFamily="50" charset="-128"/>
              </a:rPr>
              <a:t>月に制定された法律。（施行は 一部の附則を除き</a:t>
            </a:r>
            <a:r>
              <a:rPr lang="en-US" altLang="ja-JP" sz="1400" dirty="0" smtClean="0">
                <a:latin typeface="Meiryo UI" pitchFamily="50" charset="-128"/>
                <a:ea typeface="Meiryo UI" pitchFamily="50" charset="-128"/>
                <a:cs typeface="Meiryo UI" pitchFamily="50" charset="-128"/>
              </a:rPr>
              <a:t>2016</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4</a:t>
            </a:r>
            <a:r>
              <a:rPr lang="ja-JP" altLang="en-US" sz="1400" dirty="0" smtClean="0">
                <a:latin typeface="Meiryo UI" pitchFamily="50" charset="-128"/>
                <a:ea typeface="Meiryo UI" pitchFamily="50" charset="-128"/>
                <a:cs typeface="Meiryo UI" pitchFamily="50" charset="-128"/>
              </a:rPr>
              <a:t>月</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日）</a:t>
            </a:r>
            <a:endParaRPr lang="en-US" altLang="ja-JP" sz="1400" b="1" dirty="0" smtClean="0">
              <a:latin typeface="Meiryo UI" pitchFamily="50" charset="-128"/>
              <a:ea typeface="Meiryo UI" pitchFamily="50" charset="-128"/>
              <a:cs typeface="Meiryo UI" pitchFamily="50" charset="-128"/>
            </a:endParaRPr>
          </a:p>
          <a:p>
            <a:pPr marL="269875">
              <a:tabLst>
                <a:tab pos="177800" algn="l"/>
              </a:tabLst>
            </a:pPr>
            <a:endParaRPr lang="en-US" altLang="ja-JP" sz="1900" b="1" dirty="0">
              <a:latin typeface="Meiryo UI" pitchFamily="50" charset="-128"/>
              <a:ea typeface="Meiryo UI" pitchFamily="50" charset="-128"/>
              <a:cs typeface="Meiryo UI" pitchFamily="50" charset="-128"/>
            </a:endParaRPr>
          </a:p>
          <a:p>
            <a:r>
              <a:rPr lang="ja-JP" altLang="en-US" sz="1900" b="1" dirty="0" smtClean="0">
                <a:latin typeface="Meiryo UI" pitchFamily="50" charset="-128"/>
                <a:ea typeface="Meiryo UI" pitchFamily="50" charset="-128"/>
                <a:cs typeface="Meiryo UI" pitchFamily="50" charset="-128"/>
              </a:rPr>
              <a:t>・調査期間　</a:t>
            </a:r>
            <a:endParaRPr lang="en-US" altLang="ja-JP" sz="1900" b="1" dirty="0" smtClean="0">
              <a:latin typeface="Meiryo UI" pitchFamily="50" charset="-128"/>
              <a:ea typeface="Meiryo UI" pitchFamily="50" charset="-128"/>
              <a:cs typeface="Meiryo UI" pitchFamily="50" charset="-128"/>
            </a:endParaRPr>
          </a:p>
          <a:p>
            <a:r>
              <a:rPr lang="ja-JP" altLang="en-US" sz="1900" b="1" dirty="0" smtClean="0">
                <a:latin typeface="Meiryo UI" pitchFamily="50" charset="-128"/>
                <a:ea typeface="Meiryo UI" pitchFamily="50" charset="-128"/>
                <a:cs typeface="Meiryo UI" pitchFamily="50" charset="-128"/>
              </a:rPr>
              <a:t>　　</a:t>
            </a:r>
            <a:r>
              <a:rPr lang="en-US" altLang="ja-JP" sz="1900" dirty="0" smtClean="0">
                <a:latin typeface="Meiryo UI" pitchFamily="50" charset="-128"/>
                <a:ea typeface="Meiryo UI" pitchFamily="50" charset="-128"/>
                <a:cs typeface="Meiryo UI" pitchFamily="50" charset="-128"/>
              </a:rPr>
              <a:t>2014</a:t>
            </a:r>
            <a:r>
              <a:rPr lang="ja-JP" altLang="en-US" sz="1900" dirty="0" smtClean="0">
                <a:latin typeface="Meiryo UI" pitchFamily="50" charset="-128"/>
                <a:ea typeface="Meiryo UI" pitchFamily="50" charset="-128"/>
                <a:cs typeface="Meiryo UI" pitchFamily="50" charset="-128"/>
              </a:rPr>
              <a:t>年</a:t>
            </a:r>
            <a:r>
              <a:rPr lang="en-US" altLang="ja-JP" sz="1900" dirty="0" smtClean="0">
                <a:latin typeface="Meiryo UI" pitchFamily="50" charset="-128"/>
                <a:ea typeface="Meiryo UI" pitchFamily="50" charset="-128"/>
                <a:cs typeface="Meiryo UI" pitchFamily="50" charset="-128"/>
              </a:rPr>
              <a:t>10</a:t>
            </a:r>
            <a:r>
              <a:rPr lang="ja-JP" altLang="en-US" sz="1900" dirty="0" smtClean="0">
                <a:latin typeface="Meiryo UI" pitchFamily="50" charset="-128"/>
                <a:ea typeface="Meiryo UI" pitchFamily="50" charset="-128"/>
                <a:cs typeface="Meiryo UI" pitchFamily="50" charset="-128"/>
              </a:rPr>
              <a:t>月</a:t>
            </a:r>
            <a:r>
              <a:rPr lang="en-US" altLang="ja-JP" sz="1900" dirty="0" smtClean="0">
                <a:latin typeface="Meiryo UI" pitchFamily="50" charset="-128"/>
                <a:ea typeface="Meiryo UI" pitchFamily="50" charset="-128"/>
                <a:cs typeface="Meiryo UI" pitchFamily="50" charset="-128"/>
              </a:rPr>
              <a:t>14</a:t>
            </a:r>
            <a:r>
              <a:rPr lang="ja-JP" altLang="en-US" sz="1900" dirty="0" smtClean="0">
                <a:latin typeface="Meiryo UI" pitchFamily="50" charset="-128"/>
                <a:ea typeface="Meiryo UI" pitchFamily="50" charset="-128"/>
                <a:cs typeface="Meiryo UI" pitchFamily="50" charset="-128"/>
              </a:rPr>
              <a:t>日（火）～</a:t>
            </a:r>
            <a:r>
              <a:rPr lang="en-US" altLang="ja-JP" sz="1900" dirty="0" smtClean="0">
                <a:latin typeface="Meiryo UI" pitchFamily="50" charset="-128"/>
                <a:ea typeface="Meiryo UI" pitchFamily="50" charset="-128"/>
                <a:cs typeface="Meiryo UI" pitchFamily="50" charset="-128"/>
              </a:rPr>
              <a:t>11</a:t>
            </a:r>
            <a:r>
              <a:rPr lang="ja-JP" altLang="en-US" sz="1900" dirty="0" smtClean="0">
                <a:latin typeface="Meiryo UI" pitchFamily="50" charset="-128"/>
                <a:ea typeface="Meiryo UI" pitchFamily="50" charset="-128"/>
                <a:cs typeface="Meiryo UI" pitchFamily="50" charset="-128"/>
              </a:rPr>
              <a:t>月</a:t>
            </a:r>
            <a:r>
              <a:rPr lang="en-US" altLang="ja-JP" sz="1900" dirty="0" smtClean="0">
                <a:latin typeface="Meiryo UI" pitchFamily="50" charset="-128"/>
                <a:ea typeface="Meiryo UI" pitchFamily="50" charset="-128"/>
                <a:cs typeface="Meiryo UI" pitchFamily="50" charset="-128"/>
              </a:rPr>
              <a:t>5</a:t>
            </a:r>
            <a:r>
              <a:rPr lang="ja-JP" altLang="en-US" sz="1900" dirty="0" smtClean="0">
                <a:latin typeface="Meiryo UI" pitchFamily="50" charset="-128"/>
                <a:ea typeface="Meiryo UI" pitchFamily="50" charset="-128"/>
                <a:cs typeface="Meiryo UI" pitchFamily="50" charset="-128"/>
              </a:rPr>
              <a:t>日（水） </a:t>
            </a:r>
            <a:endParaRPr lang="en-US" altLang="ja-JP" sz="1900" dirty="0" smtClean="0">
              <a:latin typeface="Meiryo UI" pitchFamily="50" charset="-128"/>
              <a:ea typeface="Meiryo UI" pitchFamily="50" charset="-128"/>
              <a:cs typeface="Meiryo UI" pitchFamily="50" charset="-128"/>
            </a:endParaRPr>
          </a:p>
          <a:p>
            <a:endParaRPr lang="en-US" altLang="ja-JP" sz="1900" dirty="0" smtClean="0">
              <a:latin typeface="Meiryo UI" pitchFamily="50" charset="-128"/>
              <a:ea typeface="Meiryo UI" pitchFamily="50" charset="-128"/>
              <a:cs typeface="Meiryo UI" pitchFamily="50" charset="-128"/>
            </a:endParaRPr>
          </a:p>
          <a:p>
            <a:pPr marL="1255713" indent="-1255713"/>
            <a:r>
              <a:rPr lang="ja-JP" altLang="en-US" sz="1900" b="1" dirty="0" smtClean="0">
                <a:latin typeface="Meiryo UI" pitchFamily="50" charset="-128"/>
                <a:ea typeface="Meiryo UI" pitchFamily="50" charset="-128"/>
                <a:cs typeface="Meiryo UI" pitchFamily="50" charset="-128"/>
              </a:rPr>
              <a:t>・調査方法 　</a:t>
            </a:r>
            <a:endParaRPr lang="en-US" altLang="ja-JP" sz="1900" b="1" dirty="0" smtClean="0">
              <a:latin typeface="Meiryo UI" pitchFamily="50" charset="-128"/>
              <a:ea typeface="Meiryo UI" pitchFamily="50" charset="-128"/>
              <a:cs typeface="Meiryo UI" pitchFamily="50" charset="-128"/>
            </a:endParaRPr>
          </a:p>
          <a:p>
            <a:pPr marL="1255713" indent="-1255713"/>
            <a:r>
              <a:rPr lang="ja-JP" altLang="en-US" sz="1900" b="1" dirty="0" smtClean="0">
                <a:latin typeface="Meiryo UI" pitchFamily="50" charset="-128"/>
                <a:ea typeface="Meiryo UI" pitchFamily="50" charset="-128"/>
                <a:cs typeface="Meiryo UI" pitchFamily="50" charset="-128"/>
              </a:rPr>
              <a:t>　　</a:t>
            </a:r>
            <a:r>
              <a:rPr lang="en-US" altLang="ja-JP" sz="1900" dirty="0" smtClean="0">
                <a:latin typeface="Meiryo UI" pitchFamily="50" charset="-128"/>
                <a:ea typeface="Meiryo UI" pitchFamily="50" charset="-128"/>
                <a:cs typeface="Meiryo UI" pitchFamily="50" charset="-128"/>
              </a:rPr>
              <a:t>Web</a:t>
            </a:r>
            <a:r>
              <a:rPr lang="ja-JP" altLang="en-US" sz="1900" dirty="0" smtClean="0">
                <a:latin typeface="Meiryo UI" pitchFamily="50" charset="-128"/>
                <a:ea typeface="Meiryo UI" pitchFamily="50" charset="-128"/>
                <a:cs typeface="Meiryo UI" pitchFamily="50" charset="-128"/>
              </a:rPr>
              <a:t>調査</a:t>
            </a:r>
            <a:r>
              <a:rPr lang="en-US" altLang="ja-JP" sz="1900" dirty="0" smtClean="0">
                <a:latin typeface="Meiryo UI" pitchFamily="50" charset="-128"/>
                <a:ea typeface="Meiryo UI" pitchFamily="50" charset="-128"/>
                <a:cs typeface="Meiryo UI" pitchFamily="50" charset="-128"/>
              </a:rPr>
              <a:t>(</a:t>
            </a:r>
            <a:r>
              <a:rPr lang="ja-JP" altLang="en-US" sz="1900" dirty="0" smtClean="0">
                <a:latin typeface="Meiryo UI" pitchFamily="50" charset="-128"/>
                <a:ea typeface="Meiryo UI" pitchFamily="50" charset="-128"/>
                <a:cs typeface="Meiryo UI" pitchFamily="50" charset="-128"/>
              </a:rPr>
              <a:t>日経</a:t>
            </a:r>
            <a:r>
              <a:rPr lang="en-US" altLang="ja-JP" sz="1900" dirty="0" smtClean="0">
                <a:latin typeface="Meiryo UI" pitchFamily="50" charset="-128"/>
                <a:ea typeface="Meiryo UI" pitchFamily="50" charset="-128"/>
                <a:cs typeface="Meiryo UI" pitchFamily="50" charset="-128"/>
              </a:rPr>
              <a:t>BP</a:t>
            </a:r>
            <a:r>
              <a:rPr lang="ja-JP" altLang="en-US" sz="1900" dirty="0" smtClean="0">
                <a:latin typeface="Meiryo UI" pitchFamily="50" charset="-128"/>
                <a:ea typeface="Meiryo UI" pitchFamily="50" charset="-128"/>
                <a:cs typeface="Meiryo UI" pitchFamily="50" charset="-128"/>
              </a:rPr>
              <a:t>コンサルティングのインターネット調査システム「</a:t>
            </a:r>
            <a:r>
              <a:rPr lang="en-US" altLang="ja-JP" sz="1900" dirty="0" smtClean="0">
                <a:latin typeface="Meiryo UI" pitchFamily="50" charset="-128"/>
                <a:ea typeface="Meiryo UI" pitchFamily="50" charset="-128"/>
                <a:cs typeface="Meiryo UI" pitchFamily="50" charset="-128"/>
              </a:rPr>
              <a:t>AIDA</a:t>
            </a:r>
            <a:r>
              <a:rPr lang="ja-JP" altLang="en-US" sz="1900" dirty="0" smtClean="0">
                <a:latin typeface="Meiryo UI" pitchFamily="50" charset="-128"/>
                <a:ea typeface="Meiryo UI" pitchFamily="50" charset="-128"/>
                <a:cs typeface="Meiryo UI" pitchFamily="50" charset="-128"/>
              </a:rPr>
              <a:t>」を利用</a:t>
            </a:r>
            <a:r>
              <a:rPr lang="en-US" altLang="ja-JP" sz="1900" dirty="0" smtClean="0">
                <a:latin typeface="Meiryo UI" pitchFamily="50" charset="-128"/>
                <a:ea typeface="Meiryo UI" pitchFamily="50" charset="-128"/>
                <a:cs typeface="Meiryo UI" pitchFamily="50" charset="-128"/>
              </a:rPr>
              <a:t>)</a:t>
            </a:r>
          </a:p>
          <a:p>
            <a:pPr marL="269875" indent="-269875"/>
            <a:r>
              <a:rPr lang="ja-JP" altLang="en-US" sz="1900" dirty="0" smtClean="0">
                <a:latin typeface="Meiryo UI" pitchFamily="50" charset="-128"/>
                <a:ea typeface="Meiryo UI" pitchFamily="50" charset="-128"/>
                <a:cs typeface="Meiryo UI" pitchFamily="50" charset="-128"/>
              </a:rPr>
              <a:t>　　調査設計・画面制作の際には、音声読み上げ対応ソフトに対応できるよう配慮した。また、</a:t>
            </a:r>
            <a:r>
              <a:rPr lang="ja-JP" altLang="en-US" sz="1900" dirty="0" smtClean="0">
                <a:solidFill>
                  <a:srgbClr val="FF0000"/>
                </a:solidFill>
                <a:latin typeface="Meiryo UI" pitchFamily="50" charset="-128"/>
                <a:ea typeface="Meiryo UI" pitchFamily="50" charset="-128"/>
                <a:cs typeface="Meiryo UI" pitchFamily="50" charset="-128"/>
              </a:rPr>
              <a:t>複数名の視覚障害者による事前テストを実施し、回答にかかる平均所要時間などを把握。調査協力者の回答負荷を確認</a:t>
            </a:r>
            <a:r>
              <a:rPr lang="ja-JP" altLang="en-US" sz="1900" dirty="0" smtClean="0">
                <a:latin typeface="Meiryo UI" pitchFamily="50" charset="-128"/>
                <a:ea typeface="Meiryo UI" pitchFamily="50" charset="-128"/>
                <a:cs typeface="Meiryo UI" pitchFamily="50" charset="-128"/>
              </a:rPr>
              <a:t>した上で、本調査を実施した。</a:t>
            </a:r>
            <a:endParaRPr lang="en-US" altLang="ja-JP" sz="1900" dirty="0" smtClean="0">
              <a:latin typeface="Meiryo UI" pitchFamily="50" charset="-128"/>
              <a:ea typeface="Meiryo UI" pitchFamily="50" charset="-128"/>
              <a:cs typeface="Meiryo UI" pitchFamily="50" charset="-128"/>
            </a:endParaRPr>
          </a:p>
          <a:p>
            <a:pPr marL="1349375" indent="-1349375"/>
            <a:endParaRPr kumimoji="1" lang="ja-JP" altLang="en-US" sz="19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ja-JP" altLang="en-US" sz="3000" b="1" dirty="0" smtClean="0">
                <a:solidFill>
                  <a:schemeClr val="tx1"/>
                </a:solidFill>
              </a:rPr>
              <a:t>調査概要②</a:t>
            </a:r>
            <a:endParaRPr kumimoji="1" lang="ja-JP" altLang="en-US" sz="3000" b="1" dirty="0">
              <a:solidFill>
                <a:schemeClr val="tx1"/>
              </a:solidFill>
            </a:endParaRPr>
          </a:p>
        </p:txBody>
      </p:sp>
      <p:sp>
        <p:nvSpPr>
          <p:cNvPr id="17" name="テキスト ボックス 16"/>
          <p:cNvSpPr txBox="1"/>
          <p:nvPr/>
        </p:nvSpPr>
        <p:spPr>
          <a:xfrm>
            <a:off x="200472" y="908720"/>
            <a:ext cx="4968552" cy="5632311"/>
          </a:xfrm>
          <a:prstGeom prst="rect">
            <a:avLst/>
          </a:prstGeom>
          <a:noFill/>
        </p:spPr>
        <p:txBody>
          <a:bodyPr wrap="square" rtlCol="0">
            <a:spAutoFit/>
          </a:bodyPr>
          <a:lstStyle/>
          <a:p>
            <a:pPr marL="1349375" indent="-1349375"/>
            <a:r>
              <a:rPr lang="ja-JP" altLang="en-US" sz="1900" b="1" dirty="0" smtClean="0">
                <a:latin typeface="Meiryo UI" pitchFamily="50" charset="-128"/>
                <a:ea typeface="Meiryo UI" pitchFamily="50" charset="-128"/>
                <a:cs typeface="Meiryo UI" pitchFamily="50" charset="-128"/>
              </a:rPr>
              <a:t>・調査対象者</a:t>
            </a:r>
            <a:endParaRPr lang="en-US" altLang="ja-JP" sz="1900" b="1" dirty="0" smtClean="0">
              <a:latin typeface="Meiryo UI" pitchFamily="50" charset="-128"/>
              <a:ea typeface="Meiryo UI" pitchFamily="50" charset="-128"/>
              <a:cs typeface="Meiryo UI" pitchFamily="50" charset="-128"/>
            </a:endParaRPr>
          </a:p>
          <a:p>
            <a:pPr marL="177800" indent="-177800"/>
            <a:r>
              <a:rPr lang="ja-JP" altLang="en-US" sz="1900" b="1" dirty="0" smtClean="0">
                <a:latin typeface="Meiryo UI" pitchFamily="50" charset="-128"/>
                <a:ea typeface="Meiryo UI" pitchFamily="50" charset="-128"/>
                <a:cs typeface="Meiryo UI" pitchFamily="50" charset="-128"/>
              </a:rPr>
              <a:t>　</a:t>
            </a:r>
            <a:r>
              <a:rPr lang="en-US" altLang="ja-JP" sz="1900" dirty="0" smtClean="0">
                <a:latin typeface="Meiryo UI" pitchFamily="50" charset="-128"/>
                <a:ea typeface="Meiryo UI" pitchFamily="50" charset="-128"/>
                <a:cs typeface="Meiryo UI" pitchFamily="50" charset="-128"/>
              </a:rPr>
              <a:t>NTT</a:t>
            </a:r>
            <a:r>
              <a:rPr lang="ja-JP" altLang="en-US" sz="1900" dirty="0" smtClean="0">
                <a:latin typeface="Meiryo UI" pitchFamily="50" charset="-128"/>
                <a:ea typeface="Meiryo UI" pitchFamily="50" charset="-128"/>
                <a:cs typeface="Meiryo UI" pitchFamily="50" charset="-128"/>
              </a:rPr>
              <a:t>クラルティ株式会社およびその関係者のネットワークを用いて、機縁法（</a:t>
            </a:r>
            <a:r>
              <a:rPr lang="en-US" altLang="ja-JP" sz="1900" dirty="0" smtClean="0">
                <a:latin typeface="Meiryo UI" pitchFamily="50" charset="-128"/>
                <a:ea typeface="Meiryo UI" pitchFamily="50" charset="-128"/>
                <a:cs typeface="Meiryo UI" pitchFamily="50" charset="-128"/>
              </a:rPr>
              <a:t>※</a:t>
            </a:r>
            <a:r>
              <a:rPr lang="ja-JP" altLang="en-US" sz="1900" dirty="0" smtClean="0">
                <a:latin typeface="Meiryo UI" pitchFamily="50" charset="-128"/>
                <a:ea typeface="Meiryo UI" pitchFamily="50" charset="-128"/>
                <a:cs typeface="Meiryo UI" pitchFamily="50" charset="-128"/>
              </a:rPr>
              <a:t>）により、インターネットの利用経験のある視覚障害者を抽出し、</a:t>
            </a:r>
            <a:r>
              <a:rPr lang="en-US" altLang="ja-JP" sz="1900" dirty="0" smtClean="0">
                <a:latin typeface="Meiryo UI" pitchFamily="50" charset="-128"/>
                <a:ea typeface="Meiryo UI" pitchFamily="50" charset="-128"/>
                <a:cs typeface="Meiryo UI" pitchFamily="50" charset="-128"/>
              </a:rPr>
              <a:t>140</a:t>
            </a:r>
            <a:r>
              <a:rPr lang="ja-JP" altLang="en-US" sz="1900" dirty="0" smtClean="0">
                <a:latin typeface="Meiryo UI" pitchFamily="50" charset="-128"/>
                <a:ea typeface="Meiryo UI" pitchFamily="50" charset="-128"/>
                <a:cs typeface="Meiryo UI" pitchFamily="50" charset="-128"/>
              </a:rPr>
              <a:t>人から回答協力を得た。</a:t>
            </a:r>
            <a:endParaRPr lang="en-US" altLang="ja-JP" sz="1900" dirty="0" smtClean="0">
              <a:latin typeface="Meiryo UI" pitchFamily="50" charset="-128"/>
              <a:ea typeface="Meiryo UI" pitchFamily="50" charset="-128"/>
              <a:cs typeface="Meiryo UI" pitchFamily="50" charset="-128"/>
            </a:endParaRPr>
          </a:p>
          <a:p>
            <a:pPr marL="177800" indent="-177800"/>
            <a:endParaRPr lang="en-US" altLang="ja-JP" sz="1500" dirty="0" smtClean="0">
              <a:latin typeface="Meiryo UI" pitchFamily="50" charset="-128"/>
              <a:ea typeface="Meiryo UI" pitchFamily="50" charset="-128"/>
              <a:cs typeface="Meiryo UI" pitchFamily="50" charset="-128"/>
            </a:endParaRPr>
          </a:p>
          <a:p>
            <a:pPr marL="177800" indent="-177800"/>
            <a:r>
              <a:rPr lang="ja-JP" altLang="en-US" sz="1500" dirty="0" smtClean="0">
                <a:latin typeface="Meiryo UI" pitchFamily="50" charset="-128"/>
                <a:ea typeface="Meiryo UI" pitchFamily="50" charset="-128"/>
                <a:cs typeface="Meiryo UI" pitchFamily="50" charset="-128"/>
              </a:rPr>
              <a:t>　</a:t>
            </a:r>
            <a:r>
              <a:rPr lang="en-US" altLang="ja-JP" sz="1500" b="1" dirty="0" smtClean="0">
                <a:latin typeface="Meiryo UI" pitchFamily="50" charset="-128"/>
                <a:ea typeface="Meiryo UI" pitchFamily="50" charset="-128"/>
                <a:cs typeface="Meiryo UI" pitchFamily="50" charset="-128"/>
              </a:rPr>
              <a:t>※</a:t>
            </a:r>
            <a:r>
              <a:rPr lang="ja-JP" altLang="en-US" sz="1500" b="1" dirty="0" smtClean="0">
                <a:latin typeface="Meiryo UI" pitchFamily="50" charset="-128"/>
                <a:ea typeface="Meiryo UI" pitchFamily="50" charset="-128"/>
                <a:cs typeface="Meiryo UI" pitchFamily="50" charset="-128"/>
              </a:rPr>
              <a:t>機縁法</a:t>
            </a:r>
            <a:endParaRPr lang="en-US" altLang="ja-JP" sz="1500" b="1" dirty="0" smtClean="0">
              <a:latin typeface="Meiryo UI" pitchFamily="50" charset="-128"/>
              <a:ea typeface="Meiryo UI" pitchFamily="50" charset="-128"/>
              <a:cs typeface="Meiryo UI" pitchFamily="50" charset="-128"/>
            </a:endParaRPr>
          </a:p>
          <a:p>
            <a:pPr marL="269875" indent="-177800"/>
            <a:r>
              <a:rPr lang="ja-JP" altLang="en-US" sz="1500" dirty="0" smtClean="0">
                <a:latin typeface="Meiryo UI" pitchFamily="50" charset="-128"/>
                <a:ea typeface="Meiryo UI" pitchFamily="50" charset="-128"/>
                <a:cs typeface="Meiryo UI" pitchFamily="50" charset="-128"/>
              </a:rPr>
              <a:t>　 ある調査のテーマに合った特定の調査対象者を設定・招集　するために、調査員の対人ルートや関係者の縁故関係などから標本を選ぶ方法。</a:t>
            </a:r>
            <a:endParaRPr lang="en-US" altLang="ja-JP" sz="1500" dirty="0" smtClean="0">
              <a:latin typeface="Meiryo UI" pitchFamily="50" charset="-128"/>
              <a:ea typeface="Meiryo UI" pitchFamily="50" charset="-128"/>
              <a:cs typeface="Meiryo UI" pitchFamily="50" charset="-128"/>
            </a:endParaRPr>
          </a:p>
          <a:p>
            <a:pPr marL="177800"/>
            <a:endParaRPr lang="en-US" altLang="ja-JP" sz="1900" dirty="0" smtClean="0">
              <a:latin typeface="Meiryo UI" pitchFamily="50" charset="-128"/>
              <a:ea typeface="Meiryo UI" pitchFamily="50" charset="-128"/>
              <a:cs typeface="Meiryo UI" pitchFamily="50" charset="-128"/>
            </a:endParaRPr>
          </a:p>
          <a:p>
            <a:pPr marL="177800" indent="-177800"/>
            <a:r>
              <a:rPr lang="ja-JP" altLang="en-US" sz="1900" b="1" dirty="0" smtClean="0">
                <a:latin typeface="Meiryo UI" pitchFamily="50" charset="-128"/>
                <a:ea typeface="Meiryo UI" pitchFamily="50" charset="-128"/>
                <a:cs typeface="Meiryo UI" pitchFamily="50" charset="-128"/>
              </a:rPr>
              <a:t>・調査項目 </a:t>
            </a:r>
            <a:endParaRPr lang="en-US" altLang="ja-JP" sz="1900" b="1" dirty="0" smtClean="0">
              <a:latin typeface="Meiryo UI" pitchFamily="50" charset="-128"/>
              <a:ea typeface="Meiryo UI" pitchFamily="50" charset="-128"/>
              <a:cs typeface="Meiryo UI" pitchFamily="50" charset="-128"/>
            </a:endParaRPr>
          </a:p>
          <a:p>
            <a:pPr marL="177800" indent="-177800"/>
            <a:r>
              <a:rPr lang="en-US" altLang="ja-JP" sz="1900" b="1" dirty="0" smtClean="0">
                <a:latin typeface="Meiryo UI" pitchFamily="50" charset="-128"/>
                <a:ea typeface="Meiryo UI" pitchFamily="50" charset="-128"/>
                <a:cs typeface="Meiryo UI" pitchFamily="50" charset="-128"/>
              </a:rPr>
              <a:t>  </a:t>
            </a:r>
            <a:r>
              <a:rPr lang="ja-JP" altLang="en-US" sz="1900" dirty="0" smtClean="0">
                <a:latin typeface="Meiryo UI" pitchFamily="50" charset="-128"/>
                <a:ea typeface="Meiryo UI" pitchFamily="50" charset="-128"/>
                <a:cs typeface="Meiryo UI" pitchFamily="50" charset="-128"/>
              </a:rPr>
              <a:t>次の</a:t>
            </a:r>
            <a:r>
              <a:rPr lang="en-US" altLang="ja-JP" sz="1900" dirty="0" smtClean="0">
                <a:latin typeface="Meiryo UI" pitchFamily="50" charset="-128"/>
                <a:ea typeface="Meiryo UI" pitchFamily="50" charset="-128"/>
                <a:cs typeface="Meiryo UI" pitchFamily="50" charset="-128"/>
              </a:rPr>
              <a:t>5</a:t>
            </a:r>
            <a:r>
              <a:rPr lang="ja-JP" altLang="en-US" sz="1900" dirty="0" err="1" smtClean="0">
                <a:latin typeface="Meiryo UI" pitchFamily="50" charset="-128"/>
                <a:ea typeface="Meiryo UI" pitchFamily="50" charset="-128"/>
                <a:cs typeface="Meiryo UI" pitchFamily="50" charset="-128"/>
              </a:rPr>
              <a:t>つの</a:t>
            </a:r>
            <a:r>
              <a:rPr lang="ja-JP" altLang="en-US" sz="1900" dirty="0" smtClean="0">
                <a:latin typeface="Meiryo UI" pitchFamily="50" charset="-128"/>
                <a:ea typeface="Meiryo UI" pitchFamily="50" charset="-128"/>
                <a:cs typeface="Meiryo UI" pitchFamily="50" charset="-128"/>
              </a:rPr>
              <a:t>テーマを設定し、調査設計を行った。</a:t>
            </a:r>
            <a:endParaRPr lang="en-US" altLang="ja-JP" sz="1900" dirty="0" smtClean="0">
              <a:latin typeface="Meiryo UI" pitchFamily="50" charset="-128"/>
              <a:ea typeface="Meiryo UI" pitchFamily="50" charset="-128"/>
              <a:cs typeface="Meiryo UI" pitchFamily="50" charset="-128"/>
            </a:endParaRPr>
          </a:p>
          <a:p>
            <a:pPr marL="177800" indent="-177800"/>
            <a:r>
              <a:rPr lang="ja-JP" altLang="en-US" sz="1900" dirty="0">
                <a:latin typeface="Meiryo UI" pitchFamily="50" charset="-128"/>
                <a:ea typeface="Meiryo UI" pitchFamily="50" charset="-128"/>
                <a:cs typeface="Meiryo UI" pitchFamily="50" charset="-128"/>
              </a:rPr>
              <a:t>　</a:t>
            </a:r>
            <a:r>
              <a:rPr lang="ja-JP" altLang="en-US" sz="1900" dirty="0" smtClean="0">
                <a:latin typeface="Meiryo UI" pitchFamily="50" charset="-128"/>
                <a:ea typeface="Meiryo UI" pitchFamily="50" charset="-128"/>
                <a:cs typeface="Meiryo UI" pitchFamily="50" charset="-128"/>
              </a:rPr>
              <a:t>（</a:t>
            </a:r>
            <a:r>
              <a:rPr lang="en-US" altLang="ja-JP" sz="1900" dirty="0" smtClean="0">
                <a:latin typeface="Meiryo UI" pitchFamily="50" charset="-128"/>
                <a:ea typeface="Meiryo UI" pitchFamily="50" charset="-128"/>
                <a:cs typeface="Meiryo UI" pitchFamily="50" charset="-128"/>
              </a:rPr>
              <a:t>1</a:t>
            </a:r>
            <a:r>
              <a:rPr lang="ja-JP" altLang="en-US" sz="1900" dirty="0" smtClean="0">
                <a:latin typeface="Meiryo UI" pitchFamily="50" charset="-128"/>
                <a:ea typeface="Meiryo UI" pitchFamily="50" charset="-128"/>
                <a:cs typeface="Meiryo UI" pitchFamily="50" charset="-128"/>
              </a:rPr>
              <a:t>人あたりの回答設問数は最大</a:t>
            </a:r>
            <a:r>
              <a:rPr lang="en-US" altLang="ja-JP" sz="1900" dirty="0" smtClean="0">
                <a:latin typeface="Meiryo UI" pitchFamily="50" charset="-128"/>
                <a:ea typeface="Meiryo UI" pitchFamily="50" charset="-128"/>
                <a:cs typeface="Meiryo UI" pitchFamily="50" charset="-128"/>
              </a:rPr>
              <a:t>35</a:t>
            </a:r>
            <a:r>
              <a:rPr lang="ja-JP" altLang="en-US" sz="1900" dirty="0" smtClean="0">
                <a:latin typeface="Meiryo UI" pitchFamily="50" charset="-128"/>
                <a:ea typeface="Meiryo UI" pitchFamily="50" charset="-128"/>
                <a:cs typeface="Meiryo UI" pitchFamily="50" charset="-128"/>
              </a:rPr>
              <a:t>問）</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I. </a:t>
            </a:r>
            <a:r>
              <a:rPr lang="ja-JP" altLang="en-US" sz="1900" dirty="0" smtClean="0">
                <a:latin typeface="Meiryo UI" pitchFamily="50" charset="-128"/>
                <a:ea typeface="Meiryo UI" pitchFamily="50" charset="-128"/>
                <a:cs typeface="Meiryo UI" pitchFamily="50" charset="-128"/>
              </a:rPr>
              <a:t>インターネット利用</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a:t>
            </a:r>
            <a:r>
              <a:rPr lang="ja-JP" altLang="en-US" sz="1900" dirty="0" smtClean="0">
                <a:latin typeface="Meiryo UI" pitchFamily="50" charset="-128"/>
                <a:ea typeface="Meiryo UI" pitchFamily="50" charset="-128"/>
                <a:cs typeface="Meiryo UI" pitchFamily="50" charset="-128"/>
              </a:rPr>
              <a:t>（パソコン編・スマートフォン編）　</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Ⅱ. </a:t>
            </a:r>
            <a:r>
              <a:rPr lang="ja-JP" altLang="en-US" sz="1900" dirty="0" smtClean="0">
                <a:latin typeface="Meiryo UI" pitchFamily="50" charset="-128"/>
                <a:ea typeface="Meiryo UI" pitchFamily="50" charset="-128"/>
                <a:cs typeface="Meiryo UI" pitchFamily="50" charset="-128"/>
              </a:rPr>
              <a:t>障害者差別解消法</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Ⅲ. 2020</a:t>
            </a:r>
            <a:r>
              <a:rPr lang="ja-JP" altLang="en-US" sz="1900" dirty="0" smtClean="0">
                <a:latin typeface="Meiryo UI" pitchFamily="50" charset="-128"/>
                <a:ea typeface="Meiryo UI" pitchFamily="50" charset="-128"/>
                <a:cs typeface="Meiryo UI" pitchFamily="50" charset="-128"/>
              </a:rPr>
              <a:t>年東京オリンピック・パラリンピック　　</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Ⅳ. </a:t>
            </a:r>
            <a:r>
              <a:rPr lang="ja-JP" altLang="en-US" sz="1900" dirty="0" smtClean="0">
                <a:latin typeface="Meiryo UI" pitchFamily="50" charset="-128"/>
                <a:ea typeface="Meiryo UI" pitchFamily="50" charset="-128"/>
                <a:cs typeface="Meiryo UI" pitchFamily="50" charset="-128"/>
              </a:rPr>
              <a:t>就業状況　　</a:t>
            </a:r>
            <a:endParaRPr lang="en-US" altLang="ja-JP" sz="1900" dirty="0" smtClean="0">
              <a:latin typeface="Meiryo UI" pitchFamily="50" charset="-128"/>
              <a:ea typeface="Meiryo UI" pitchFamily="50" charset="-128"/>
              <a:cs typeface="Meiryo UI" pitchFamily="50" charset="-128"/>
            </a:endParaRPr>
          </a:p>
          <a:p>
            <a:pPr marL="177800" indent="-177800"/>
            <a:r>
              <a:rPr lang="en-US" altLang="ja-JP" sz="1900" dirty="0" smtClean="0">
                <a:latin typeface="Meiryo UI" pitchFamily="50" charset="-128"/>
                <a:ea typeface="Meiryo UI" pitchFamily="50" charset="-128"/>
                <a:cs typeface="Meiryo UI" pitchFamily="50" charset="-128"/>
              </a:rPr>
              <a:t>    Ⅴ. </a:t>
            </a:r>
            <a:r>
              <a:rPr lang="ja-JP" altLang="en-US" sz="1900" dirty="0" smtClean="0">
                <a:latin typeface="Meiryo UI" pitchFamily="50" charset="-128"/>
                <a:ea typeface="Meiryo UI" pitchFamily="50" charset="-128"/>
                <a:cs typeface="Meiryo UI" pitchFamily="50" charset="-128"/>
              </a:rPr>
              <a:t>介助支援状況</a:t>
            </a:r>
            <a:endParaRPr kumimoji="1" lang="ja-JP" altLang="en-US" sz="19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8193361" y="908721"/>
            <a:ext cx="1656184" cy="938719"/>
          </a:xfrm>
          <a:prstGeom prst="rect">
            <a:avLst/>
          </a:prstGeom>
          <a:noFill/>
        </p:spPr>
        <p:txBody>
          <a:bodyPr wrap="square" rtlCol="0">
            <a:spAutoFit/>
          </a:bodyPr>
          <a:lstStyle/>
          <a:p>
            <a:r>
              <a:rPr kumimoji="1" lang="en-US" altLang="ja-JP" dirty="0" smtClean="0">
                <a:latin typeface="Meiryo UI" pitchFamily="50" charset="-128"/>
                <a:ea typeface="Meiryo UI" pitchFamily="50" charset="-128"/>
                <a:cs typeface="Meiryo UI" pitchFamily="50" charset="-128"/>
              </a:rPr>
              <a:t>2014</a:t>
            </a:r>
            <a:r>
              <a:rPr kumimoji="1" lang="ja-JP" altLang="en-US" dirty="0" smtClean="0">
                <a:latin typeface="Meiryo UI" pitchFamily="50" charset="-128"/>
                <a:ea typeface="Meiryo UI" pitchFamily="50" charset="-128"/>
                <a:cs typeface="Meiryo UI" pitchFamily="50" charset="-128"/>
              </a:rPr>
              <a:t>年</a:t>
            </a:r>
            <a:r>
              <a:rPr kumimoji="1" lang="en-US" altLang="ja-JP" dirty="0" smtClean="0">
                <a:latin typeface="Meiryo UI" pitchFamily="50" charset="-128"/>
                <a:ea typeface="Meiryo UI" pitchFamily="50" charset="-128"/>
                <a:cs typeface="Meiryo UI" pitchFamily="50" charset="-128"/>
              </a:rPr>
              <a:t>12</a:t>
            </a:r>
            <a:r>
              <a:rPr kumimoji="1" lang="ja-JP" altLang="en-US" dirty="0" smtClean="0">
                <a:latin typeface="Meiryo UI" pitchFamily="50" charset="-128"/>
                <a:ea typeface="Meiryo UI" pitchFamily="50" charset="-128"/>
                <a:cs typeface="Meiryo UI" pitchFamily="50" charset="-128"/>
              </a:rPr>
              <a:t>月</a:t>
            </a:r>
            <a:r>
              <a:rPr kumimoji="1" lang="en-US" altLang="ja-JP" dirty="0" smtClean="0">
                <a:latin typeface="Meiryo UI" pitchFamily="50" charset="-128"/>
                <a:ea typeface="Meiryo UI" pitchFamily="50" charset="-128"/>
                <a:cs typeface="Meiryo UI" pitchFamily="50" charset="-128"/>
              </a:rPr>
              <a:t>3</a:t>
            </a:r>
            <a:r>
              <a:rPr kumimoji="1" lang="ja-JP" altLang="en-US" dirty="0" smtClean="0">
                <a:latin typeface="Meiryo UI" pitchFamily="50" charset="-128"/>
                <a:ea typeface="Meiryo UI" pitchFamily="50" charset="-128"/>
                <a:cs typeface="Meiryo UI" pitchFamily="50" charset="-128"/>
              </a:rPr>
              <a:t>日　</a:t>
            </a:r>
            <a:endParaRPr kumimoji="1" lang="en-US" altLang="ja-JP" dirty="0" smtClean="0">
              <a:latin typeface="Meiryo UI" pitchFamily="50" charset="-128"/>
              <a:ea typeface="Meiryo UI" pitchFamily="50" charset="-128"/>
              <a:cs typeface="Meiryo UI" pitchFamily="50" charset="-128"/>
            </a:endParaRPr>
          </a:p>
          <a:p>
            <a:r>
              <a:rPr kumimoji="1" lang="ja-JP" altLang="en-US" dirty="0" smtClean="0">
                <a:latin typeface="Meiryo UI" pitchFamily="50" charset="-128"/>
                <a:ea typeface="Meiryo UI" pitchFamily="50" charset="-128"/>
                <a:cs typeface="Meiryo UI" pitchFamily="50" charset="-128"/>
              </a:rPr>
              <a:t>ニュースリリース</a:t>
            </a:r>
            <a:endParaRPr kumimoji="1" lang="en-US" altLang="ja-JP" dirty="0" smtClean="0">
              <a:latin typeface="Meiryo UI" pitchFamily="50" charset="-128"/>
              <a:ea typeface="Meiryo UI" pitchFamily="50" charset="-128"/>
              <a:cs typeface="Meiryo UI" pitchFamily="50" charset="-128"/>
            </a:endParaRPr>
          </a:p>
          <a:p>
            <a:r>
              <a:rPr lang="en-US" altLang="ja-JP" dirty="0" smtClean="0">
                <a:latin typeface="Meiryo UI" pitchFamily="50" charset="-128"/>
                <a:ea typeface="Meiryo UI" pitchFamily="50" charset="-128"/>
                <a:cs typeface="Meiryo UI" pitchFamily="50" charset="-128"/>
                <a:hlinkClick r:id="rId3"/>
              </a:rPr>
              <a:t>http://consult.nikkeibp.co.jp/news/2014/1203sa/</a:t>
            </a:r>
            <a:endParaRPr kumimoji="1" lang="ja-JP" altLang="en-US" dirty="0">
              <a:latin typeface="Meiryo UI" pitchFamily="50" charset="-128"/>
              <a:ea typeface="Meiryo UI" pitchFamily="50" charset="-128"/>
              <a:cs typeface="Meiryo UI" pitchFamily="50" charset="-128"/>
            </a:endParaRPr>
          </a:p>
        </p:txBody>
      </p:sp>
      <p:pic>
        <p:nvPicPr>
          <p:cNvPr id="45060" name="Picture 4"/>
          <p:cNvPicPr>
            <a:picLocks noChangeAspect="1" noChangeArrowheads="1"/>
          </p:cNvPicPr>
          <p:nvPr/>
        </p:nvPicPr>
        <p:blipFill>
          <a:blip r:embed="rId4" cstate="print"/>
          <a:srcRect/>
          <a:stretch>
            <a:fillRect/>
          </a:stretch>
        </p:blipFill>
        <p:spPr bwMode="auto">
          <a:xfrm>
            <a:off x="5169024" y="980728"/>
            <a:ext cx="2946924" cy="3017442"/>
          </a:xfrm>
          <a:prstGeom prst="rect">
            <a:avLst/>
          </a:prstGeom>
          <a:noFill/>
          <a:ln w="9525">
            <a:solidFill>
              <a:schemeClr val="bg2"/>
            </a:solidFill>
            <a:miter lim="800000"/>
            <a:headEnd/>
            <a:tailEnd/>
          </a:ln>
        </p:spPr>
      </p:pic>
      <p:pic>
        <p:nvPicPr>
          <p:cNvPr id="45059" name="Picture 3"/>
          <p:cNvPicPr>
            <a:picLocks noChangeAspect="1" noChangeArrowheads="1"/>
          </p:cNvPicPr>
          <p:nvPr/>
        </p:nvPicPr>
        <p:blipFill>
          <a:blip r:embed="rId5" cstate="print"/>
          <a:srcRect/>
          <a:stretch>
            <a:fillRect/>
          </a:stretch>
        </p:blipFill>
        <p:spPr bwMode="auto">
          <a:xfrm>
            <a:off x="6753199" y="3501009"/>
            <a:ext cx="2934866" cy="2923775"/>
          </a:xfrm>
          <a:prstGeom prst="rect">
            <a:avLst/>
          </a:prstGeom>
          <a:noFill/>
          <a:ln w="9525">
            <a:solidFill>
              <a:schemeClr val="bg2"/>
            </a:solidFill>
            <a:miter lim="800000"/>
            <a:headEnd/>
            <a:tailEnd/>
          </a:ln>
        </p:spPr>
      </p:pic>
      <p:sp>
        <p:nvSpPr>
          <p:cNvPr id="10" name="テキスト ボックス 9"/>
          <p:cNvSpPr txBox="1"/>
          <p:nvPr/>
        </p:nvSpPr>
        <p:spPr>
          <a:xfrm>
            <a:off x="4953001" y="5517233"/>
            <a:ext cx="1656184" cy="938719"/>
          </a:xfrm>
          <a:prstGeom prst="rect">
            <a:avLst/>
          </a:prstGeom>
          <a:noFill/>
        </p:spPr>
        <p:txBody>
          <a:bodyPr wrap="square" rtlCol="0">
            <a:spAutoFit/>
          </a:bodyPr>
          <a:lstStyle/>
          <a:p>
            <a:r>
              <a:rPr kumimoji="1" lang="en-US" altLang="ja-JP" dirty="0" smtClean="0">
                <a:latin typeface="Meiryo UI" pitchFamily="50" charset="-128"/>
                <a:ea typeface="Meiryo UI" pitchFamily="50" charset="-128"/>
                <a:cs typeface="Meiryo UI" pitchFamily="50" charset="-128"/>
              </a:rPr>
              <a:t>2015</a:t>
            </a:r>
            <a:r>
              <a:rPr kumimoji="1" lang="ja-JP" altLang="en-US" dirty="0" smtClean="0">
                <a:latin typeface="Meiryo UI" pitchFamily="50" charset="-128"/>
                <a:ea typeface="Meiryo UI" pitchFamily="50" charset="-128"/>
                <a:cs typeface="Meiryo UI" pitchFamily="50" charset="-128"/>
              </a:rPr>
              <a:t>年</a:t>
            </a:r>
            <a:r>
              <a:rPr kumimoji="1" lang="en-US" altLang="ja-JP" dirty="0" smtClean="0">
                <a:latin typeface="Meiryo UI" pitchFamily="50" charset="-128"/>
                <a:ea typeface="Meiryo UI" pitchFamily="50" charset="-128"/>
                <a:cs typeface="Meiryo UI" pitchFamily="50" charset="-128"/>
              </a:rPr>
              <a:t>2</a:t>
            </a:r>
            <a:r>
              <a:rPr kumimoji="1" lang="ja-JP" altLang="en-US" dirty="0" smtClean="0">
                <a:latin typeface="Meiryo UI" pitchFamily="50" charset="-128"/>
                <a:ea typeface="Meiryo UI" pitchFamily="50" charset="-128"/>
                <a:cs typeface="Meiryo UI" pitchFamily="50" charset="-128"/>
              </a:rPr>
              <a:t>月</a:t>
            </a:r>
            <a:r>
              <a:rPr lang="en-US" altLang="ja-JP" dirty="0">
                <a:latin typeface="Meiryo UI" pitchFamily="50" charset="-128"/>
                <a:ea typeface="Meiryo UI" pitchFamily="50" charset="-128"/>
                <a:cs typeface="Meiryo UI" pitchFamily="50" charset="-128"/>
              </a:rPr>
              <a:t>13</a:t>
            </a:r>
            <a:r>
              <a:rPr kumimoji="1" lang="ja-JP" altLang="en-US" dirty="0" smtClean="0">
                <a:latin typeface="Meiryo UI" pitchFamily="50" charset="-128"/>
                <a:ea typeface="Meiryo UI" pitchFamily="50" charset="-128"/>
                <a:cs typeface="Meiryo UI" pitchFamily="50" charset="-128"/>
              </a:rPr>
              <a:t>日　</a:t>
            </a:r>
            <a:endParaRPr kumimoji="1" lang="en-US" altLang="ja-JP" dirty="0" smtClean="0">
              <a:latin typeface="Meiryo UI" pitchFamily="50" charset="-128"/>
              <a:ea typeface="Meiryo UI" pitchFamily="50" charset="-128"/>
              <a:cs typeface="Meiryo UI" pitchFamily="50" charset="-128"/>
            </a:endParaRPr>
          </a:p>
          <a:p>
            <a:r>
              <a:rPr lang="ja-JP" altLang="en-US" dirty="0" smtClean="0">
                <a:latin typeface="Meiryo UI" pitchFamily="50" charset="-128"/>
                <a:ea typeface="Meiryo UI" pitchFamily="50" charset="-128"/>
                <a:cs typeface="Meiryo UI" pitchFamily="50" charset="-128"/>
              </a:rPr>
              <a:t>スタッフルーム</a:t>
            </a:r>
            <a:endParaRPr kumimoji="1" lang="en-US" altLang="ja-JP" dirty="0" smtClean="0">
              <a:latin typeface="Meiryo UI" pitchFamily="50" charset="-128"/>
              <a:ea typeface="Meiryo UI" pitchFamily="50" charset="-128"/>
              <a:cs typeface="Meiryo UI" pitchFamily="50" charset="-128"/>
            </a:endParaRPr>
          </a:p>
          <a:p>
            <a:r>
              <a:rPr lang="en-US" altLang="ja-JP" dirty="0" smtClean="0">
                <a:latin typeface="Meiryo UI" pitchFamily="50" charset="-128"/>
                <a:ea typeface="Meiryo UI" pitchFamily="50" charset="-128"/>
                <a:cs typeface="Meiryo UI" pitchFamily="50" charset="-128"/>
                <a:hlinkClick r:id="rId6"/>
              </a:rPr>
              <a:t>https</a:t>
            </a:r>
            <a:r>
              <a:rPr lang="en-US" altLang="ja-JP" dirty="0">
                <a:latin typeface="Meiryo UI" pitchFamily="50" charset="-128"/>
                <a:ea typeface="Meiryo UI" pitchFamily="50" charset="-128"/>
                <a:cs typeface="Meiryo UI" pitchFamily="50" charset="-128"/>
                <a:hlinkClick r:id="rId6"/>
              </a:rPr>
              <a:t>://consult.nikkeibp.co.jp/staffroom/archives/994/</a:t>
            </a:r>
            <a:endParaRPr lang="ja-JP" altLang="en-US"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6696744" y="5661249"/>
            <a:ext cx="3152800" cy="800711"/>
          </a:xfrm>
          <a:prstGeom prst="rect">
            <a:avLst/>
          </a:prstGeom>
          <a:noFill/>
          <a:ln w="9525">
            <a:noFill/>
            <a:miter lim="800000"/>
            <a:headEnd/>
            <a:tailEnd/>
          </a:ln>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kumimoji="1" lang="ja-JP" altLang="en-US" sz="3000" b="1" dirty="0" smtClean="0">
                <a:solidFill>
                  <a:schemeClr val="tx1"/>
                </a:solidFill>
              </a:rPr>
              <a:t>参考）調査画面</a:t>
            </a:r>
            <a:endParaRPr kumimoji="1" lang="ja-JP" altLang="en-US" sz="3000" b="1" dirty="0">
              <a:solidFill>
                <a:schemeClr val="tx1"/>
              </a:solidFill>
            </a:endParaRPr>
          </a:p>
        </p:txBody>
      </p:sp>
      <p:pic>
        <p:nvPicPr>
          <p:cNvPr id="108546" name="Picture 2"/>
          <p:cNvPicPr>
            <a:picLocks noChangeAspect="1" noChangeArrowheads="1"/>
          </p:cNvPicPr>
          <p:nvPr/>
        </p:nvPicPr>
        <p:blipFill>
          <a:blip r:embed="rId4" cstate="print"/>
          <a:srcRect/>
          <a:stretch>
            <a:fillRect/>
          </a:stretch>
        </p:blipFill>
        <p:spPr bwMode="auto">
          <a:xfrm>
            <a:off x="56455" y="836711"/>
            <a:ext cx="4896545" cy="5642139"/>
          </a:xfrm>
          <a:prstGeom prst="rect">
            <a:avLst/>
          </a:prstGeom>
          <a:noFill/>
          <a:ln w="9525">
            <a:noFill/>
            <a:miter lim="800000"/>
            <a:headEnd/>
            <a:tailEnd/>
          </a:ln>
        </p:spPr>
      </p:pic>
      <p:pic>
        <p:nvPicPr>
          <p:cNvPr id="108547" name="Picture 3"/>
          <p:cNvPicPr>
            <a:picLocks noChangeAspect="1" noChangeArrowheads="1"/>
          </p:cNvPicPr>
          <p:nvPr/>
        </p:nvPicPr>
        <p:blipFill>
          <a:blip r:embed="rId5" cstate="print"/>
          <a:srcRect/>
          <a:stretch>
            <a:fillRect/>
          </a:stretch>
        </p:blipFill>
        <p:spPr bwMode="auto">
          <a:xfrm>
            <a:off x="4989597" y="1124744"/>
            <a:ext cx="4931956" cy="4536504"/>
          </a:xfrm>
          <a:prstGeom prst="rect">
            <a:avLst/>
          </a:prstGeom>
          <a:noFill/>
          <a:ln w="9525">
            <a:noFill/>
            <a:miter lim="800000"/>
            <a:headEnd/>
            <a:tailEnd/>
          </a:ln>
        </p:spPr>
      </p:pic>
      <p:sp>
        <p:nvSpPr>
          <p:cNvPr id="11" name="正方形/長方形 10"/>
          <p:cNvSpPr/>
          <p:nvPr/>
        </p:nvSpPr>
        <p:spPr bwMode="auto">
          <a:xfrm>
            <a:off x="7833320" y="1124744"/>
            <a:ext cx="864096" cy="216024"/>
          </a:xfrm>
          <a:prstGeom prst="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2" name="正方形/長方形 11"/>
          <p:cNvSpPr/>
          <p:nvPr/>
        </p:nvSpPr>
        <p:spPr bwMode="auto">
          <a:xfrm>
            <a:off x="128465" y="2636913"/>
            <a:ext cx="4248472" cy="216024"/>
          </a:xfrm>
          <a:prstGeom prst="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3" name="テキスト ボックス 12"/>
          <p:cNvSpPr txBox="1"/>
          <p:nvPr/>
        </p:nvSpPr>
        <p:spPr>
          <a:xfrm>
            <a:off x="5025007" y="5817458"/>
            <a:ext cx="4320481" cy="707886"/>
          </a:xfrm>
          <a:prstGeom prst="rect">
            <a:avLst/>
          </a:prstGeom>
          <a:noFill/>
        </p:spPr>
        <p:txBody>
          <a:bodyPr wrap="square" rtlCol="0">
            <a:spAutoFit/>
          </a:bodyPr>
          <a:lstStyle/>
          <a:p>
            <a:r>
              <a:rPr kumimoji="1" lang="en-US" altLang="ja-JP" sz="2000" b="1" dirty="0" smtClean="0">
                <a:solidFill>
                  <a:srgbClr val="FF0000"/>
                </a:solidFill>
                <a:latin typeface="Meiryo UI" pitchFamily="50" charset="-128"/>
                <a:ea typeface="Meiryo UI" pitchFamily="50" charset="-128"/>
                <a:cs typeface="Meiryo UI" pitchFamily="50" charset="-128"/>
              </a:rPr>
              <a:t>※</a:t>
            </a:r>
            <a:r>
              <a:rPr lang="ja-JP" altLang="en-US" sz="2000" b="1" dirty="0" smtClean="0">
                <a:solidFill>
                  <a:srgbClr val="FF0000"/>
                </a:solidFill>
                <a:latin typeface="Meiryo UI" pitchFamily="50" charset="-128"/>
                <a:ea typeface="Meiryo UI" pitchFamily="50" charset="-128"/>
                <a:cs typeface="Meiryo UI" pitchFamily="50" charset="-128"/>
              </a:rPr>
              <a:t>表組み形式の</a:t>
            </a:r>
            <a:endParaRPr lang="en-US" altLang="ja-JP" sz="2000" b="1" dirty="0" smtClean="0">
              <a:solidFill>
                <a:srgbClr val="FF0000"/>
              </a:solidFill>
              <a:latin typeface="Meiryo UI" pitchFamily="50" charset="-128"/>
              <a:ea typeface="Meiryo UI" pitchFamily="50" charset="-128"/>
              <a:cs typeface="Meiryo UI" pitchFamily="50" charset="-128"/>
            </a:endParaRPr>
          </a:p>
          <a:p>
            <a:r>
              <a:rPr lang="en-US" altLang="ja-JP" sz="2000" b="1" dirty="0" smtClean="0">
                <a:solidFill>
                  <a:srgbClr val="FF0000"/>
                </a:solidFill>
                <a:latin typeface="Meiryo UI" pitchFamily="50" charset="-128"/>
                <a:ea typeface="Meiryo UI" pitchFamily="50" charset="-128"/>
                <a:cs typeface="Meiryo UI" pitchFamily="50" charset="-128"/>
              </a:rPr>
              <a:t>   </a:t>
            </a:r>
            <a:r>
              <a:rPr lang="ja-JP" altLang="en-US" sz="2000" b="1" dirty="0" smtClean="0">
                <a:solidFill>
                  <a:srgbClr val="FF0000"/>
                </a:solidFill>
                <a:latin typeface="Meiryo UI" pitchFamily="50" charset="-128"/>
                <a:ea typeface="Meiryo UI" pitchFamily="50" charset="-128"/>
                <a:cs typeface="Meiryo UI" pitchFamily="50" charset="-128"/>
              </a:rPr>
              <a:t>設問は入れない</a:t>
            </a:r>
            <a:endParaRPr kumimoji="1" lang="ja-JP" altLang="en-US" sz="2000" b="1" dirty="0">
              <a:solidFill>
                <a:srgbClr val="FF0000"/>
              </a:solidFill>
              <a:latin typeface="Meiryo UI" pitchFamily="50" charset="-128"/>
              <a:ea typeface="Meiryo UI" pitchFamily="50" charset="-128"/>
              <a:cs typeface="Meiryo UI" pitchFamily="50" charset="-128"/>
            </a:endParaRPr>
          </a:p>
        </p:txBody>
      </p:sp>
      <p:sp>
        <p:nvSpPr>
          <p:cNvPr id="9" name="正方形/長方形 8"/>
          <p:cNvSpPr/>
          <p:nvPr/>
        </p:nvSpPr>
        <p:spPr bwMode="auto">
          <a:xfrm>
            <a:off x="128466" y="4509120"/>
            <a:ext cx="4824535" cy="576064"/>
          </a:xfrm>
          <a:prstGeom prst="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0" name="正方形/長方形 9"/>
          <p:cNvSpPr/>
          <p:nvPr/>
        </p:nvSpPr>
        <p:spPr bwMode="auto">
          <a:xfrm>
            <a:off x="7761312" y="4221088"/>
            <a:ext cx="864096" cy="216024"/>
          </a:xfrm>
          <a:prstGeom prst="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23" name="テキスト ボックス 22"/>
          <p:cNvSpPr txBox="1"/>
          <p:nvPr/>
        </p:nvSpPr>
        <p:spPr>
          <a:xfrm>
            <a:off x="6897217" y="5661248"/>
            <a:ext cx="648072" cy="784830"/>
          </a:xfrm>
          <a:prstGeom prst="rect">
            <a:avLst/>
          </a:prstGeom>
          <a:noFill/>
        </p:spPr>
        <p:txBody>
          <a:bodyPr wrap="square" rtlCol="0">
            <a:spAutoFit/>
          </a:bodyPr>
          <a:lstStyle/>
          <a:p>
            <a:r>
              <a:rPr lang="en-US" altLang="ja-JP" sz="4500" b="1" dirty="0" smtClean="0">
                <a:solidFill>
                  <a:srgbClr val="FF0000"/>
                </a:solidFill>
                <a:latin typeface="Meiryo UI" pitchFamily="50" charset="-128"/>
                <a:ea typeface="Meiryo UI" pitchFamily="50" charset="-128"/>
                <a:cs typeface="Meiryo UI" pitchFamily="50" charset="-128"/>
              </a:rPr>
              <a:t>×</a:t>
            </a:r>
            <a:endParaRPr kumimoji="1" lang="ja-JP" altLang="en-US" sz="4500" b="1"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2149475" y="860425"/>
            <a:ext cx="5467350" cy="1847850"/>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ja-JP" altLang="en-US" sz="3000" b="1" dirty="0" smtClean="0">
                <a:solidFill>
                  <a:schemeClr val="tx1"/>
                </a:solidFill>
              </a:rPr>
              <a:t>調査回答者の属性①</a:t>
            </a:r>
            <a:endParaRPr kumimoji="1" lang="ja-JP" altLang="en-US" sz="3000" b="1" dirty="0">
              <a:solidFill>
                <a:schemeClr val="tx1"/>
              </a:solidFill>
            </a:endParaRPr>
          </a:p>
        </p:txBody>
      </p:sp>
      <p:sp>
        <p:nvSpPr>
          <p:cNvPr id="5" name="テキスト ボックス 4"/>
          <p:cNvSpPr txBox="1"/>
          <p:nvPr/>
        </p:nvSpPr>
        <p:spPr>
          <a:xfrm>
            <a:off x="272481" y="5746030"/>
            <a:ext cx="9505055" cy="923330"/>
          </a:xfrm>
          <a:prstGeom prst="rect">
            <a:avLst/>
          </a:prstGeom>
          <a:noFill/>
        </p:spPr>
        <p:txBody>
          <a:bodyPr wrap="square" rtlCol="0">
            <a:spAutoFit/>
          </a:bodyPr>
          <a:lstStyle/>
          <a:p>
            <a:pPr marL="269875" indent="-269875"/>
            <a:r>
              <a:rPr lang="en-US" altLang="ja-JP" sz="1800" dirty="0" smtClean="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本調査では、見え方について、</a:t>
            </a:r>
            <a:r>
              <a:rPr lang="ja-JP" altLang="en-US" sz="1800" dirty="0" smtClean="0">
                <a:solidFill>
                  <a:srgbClr val="FF0000"/>
                </a:solidFill>
                <a:latin typeface="Meiryo UI" pitchFamily="50" charset="-128"/>
                <a:ea typeface="Meiryo UI" pitchFamily="50" charset="-128"/>
                <a:cs typeface="Meiryo UI" pitchFamily="50" charset="-128"/>
              </a:rPr>
              <a:t>「全盲（日常生活で活字の読み書きが困難な視力）」と</a:t>
            </a:r>
            <a:endParaRPr lang="en-US" altLang="ja-JP" sz="1800" dirty="0" smtClean="0">
              <a:solidFill>
                <a:srgbClr val="FF0000"/>
              </a:solidFill>
              <a:latin typeface="Meiryo UI" pitchFamily="50" charset="-128"/>
              <a:ea typeface="Meiryo UI" pitchFamily="50" charset="-128"/>
              <a:cs typeface="Meiryo UI" pitchFamily="50" charset="-128"/>
            </a:endParaRPr>
          </a:p>
          <a:p>
            <a:pPr marL="269875" indent="-269875"/>
            <a:r>
              <a:rPr lang="en-US" altLang="ja-JP" sz="1800" dirty="0" smtClean="0">
                <a:solidFill>
                  <a:srgbClr val="FF0000"/>
                </a:solidFill>
                <a:latin typeface="Meiryo UI" pitchFamily="50" charset="-128"/>
                <a:ea typeface="Meiryo UI" pitchFamily="50" charset="-128"/>
                <a:cs typeface="Meiryo UI" pitchFamily="50" charset="-128"/>
              </a:rPr>
              <a:t>    </a:t>
            </a:r>
            <a:r>
              <a:rPr lang="ja-JP" altLang="en-US" sz="1800" dirty="0" smtClean="0">
                <a:solidFill>
                  <a:srgbClr val="FF0000"/>
                </a:solidFill>
                <a:latin typeface="Meiryo UI" pitchFamily="50" charset="-128"/>
                <a:ea typeface="Meiryo UI" pitchFamily="50" charset="-128"/>
                <a:cs typeface="Meiryo UI" pitchFamily="50" charset="-128"/>
              </a:rPr>
              <a:t>「弱視（日常生活で拡大読書器やルーペなどの補助具を使用して活字の読み書きができる、</a:t>
            </a:r>
            <a:endParaRPr lang="en-US" altLang="ja-JP" sz="1800" dirty="0" smtClean="0">
              <a:solidFill>
                <a:srgbClr val="FF0000"/>
              </a:solidFill>
              <a:latin typeface="Meiryo UI" pitchFamily="50" charset="-128"/>
              <a:ea typeface="Meiryo UI" pitchFamily="50" charset="-128"/>
              <a:cs typeface="Meiryo UI" pitchFamily="50" charset="-128"/>
            </a:endParaRPr>
          </a:p>
          <a:p>
            <a:pPr marL="269875" indent="-269875"/>
            <a:r>
              <a:rPr lang="en-US" altLang="ja-JP" sz="1800" dirty="0" smtClean="0">
                <a:solidFill>
                  <a:srgbClr val="FF0000"/>
                </a:solidFill>
                <a:latin typeface="Meiryo UI" pitchFamily="50" charset="-128"/>
                <a:ea typeface="Meiryo UI" pitchFamily="50" charset="-128"/>
                <a:cs typeface="Meiryo UI" pitchFamily="50" charset="-128"/>
              </a:rPr>
              <a:t>    </a:t>
            </a:r>
            <a:r>
              <a:rPr lang="ja-JP" altLang="en-US" sz="1800" dirty="0" smtClean="0">
                <a:solidFill>
                  <a:srgbClr val="FF0000"/>
                </a:solidFill>
                <a:latin typeface="Meiryo UI" pitchFamily="50" charset="-128"/>
                <a:ea typeface="Meiryo UI" pitchFamily="50" charset="-128"/>
                <a:cs typeface="Meiryo UI" pitchFamily="50" charset="-128"/>
              </a:rPr>
              <a:t>または見えづらいが活字の読み書きができる程度の視力）」と定義</a:t>
            </a:r>
            <a:r>
              <a:rPr lang="ja-JP" altLang="en-US" sz="1800" dirty="0" smtClean="0">
                <a:latin typeface="Meiryo UI" pitchFamily="50" charset="-128"/>
                <a:ea typeface="Meiryo UI" pitchFamily="50" charset="-128"/>
                <a:cs typeface="Meiryo UI" pitchFamily="50" charset="-128"/>
              </a:rPr>
              <a:t>し、アンケート内で選択。</a:t>
            </a:r>
            <a:endParaRPr kumimoji="1" lang="ja-JP" altLang="en-US" sz="1800" dirty="0">
              <a:latin typeface="Meiryo UI" pitchFamily="50" charset="-128"/>
              <a:ea typeface="Meiryo UI" pitchFamily="50" charset="-128"/>
              <a:cs typeface="Meiryo UI" pitchFamily="50" charset="-128"/>
            </a:endParaRPr>
          </a:p>
        </p:txBody>
      </p:sp>
      <p:pic>
        <p:nvPicPr>
          <p:cNvPr id="12" name="Picture 13"/>
          <p:cNvPicPr>
            <a:picLocks noChangeAspect="1" noChangeArrowheads="1"/>
          </p:cNvPicPr>
          <p:nvPr/>
        </p:nvPicPr>
        <p:blipFill>
          <a:blip r:embed="rId4" cstate="print"/>
          <a:srcRect/>
          <a:stretch>
            <a:fillRect/>
          </a:stretch>
        </p:blipFill>
        <p:spPr bwMode="auto">
          <a:xfrm>
            <a:off x="57150" y="3213100"/>
            <a:ext cx="4198938" cy="2303463"/>
          </a:xfrm>
          <a:prstGeom prst="rect">
            <a:avLst/>
          </a:prstGeom>
          <a:noFill/>
          <a:ln w="9525">
            <a:miter lim="800000"/>
            <a:headEnd/>
            <a:tailEnd/>
          </a:ln>
          <a:effectLst/>
        </p:spPr>
      </p:pic>
      <p:sp>
        <p:nvSpPr>
          <p:cNvPr id="7" name="テキスト ボックス 6"/>
          <p:cNvSpPr txBox="1"/>
          <p:nvPr/>
        </p:nvSpPr>
        <p:spPr>
          <a:xfrm>
            <a:off x="200471" y="2924945"/>
            <a:ext cx="864096" cy="323165"/>
          </a:xfrm>
          <a:prstGeom prst="rect">
            <a:avLst/>
          </a:prstGeom>
          <a:solidFill>
            <a:srgbClr val="FFFFCC"/>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性別</a:t>
            </a:r>
            <a:endParaRPr kumimoji="1" lang="ja-JP" altLang="en-US" sz="1500" b="1" dirty="0">
              <a:latin typeface="Meiryo UI" pitchFamily="50" charset="-128"/>
              <a:ea typeface="Meiryo UI" pitchFamily="50" charset="-128"/>
              <a:cs typeface="Meiryo UI" pitchFamily="50" charset="-128"/>
            </a:endParaRPr>
          </a:p>
        </p:txBody>
      </p:sp>
      <p:pic>
        <p:nvPicPr>
          <p:cNvPr id="11" name="Picture 14"/>
          <p:cNvPicPr>
            <a:picLocks noChangeAspect="1" noChangeArrowheads="1"/>
          </p:cNvPicPr>
          <p:nvPr/>
        </p:nvPicPr>
        <p:blipFill>
          <a:blip r:embed="rId5" cstate="print"/>
          <a:srcRect/>
          <a:stretch>
            <a:fillRect/>
          </a:stretch>
        </p:blipFill>
        <p:spPr bwMode="auto">
          <a:xfrm>
            <a:off x="4160838" y="3179763"/>
            <a:ext cx="5727700" cy="2409825"/>
          </a:xfrm>
          <a:prstGeom prst="rect">
            <a:avLst/>
          </a:prstGeom>
          <a:noFill/>
          <a:ln w="9525">
            <a:miter lim="800000"/>
            <a:headEnd/>
            <a:tailEnd/>
          </a:ln>
          <a:effectLst/>
        </p:spPr>
      </p:pic>
      <p:sp>
        <p:nvSpPr>
          <p:cNvPr id="9" name="テキスト ボックス 8"/>
          <p:cNvSpPr txBox="1"/>
          <p:nvPr/>
        </p:nvSpPr>
        <p:spPr>
          <a:xfrm>
            <a:off x="4232920" y="2924945"/>
            <a:ext cx="864096" cy="323165"/>
          </a:xfrm>
          <a:prstGeom prst="rect">
            <a:avLst/>
          </a:prstGeom>
          <a:solidFill>
            <a:srgbClr val="FFFF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年代</a:t>
            </a:r>
            <a:endParaRPr kumimoji="1" lang="ja-JP" altLang="en-US" sz="150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2144688" y="836713"/>
            <a:ext cx="864096" cy="553998"/>
          </a:xfrm>
          <a:prstGeom prst="rect">
            <a:avLst/>
          </a:prstGeom>
          <a:solidFill>
            <a:srgbClr val="FFFFCC"/>
          </a:solidFill>
          <a:ln>
            <a:solidFill>
              <a:schemeClr val="tx1"/>
            </a:solidFill>
          </a:ln>
        </p:spPr>
        <p:txBody>
          <a:bodyPr wrap="square" rtlCol="0">
            <a:spAutoFit/>
          </a:bodyPr>
          <a:lstStyle/>
          <a:p>
            <a:pPr algn="ctr"/>
            <a:r>
              <a:rPr lang="ja-JP" altLang="en-US" sz="1500" b="1" dirty="0" smtClean="0">
                <a:latin typeface="Meiryo UI" pitchFamily="50" charset="-128"/>
                <a:ea typeface="Meiryo UI" pitchFamily="50" charset="-128"/>
                <a:cs typeface="Meiryo UI" pitchFamily="50" charset="-128"/>
              </a:rPr>
              <a:t>見え方（</a:t>
            </a:r>
            <a:r>
              <a:rPr lang="en-US" altLang="ja-JP" sz="1500" b="1" dirty="0" smtClean="0">
                <a:latin typeface="Meiryo UI" pitchFamily="50" charset="-128"/>
                <a:ea typeface="Meiryo UI" pitchFamily="50" charset="-128"/>
                <a:cs typeface="Meiryo UI" pitchFamily="50" charset="-128"/>
              </a:rPr>
              <a:t>※</a:t>
            </a:r>
            <a:r>
              <a:rPr lang="ja-JP" altLang="en-US" sz="1500" b="1" dirty="0" smtClean="0">
                <a:latin typeface="Meiryo UI" pitchFamily="50" charset="-128"/>
                <a:ea typeface="Meiryo UI" pitchFamily="50" charset="-128"/>
                <a:cs typeface="Meiryo UI" pitchFamily="50" charset="-128"/>
              </a:rPr>
              <a:t>）</a:t>
            </a:r>
            <a:endParaRPr kumimoji="1" lang="ja-JP" altLang="en-US" sz="1500" b="1"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ja-JP" altLang="en-US" sz="3000" b="1" dirty="0" smtClean="0">
                <a:solidFill>
                  <a:schemeClr val="tx1"/>
                </a:solidFill>
              </a:rPr>
              <a:t>調査回答者の属性②</a:t>
            </a:r>
            <a:endParaRPr kumimoji="1" lang="ja-JP" altLang="en-US" sz="3000" b="1" dirty="0">
              <a:solidFill>
                <a:schemeClr val="tx1"/>
              </a:solidFill>
            </a:endParaRPr>
          </a:p>
        </p:txBody>
      </p:sp>
      <p:pic>
        <p:nvPicPr>
          <p:cNvPr id="9" name="Picture 8"/>
          <p:cNvPicPr>
            <a:picLocks noChangeAspect="1" noChangeArrowheads="1"/>
          </p:cNvPicPr>
          <p:nvPr/>
        </p:nvPicPr>
        <p:blipFill>
          <a:blip r:embed="rId3" cstate="print"/>
          <a:srcRect/>
          <a:stretch>
            <a:fillRect/>
          </a:stretch>
        </p:blipFill>
        <p:spPr bwMode="auto">
          <a:xfrm>
            <a:off x="1090613" y="1484313"/>
            <a:ext cx="7462837" cy="4297362"/>
          </a:xfrm>
          <a:prstGeom prst="rect">
            <a:avLst/>
          </a:prstGeom>
          <a:noFill/>
          <a:ln w="9525">
            <a:miter lim="800000"/>
            <a:headEnd/>
            <a:tailEnd/>
          </a:ln>
          <a:effectLst/>
        </p:spPr>
      </p:pic>
      <p:sp>
        <p:nvSpPr>
          <p:cNvPr id="12" name="テキスト ボックス 11"/>
          <p:cNvSpPr txBox="1"/>
          <p:nvPr/>
        </p:nvSpPr>
        <p:spPr>
          <a:xfrm>
            <a:off x="920552" y="1412776"/>
            <a:ext cx="1008112" cy="323165"/>
          </a:xfrm>
          <a:prstGeom prst="rect">
            <a:avLst/>
          </a:prstGeom>
          <a:solidFill>
            <a:srgbClr val="FFFFCC"/>
          </a:solidFill>
          <a:ln>
            <a:solidFill>
              <a:schemeClr val="tx1"/>
            </a:solidFill>
          </a:ln>
        </p:spPr>
        <p:txBody>
          <a:bodyPr wrap="square" rtlCol="0">
            <a:spAutoFit/>
          </a:bodyPr>
          <a:lstStyle/>
          <a:p>
            <a:pPr algn="ctr"/>
            <a:r>
              <a:rPr kumimoji="1" lang="ja-JP" altLang="en-US" sz="1500" b="1" dirty="0" smtClean="0">
                <a:latin typeface="Meiryo UI" pitchFamily="50" charset="-128"/>
                <a:ea typeface="Meiryo UI" pitchFamily="50" charset="-128"/>
                <a:cs typeface="Meiryo UI" pitchFamily="50" charset="-128"/>
              </a:rPr>
              <a:t>就業状況</a:t>
            </a:r>
            <a:endParaRPr kumimoji="1" lang="ja-JP" altLang="en-US" sz="1500" b="1"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200472" y="6381329"/>
            <a:ext cx="8136904"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あなたの就業状態について、最もあてはまるものを</a:t>
            </a:r>
            <a:r>
              <a:rPr lang="en-US" altLang="ja-JP" sz="1400" b="1" dirty="0" smtClean="0">
                <a:solidFill>
                  <a:schemeClr val="accent2"/>
                </a:solidFill>
                <a:latin typeface="Meiryo UI" pitchFamily="50" charset="-128"/>
                <a:ea typeface="Meiryo UI" pitchFamily="50" charset="-128"/>
                <a:cs typeface="Meiryo UI" pitchFamily="50" charset="-128"/>
              </a:rPr>
              <a:t>1</a:t>
            </a:r>
            <a:r>
              <a:rPr lang="ja-JP" altLang="en-US" sz="1400" b="1" dirty="0" smtClean="0">
                <a:solidFill>
                  <a:schemeClr val="accent2"/>
                </a:solidFill>
                <a:latin typeface="Meiryo UI" pitchFamily="50" charset="-128"/>
                <a:ea typeface="Meiryo UI" pitchFamily="50" charset="-128"/>
                <a:cs typeface="Meiryo UI" pitchFamily="50" charset="-128"/>
              </a:rPr>
              <a:t>つお選びください。</a:t>
            </a:r>
          </a:p>
        </p:txBody>
      </p:sp>
      <p:sp>
        <p:nvSpPr>
          <p:cNvPr id="7" name="テキスト ボックス 6"/>
          <p:cNvSpPr txBox="1"/>
          <p:nvPr/>
        </p:nvSpPr>
        <p:spPr>
          <a:xfrm>
            <a:off x="6969224" y="5661248"/>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cstate="print"/>
          <a:srcRect/>
          <a:stretch>
            <a:fillRect/>
          </a:stretch>
        </p:blipFill>
        <p:spPr bwMode="auto">
          <a:xfrm>
            <a:off x="344488" y="1854200"/>
            <a:ext cx="8929687" cy="4598988"/>
          </a:xfrm>
          <a:prstGeom prst="rect">
            <a:avLst/>
          </a:prstGeom>
          <a:noFill/>
          <a:ln w="9525">
            <a:miter lim="800000"/>
            <a:headEnd/>
            <a:tailEnd/>
          </a:ln>
          <a:effectLst/>
        </p:spPr>
      </p:pic>
      <p:sp>
        <p:nvSpPr>
          <p:cNvPr id="8" name="スライド番号プレースホルダ 3"/>
          <p:cNvSpPr txBox="1">
            <a:spLocks/>
          </p:cNvSpPr>
          <p:nvPr/>
        </p:nvSpPr>
        <p:spPr>
          <a:xfrm>
            <a:off x="9050340" y="0"/>
            <a:ext cx="855661" cy="2603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0CDE9-3A2C-4DB7-9980-8295722EE528}" type="slidenum">
              <a:rPr kumimoji="1" lang="ja-JP" altLang="en-US" sz="1100" b="0" i="0" u="none" strike="noStrike" kern="1200" cap="none" spc="0" normalizeH="0" baseline="0" noProof="0" smtClean="0">
                <a:ln>
                  <a:noFill/>
                </a:ln>
                <a:solidFill>
                  <a:schemeClr val="bg1"/>
                </a:solidFill>
                <a:effectLst/>
                <a:uLnTx/>
                <a:uFillTx/>
                <a:latin typeface="+mn-lt"/>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100" b="0" i="0" u="none" strike="noStrike" kern="1200" cap="none" spc="0" normalizeH="0" baseline="0" noProof="0" dirty="0">
              <a:ln>
                <a:noFill/>
              </a:ln>
              <a:solidFill>
                <a:schemeClr val="bg1"/>
              </a:solidFill>
              <a:effectLst/>
              <a:uLnTx/>
              <a:uFillTx/>
              <a:latin typeface="+mn-lt"/>
              <a:ea typeface="ＭＳ Ｐゴシック" pitchFamily="50" charset="-128"/>
              <a:cs typeface="+mn-cs"/>
            </a:endParaRPr>
          </a:p>
        </p:txBody>
      </p:sp>
      <p:sp>
        <p:nvSpPr>
          <p:cNvPr id="14" name="タイトル 13"/>
          <p:cNvSpPr>
            <a:spLocks noGrp="1"/>
          </p:cNvSpPr>
          <p:nvPr>
            <p:ph type="title"/>
          </p:nvPr>
        </p:nvSpPr>
        <p:spPr>
          <a:xfrm>
            <a:off x="2072682" y="116632"/>
            <a:ext cx="7632847" cy="360040"/>
          </a:xfrm>
        </p:spPr>
        <p:txBody>
          <a:bodyPr/>
          <a:lstStyle/>
          <a:p>
            <a:r>
              <a:rPr lang="en-US" altLang="ja-JP" sz="3000" b="1" dirty="0" smtClean="0">
                <a:solidFill>
                  <a:schemeClr val="tx1"/>
                </a:solidFill>
              </a:rPr>
              <a:t>1</a:t>
            </a:r>
            <a:r>
              <a:rPr kumimoji="1" lang="en-US" altLang="ja-JP" sz="3000" b="1" dirty="0" smtClean="0">
                <a:solidFill>
                  <a:schemeClr val="tx1"/>
                </a:solidFill>
              </a:rPr>
              <a:t>.</a:t>
            </a:r>
            <a:r>
              <a:rPr kumimoji="1" lang="ja-JP" altLang="en-US" sz="3000" b="1" dirty="0" smtClean="0">
                <a:solidFill>
                  <a:schemeClr val="tx1"/>
                </a:solidFill>
              </a:rPr>
              <a:t>モバイル端末所有状況</a:t>
            </a:r>
            <a:endParaRPr kumimoji="1" lang="ja-JP" altLang="en-US" sz="3000" b="1" dirty="0">
              <a:solidFill>
                <a:schemeClr val="tx1"/>
              </a:solidFill>
            </a:endParaRPr>
          </a:p>
        </p:txBody>
      </p:sp>
      <p:sp>
        <p:nvSpPr>
          <p:cNvPr id="4" name="テキスト ボックス 3"/>
          <p:cNvSpPr txBox="1"/>
          <p:nvPr/>
        </p:nvSpPr>
        <p:spPr>
          <a:xfrm>
            <a:off x="200472" y="6361584"/>
            <a:ext cx="8280921" cy="307777"/>
          </a:xfrm>
          <a:prstGeom prst="rect">
            <a:avLst/>
          </a:prstGeom>
          <a:noFill/>
        </p:spPr>
        <p:txBody>
          <a:bodyPr wrap="square" rtlCol="0">
            <a:spAutoFit/>
          </a:bodyPr>
          <a:lstStyle/>
          <a:p>
            <a:r>
              <a:rPr kumimoji="1" lang="en-US" altLang="ja-JP" sz="1400" b="1" dirty="0" smtClean="0">
                <a:solidFill>
                  <a:schemeClr val="accent2"/>
                </a:solidFill>
                <a:latin typeface="Meiryo UI" pitchFamily="50" charset="-128"/>
                <a:ea typeface="Meiryo UI" pitchFamily="50" charset="-128"/>
                <a:cs typeface="Meiryo UI" pitchFamily="50" charset="-128"/>
              </a:rPr>
              <a:t>Q.</a:t>
            </a:r>
            <a:r>
              <a:rPr lang="ja-JP" altLang="en-US" sz="1400" b="1" dirty="0" smtClean="0">
                <a:solidFill>
                  <a:schemeClr val="accent2"/>
                </a:solidFill>
                <a:latin typeface="Meiryo UI" pitchFamily="50" charset="-128"/>
                <a:ea typeface="Meiryo UI" pitchFamily="50" charset="-128"/>
                <a:cs typeface="Meiryo UI" pitchFamily="50" charset="-128"/>
              </a:rPr>
              <a:t>あなたは、スマートフォンをお持ちですか？最もあてはまるものを</a:t>
            </a:r>
            <a:r>
              <a:rPr lang="en-US" altLang="ja-JP" sz="1400" b="1" dirty="0" smtClean="0">
                <a:solidFill>
                  <a:schemeClr val="accent2"/>
                </a:solidFill>
                <a:latin typeface="Meiryo UI" pitchFamily="50" charset="-128"/>
                <a:ea typeface="Meiryo UI" pitchFamily="50" charset="-128"/>
                <a:cs typeface="Meiryo UI" pitchFamily="50" charset="-128"/>
              </a:rPr>
              <a:t>1 </a:t>
            </a:r>
            <a:r>
              <a:rPr lang="ja-JP" altLang="en-US" sz="1400" b="1" dirty="0" smtClean="0">
                <a:solidFill>
                  <a:schemeClr val="accent2"/>
                </a:solidFill>
                <a:latin typeface="Meiryo UI" pitchFamily="50" charset="-128"/>
                <a:ea typeface="Meiryo UI" pitchFamily="50" charset="-128"/>
                <a:cs typeface="Meiryo UI" pitchFamily="50" charset="-128"/>
              </a:rPr>
              <a:t>つお選びください。</a:t>
            </a:r>
            <a:endParaRPr kumimoji="1" lang="ja-JP" altLang="en-US" sz="1400" b="1" dirty="0">
              <a:solidFill>
                <a:schemeClr val="accent2"/>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128465" y="764704"/>
            <a:ext cx="9577064" cy="923330"/>
          </a:xfrm>
          <a:prstGeom prst="rect">
            <a:avLst/>
          </a:prstGeom>
          <a:noFill/>
        </p:spPr>
        <p:txBody>
          <a:bodyPr wrap="square" rtlCol="0">
            <a:spAutoFit/>
          </a:bodyPr>
          <a:lstStyle/>
          <a:p>
            <a:pPr>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全盲者では「携帯電話・</a:t>
            </a:r>
            <a:r>
              <a:rPr kumimoji="1" lang="en-US" altLang="ja-JP" sz="1800" b="1" dirty="0" smtClean="0">
                <a:latin typeface="Meiryo UI" pitchFamily="50" charset="-128"/>
                <a:ea typeface="Meiryo UI" pitchFamily="50" charset="-128"/>
                <a:cs typeface="Meiryo UI" pitchFamily="50" charset="-128"/>
              </a:rPr>
              <a:t>PHS</a:t>
            </a:r>
            <a:r>
              <a:rPr lang="ja-JP" altLang="en-US" sz="1800" b="1" dirty="0" smtClean="0">
                <a:latin typeface="Meiryo UI" pitchFamily="50" charset="-128"/>
                <a:ea typeface="Meiryo UI" pitchFamily="50" charset="-128"/>
                <a:cs typeface="Meiryo UI" pitchFamily="50" charset="-128"/>
              </a:rPr>
              <a:t>ユーザー」が最も多く、</a:t>
            </a:r>
            <a:r>
              <a:rPr lang="en-US" altLang="ja-JP" sz="1800" b="1" dirty="0" smtClean="0">
                <a:latin typeface="Meiryo UI" pitchFamily="50" charset="-128"/>
                <a:ea typeface="Meiryo UI" pitchFamily="50" charset="-128"/>
                <a:cs typeface="Meiryo UI" pitchFamily="50" charset="-128"/>
              </a:rPr>
              <a:t>6</a:t>
            </a:r>
            <a:r>
              <a:rPr lang="ja-JP" altLang="en-US" sz="1800" b="1" dirty="0" smtClean="0">
                <a:latin typeface="Meiryo UI" pitchFamily="50" charset="-128"/>
                <a:ea typeface="Meiryo UI" pitchFamily="50" charset="-128"/>
                <a:cs typeface="Meiryo UI" pitchFamily="50" charset="-128"/>
              </a:rPr>
              <a:t>割超。</a:t>
            </a:r>
            <a:endParaRPr lang="en-US" altLang="ja-JP" sz="1800" b="1" dirty="0" smtClean="0">
              <a:latin typeface="Meiryo UI" pitchFamily="50" charset="-128"/>
              <a:ea typeface="Meiryo UI" pitchFamily="50" charset="-128"/>
              <a:cs typeface="Meiryo UI" pitchFamily="50" charset="-128"/>
            </a:endParaRPr>
          </a:p>
          <a:p>
            <a:pPr marL="177800" indent="-177800">
              <a:buFont typeface="Wingdings" pitchFamily="2" charset="2"/>
              <a:buChar char="u"/>
            </a:pPr>
            <a:r>
              <a:rPr kumimoji="1" lang="ja-JP" altLang="en-US" sz="1800" b="1" dirty="0" smtClean="0">
                <a:latin typeface="Meiryo UI" pitchFamily="50" charset="-128"/>
                <a:ea typeface="Meiryo UI" pitchFamily="50" charset="-128"/>
                <a:cs typeface="Meiryo UI" pitchFamily="50" charset="-128"/>
              </a:rPr>
              <a:t>弱視者では「</a:t>
            </a:r>
            <a:r>
              <a:rPr kumimoji="1" lang="en-US" altLang="ja-JP" sz="1800" b="1" dirty="0" smtClean="0">
                <a:latin typeface="Meiryo UI" pitchFamily="50" charset="-128"/>
                <a:ea typeface="Meiryo UI" pitchFamily="50" charset="-128"/>
                <a:cs typeface="Meiryo UI" pitchFamily="50" charset="-128"/>
              </a:rPr>
              <a:t>Android</a:t>
            </a:r>
            <a:r>
              <a:rPr kumimoji="1" lang="ja-JP" altLang="en-US" sz="1800" b="1" dirty="0" smtClean="0">
                <a:latin typeface="Meiryo UI" pitchFamily="50" charset="-128"/>
                <a:ea typeface="Meiryo UI" pitchFamily="50" charset="-128"/>
                <a:cs typeface="Meiryo UI" pitchFamily="50" charset="-128"/>
              </a:rPr>
              <a:t>ユーザー」（</a:t>
            </a:r>
            <a:r>
              <a:rPr kumimoji="1" lang="en-US" altLang="ja-JP" sz="1800" b="1" dirty="0" smtClean="0">
                <a:latin typeface="Meiryo UI" pitchFamily="50" charset="-128"/>
                <a:ea typeface="Meiryo UI" pitchFamily="50" charset="-128"/>
                <a:cs typeface="Meiryo UI" pitchFamily="50" charset="-128"/>
              </a:rPr>
              <a:t>16.2</a:t>
            </a:r>
            <a:r>
              <a:rPr kumimoji="1" lang="ja-JP" altLang="en-US" sz="1800" b="1" dirty="0" smtClean="0">
                <a:latin typeface="Meiryo UI" pitchFamily="50" charset="-128"/>
                <a:ea typeface="Meiryo UI" pitchFamily="50" charset="-128"/>
                <a:cs typeface="Meiryo UI" pitchFamily="50" charset="-128"/>
              </a:rPr>
              <a:t>％）と「</a:t>
            </a:r>
            <a:r>
              <a:rPr kumimoji="1" lang="en-US" altLang="ja-JP" sz="1800" b="1" dirty="0" err="1" smtClean="0">
                <a:latin typeface="Meiryo UI" pitchFamily="50" charset="-128"/>
                <a:ea typeface="Meiryo UI" pitchFamily="50" charset="-128"/>
                <a:cs typeface="Meiryo UI" pitchFamily="50" charset="-128"/>
              </a:rPr>
              <a:t>iPhone</a:t>
            </a:r>
            <a:r>
              <a:rPr kumimoji="1" lang="ja-JP" altLang="en-US" sz="1800" b="1" dirty="0" smtClean="0">
                <a:latin typeface="Meiryo UI" pitchFamily="50" charset="-128"/>
                <a:ea typeface="Meiryo UI" pitchFamily="50" charset="-128"/>
                <a:cs typeface="Meiryo UI" pitchFamily="50" charset="-128"/>
              </a:rPr>
              <a:t>ユーザー」（</a:t>
            </a:r>
            <a:r>
              <a:rPr kumimoji="1" lang="en-US" altLang="ja-JP" sz="1800" b="1" dirty="0" smtClean="0">
                <a:latin typeface="Meiryo UI" pitchFamily="50" charset="-128"/>
                <a:ea typeface="Meiryo UI" pitchFamily="50" charset="-128"/>
                <a:cs typeface="Meiryo UI" pitchFamily="50" charset="-128"/>
              </a:rPr>
              <a:t>30.9</a:t>
            </a:r>
            <a:r>
              <a:rPr kumimoji="1" lang="ja-JP" altLang="en-US" sz="1800" b="1" dirty="0" smtClean="0">
                <a:latin typeface="Meiryo UI" pitchFamily="50" charset="-128"/>
                <a:ea typeface="Meiryo UI" pitchFamily="50" charset="-128"/>
                <a:cs typeface="Meiryo UI" pitchFamily="50" charset="-128"/>
              </a:rPr>
              <a:t>％）の合計は</a:t>
            </a:r>
            <a:r>
              <a:rPr kumimoji="1" lang="en-US" altLang="ja-JP" sz="1800" b="1" dirty="0" smtClean="0">
                <a:latin typeface="Meiryo UI" pitchFamily="50" charset="-128"/>
                <a:ea typeface="Meiryo UI" pitchFamily="50" charset="-128"/>
                <a:cs typeface="Meiryo UI" pitchFamily="50" charset="-128"/>
              </a:rPr>
              <a:t>47.1</a:t>
            </a:r>
            <a:r>
              <a:rPr kumimoji="1" lang="ja-JP" altLang="en-US" sz="1800" b="1" dirty="0" smtClean="0">
                <a:latin typeface="Meiryo UI" pitchFamily="50" charset="-128"/>
                <a:ea typeface="Meiryo UI" pitchFamily="50" charset="-128"/>
                <a:cs typeface="Meiryo UI" pitchFamily="50" charset="-128"/>
              </a:rPr>
              <a:t>％となり、携帯電話・</a:t>
            </a:r>
            <a:r>
              <a:rPr kumimoji="1" lang="en-US" altLang="ja-JP" sz="1800" b="1" dirty="0" smtClean="0">
                <a:latin typeface="Meiryo UI" pitchFamily="50" charset="-128"/>
                <a:ea typeface="Meiryo UI" pitchFamily="50" charset="-128"/>
                <a:cs typeface="Meiryo UI" pitchFamily="50" charset="-128"/>
              </a:rPr>
              <a:t>PHS</a:t>
            </a:r>
            <a:r>
              <a:rPr kumimoji="1" lang="ja-JP" altLang="en-US" sz="1800" b="1" dirty="0" smtClean="0">
                <a:latin typeface="Meiryo UI" pitchFamily="50" charset="-128"/>
                <a:ea typeface="Meiryo UI" pitchFamily="50" charset="-128"/>
                <a:cs typeface="Meiryo UI" pitchFamily="50" charset="-128"/>
              </a:rPr>
              <a:t>ユーザー（</a:t>
            </a:r>
            <a:r>
              <a:rPr kumimoji="1" lang="en-US" altLang="ja-JP" sz="1800" b="1" dirty="0" smtClean="0">
                <a:latin typeface="Meiryo UI" pitchFamily="50" charset="-128"/>
                <a:ea typeface="Meiryo UI" pitchFamily="50" charset="-128"/>
                <a:cs typeface="Meiryo UI" pitchFamily="50" charset="-128"/>
              </a:rPr>
              <a:t>48.5</a:t>
            </a:r>
            <a:r>
              <a:rPr kumimoji="1" lang="ja-JP" altLang="en-US" sz="1800" b="1" dirty="0" smtClean="0">
                <a:latin typeface="Meiryo UI" pitchFamily="50" charset="-128"/>
                <a:ea typeface="Meiryo UI" pitchFamily="50" charset="-128"/>
                <a:cs typeface="Meiryo UI" pitchFamily="50" charset="-128"/>
              </a:rPr>
              <a:t>％）とほぼ同じ割合となる。</a:t>
            </a:r>
            <a:endParaRPr kumimoji="1" lang="ja-JP" altLang="en-US" sz="1800" b="1"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8697417" y="5909210"/>
            <a:ext cx="1224136" cy="400110"/>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※0</a:t>
            </a:r>
            <a:r>
              <a:rPr lang="ja-JP" altLang="en-US" sz="1000" dirty="0" smtClean="0">
                <a:latin typeface="Meiryo UI" pitchFamily="50" charset="-128"/>
                <a:ea typeface="Meiryo UI" pitchFamily="50" charset="-128"/>
                <a:cs typeface="Meiryo UI" pitchFamily="50" charset="-128"/>
              </a:rPr>
              <a:t>％の場合は、</a:t>
            </a:r>
            <a:endParaRPr lang="en-US" altLang="ja-JP" sz="1000" dirty="0" smtClean="0">
              <a:latin typeface="Meiryo UI" pitchFamily="50" charset="-128"/>
              <a:ea typeface="Meiryo UI" pitchFamily="50" charset="-128"/>
              <a:cs typeface="Meiryo UI" pitchFamily="50" charset="-128"/>
            </a:endParaRPr>
          </a:p>
          <a:p>
            <a:r>
              <a:rPr kumimoji="1" lang="ja-JP" altLang="en-US" sz="1000" dirty="0" smtClean="0">
                <a:latin typeface="Meiryo UI" pitchFamily="50" charset="-128"/>
                <a:ea typeface="Meiryo UI" pitchFamily="50" charset="-128"/>
                <a:cs typeface="Meiryo UI" pitchFamily="50" charset="-128"/>
              </a:rPr>
              <a:t>データラベル非表示</a:t>
            </a:r>
            <a:endParaRPr kumimoji="1" lang="ja-JP" altLang="en-US" sz="1000" dirty="0">
              <a:latin typeface="Meiryo UI" pitchFamily="50" charset="-128"/>
              <a:ea typeface="Meiryo UI" pitchFamily="50" charset="-128"/>
              <a:cs typeface="Meiryo UI" pitchFamily="50" charset="-128"/>
            </a:endParaRPr>
          </a:p>
        </p:txBody>
      </p:sp>
      <p:sp>
        <p:nvSpPr>
          <p:cNvPr id="9" name="正方形/長方形 8"/>
          <p:cNvSpPr/>
          <p:nvPr/>
        </p:nvSpPr>
        <p:spPr bwMode="auto">
          <a:xfrm>
            <a:off x="1928664" y="3060000"/>
            <a:ext cx="2376264"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0" name="正方形/長方形 9"/>
          <p:cNvSpPr/>
          <p:nvPr/>
        </p:nvSpPr>
        <p:spPr bwMode="auto">
          <a:xfrm>
            <a:off x="1928664" y="3429000"/>
            <a:ext cx="3168351" cy="36004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endPara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endParaRPr>
          </a:p>
        </p:txBody>
      </p:sp>
      <p:sp>
        <p:nvSpPr>
          <p:cNvPr id="11" name="円/楕円 10"/>
          <p:cNvSpPr/>
          <p:nvPr/>
        </p:nvSpPr>
        <p:spPr bwMode="auto">
          <a:xfrm>
            <a:off x="4088903" y="2924944"/>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kumimoji="1" lang="en-US" altLang="ja-JP"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34.7</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
        <p:nvSpPr>
          <p:cNvPr id="12" name="円/楕円 11"/>
          <p:cNvSpPr/>
          <p:nvPr/>
        </p:nvSpPr>
        <p:spPr bwMode="auto">
          <a:xfrm>
            <a:off x="4808983" y="3284984"/>
            <a:ext cx="576065" cy="288032"/>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85725" marR="0" indent="-85725" algn="ctr" defTabSz="180975" rtl="0" eaLnBrk="1" fontAlgn="base" latinLnBrk="0" hangingPunct="1">
              <a:lnSpc>
                <a:spcPct val="110000"/>
              </a:lnSpc>
              <a:spcBef>
                <a:spcPct val="50000"/>
              </a:spcBef>
              <a:spcAft>
                <a:spcPct val="0"/>
              </a:spcAft>
              <a:buClrTx/>
              <a:buSzTx/>
              <a:buFontTx/>
              <a:buNone/>
              <a:tabLst/>
            </a:pPr>
            <a:r>
              <a:rPr lang="en-US" altLang="ja-JP" b="1" dirty="0" smtClean="0">
                <a:solidFill>
                  <a:srgbClr val="FF0000"/>
                </a:solidFill>
                <a:latin typeface="Meiryo UI" pitchFamily="50" charset="-128"/>
                <a:ea typeface="Meiryo UI" pitchFamily="50" charset="-128"/>
                <a:cs typeface="Meiryo UI" pitchFamily="50" charset="-128"/>
              </a:rPr>
              <a:t>47.1</a:t>
            </a:r>
            <a:r>
              <a:rPr kumimoji="1" lang="ja-JP" altLang="en-US" sz="11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デザインの設定">
  <a:themeElements>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85725" marR="0" indent="-85725" algn="ctr" defTabSz="180975" rtl="0" eaLnBrk="1" fontAlgn="base" latinLnBrk="0" hangingPunct="1">
          <a:lnSpc>
            <a:spcPct val="110000"/>
          </a:lnSpc>
          <a:spcBef>
            <a:spcPct val="50000"/>
          </a:spcBef>
          <a:spcAft>
            <a:spcPct val="0"/>
          </a:spcAft>
          <a:buClrTx/>
          <a:buSzTx/>
          <a:buFontTx/>
          <a:buNone/>
          <a:tabLst/>
          <a:def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solidFill>
          <a:srgbClr val="FF99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85725" marR="0" indent="-85725" algn="ctr" defTabSz="180975" rtl="0" eaLnBrk="1" fontAlgn="base" latinLnBrk="0" hangingPunct="1">
          <a:lnSpc>
            <a:spcPct val="110000"/>
          </a:lnSpc>
          <a:spcBef>
            <a:spcPct val="50000"/>
          </a:spcBef>
          <a:spcAft>
            <a:spcPct val="0"/>
          </a:spcAft>
          <a:buClrTx/>
          <a:buSzTx/>
          <a:buFontTx/>
          <a:buNone/>
          <a:tabLst/>
          <a:defRPr kumimoji="1" lang="ja-JP" altLang="en-US" sz="11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39062</TotalTime>
  <Words>3624</Words>
  <Application>Microsoft Office PowerPoint</Application>
  <PresentationFormat>A4 210 x 297 mm</PresentationFormat>
  <Paragraphs>317</Paragraphs>
  <Slides>32</Slides>
  <Notes>20</Notes>
  <HiddenSlides>0</HiddenSlides>
  <MMClips>0</MMClips>
  <ScaleCrop>false</ScaleCrop>
  <HeadingPairs>
    <vt:vector size="4" baseType="variant">
      <vt:variant>
        <vt:lpstr>テーマ</vt:lpstr>
      </vt:variant>
      <vt:variant>
        <vt:i4>3</vt:i4>
      </vt:variant>
      <vt:variant>
        <vt:lpstr>スライド タイトル</vt:lpstr>
      </vt:variant>
      <vt:variant>
        <vt:i4>32</vt:i4>
      </vt:variant>
    </vt:vector>
  </HeadingPairs>
  <TitlesOfParts>
    <vt:vector size="35" baseType="lpstr">
      <vt:lpstr>1_デザインの設定</vt:lpstr>
      <vt:lpstr>2_デザインの設定</vt:lpstr>
      <vt:lpstr>デザインの設定</vt:lpstr>
      <vt:lpstr>スライド 1</vt:lpstr>
      <vt:lpstr>日経BPコンサルティングとは①</vt:lpstr>
      <vt:lpstr>日経BPコンサルティングとは②</vt:lpstr>
      <vt:lpstr>調査概要①</vt:lpstr>
      <vt:lpstr>調査概要②</vt:lpstr>
      <vt:lpstr>参考）調査画面</vt:lpstr>
      <vt:lpstr>調査回答者の属性①</vt:lpstr>
      <vt:lpstr>調査回答者の属性②</vt:lpstr>
      <vt:lpstr>1.モバイル端末所有状況</vt:lpstr>
      <vt:lpstr>2. パソコン利用時の支援技術・設定変更</vt:lpstr>
      <vt:lpstr>3.現在の利用満足度(パソコン)</vt:lpstr>
      <vt:lpstr>4.現在の利用満足度(スマートフォン)</vt:lpstr>
      <vt:lpstr>5-1. よく利用するインターネットコンテンツ1～10位(パソコン)</vt:lpstr>
      <vt:lpstr>5-2. よく利用するインターネットコンテンツ11～20位(パソコン)</vt:lpstr>
      <vt:lpstr>6-1. よく利用するインターネットコンテンツ1～10位(SP)</vt:lpstr>
      <vt:lpstr>スライド 16</vt:lpstr>
      <vt:lpstr>7-1. Web上のバリアにより閲覧や手続きなどを諦めた経験（PC）</vt:lpstr>
      <vt:lpstr>7-2. Web上のバリアにより閲覧や手続きなどを諦めた経験（PC）</vt:lpstr>
      <vt:lpstr>7-3. Web上のバリアにより閲覧や手続きなどを諦めた経験（PC）</vt:lpstr>
      <vt:lpstr>7-4. Web上のバリアにより閲覧や手続きなどを諦めた経験（PC）</vt:lpstr>
      <vt:lpstr>8-1. Web上のバリアにより閲覧や手続きなどを諦めた経験（SP）</vt:lpstr>
      <vt:lpstr>8-2. Web上のバリアにより閲覧や手続きなどを諦めた経験（SP）</vt:lpstr>
      <vt:lpstr>8-3. Web上のバリアにより閲覧や手続きなどを諦めた経験（SP）</vt:lpstr>
      <vt:lpstr>9-1. PCからインターネットを利用する際に困ること＜全盲者＞</vt:lpstr>
      <vt:lpstr>9-2. PCからインターネットを利用する際に困ること＜弱視者＞</vt:lpstr>
      <vt:lpstr>10-1. SPからインターネットを利用する際に困ること＜全盲者＞</vt:lpstr>
      <vt:lpstr>10-2. SPからインターネットを利用する際に困ること＜弱視者＞</vt:lpstr>
      <vt:lpstr>11. もっと利用したいインターネットコンテンツ1～10位（PC）</vt:lpstr>
      <vt:lpstr>スライド 29</vt:lpstr>
      <vt:lpstr>スライド 30</vt:lpstr>
      <vt:lpstr>スライド 31</vt:lpstr>
      <vt:lpstr>スライド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seto</dc:creator>
  <cp:lastModifiedBy>SETO</cp:lastModifiedBy>
  <cp:revision>2447</cp:revision>
  <cp:lastPrinted>2015-03-20T05:22:13Z</cp:lastPrinted>
  <dcterms:created xsi:type="dcterms:W3CDTF">2008-01-18T07:44:08Z</dcterms:created>
  <dcterms:modified xsi:type="dcterms:W3CDTF">2015-05-27T02:34:09Z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