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
  </p:notesMasterIdLst>
  <p:handoutMasterIdLst>
    <p:handoutMasterId r:id="rId10"/>
  </p:handoutMasterIdLst>
  <p:sldIdLst>
    <p:sldId id="256" r:id="rId2"/>
    <p:sldId id="327" r:id="rId3"/>
    <p:sldId id="329" r:id="rId4"/>
    <p:sldId id="353" r:id="rId5"/>
    <p:sldId id="330" r:id="rId6"/>
    <p:sldId id="332" r:id="rId7"/>
    <p:sldId id="354" r:id="rId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75" autoAdjust="0"/>
  </p:normalViewPr>
  <p:slideViewPr>
    <p:cSldViewPr>
      <p:cViewPr varScale="1">
        <p:scale>
          <a:sx n="65" d="100"/>
          <a:sy n="65" d="100"/>
        </p:scale>
        <p:origin x="-14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44"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28675" name="Rectangle 3"/>
          <p:cNvSpPr>
            <a:spLocks noGrp="1" noChangeArrowheads="1"/>
          </p:cNvSpPr>
          <p:nvPr>
            <p:ph type="dt" sz="quarter"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28676" name="Rectangle 4"/>
          <p:cNvSpPr>
            <a:spLocks noGrp="1" noChangeArrowheads="1"/>
          </p:cNvSpPr>
          <p:nvPr>
            <p:ph type="ftr" sz="quarter" idx="2"/>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28677" name="Rectangle 5"/>
          <p:cNvSpPr>
            <a:spLocks noGrp="1" noChangeArrowheads="1"/>
          </p:cNvSpPr>
          <p:nvPr>
            <p:ph type="sldNum" sz="quarter" idx="3"/>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6383C74-AB0E-4705-8DDD-7303A414D5E9}" type="slidenum">
              <a:rPr lang="en-US" altLang="ja-JP"/>
              <a:pPr>
                <a:defRPr/>
              </a:pPr>
              <a:t>‹#›</a:t>
            </a:fld>
            <a:endParaRPr lang="en-US" altLang="ja-JP"/>
          </a:p>
        </p:txBody>
      </p:sp>
    </p:spTree>
    <p:extLst>
      <p:ext uri="{BB962C8B-B14F-4D97-AF65-F5344CB8AC3E}">
        <p14:creationId xmlns:p14="http://schemas.microsoft.com/office/powerpoint/2010/main" val="559719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30723" name="Rectangle 3"/>
          <p:cNvSpPr>
            <a:spLocks noGrp="1" noChangeArrowheads="1"/>
          </p:cNvSpPr>
          <p:nvPr>
            <p:ph type="dt"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389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3577" y="4686499"/>
            <a:ext cx="5388610" cy="4439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26" name="Rectangle 6"/>
          <p:cNvSpPr>
            <a:spLocks noGrp="1" noChangeArrowheads="1"/>
          </p:cNvSpPr>
          <p:nvPr>
            <p:ph type="ftr" sz="quarter" idx="4"/>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30727" name="Rectangle 7"/>
          <p:cNvSpPr>
            <a:spLocks noGrp="1" noChangeArrowheads="1"/>
          </p:cNvSpPr>
          <p:nvPr>
            <p:ph type="sldNum" sz="quarter" idx="5"/>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075C29-F64B-4E4F-AF16-820E4F14DA7A}" type="slidenum">
              <a:rPr lang="en-US" altLang="ja-JP"/>
              <a:pPr>
                <a:defRPr/>
              </a:pPr>
              <a:t>‹#›</a:t>
            </a:fld>
            <a:endParaRPr lang="en-US" altLang="ja-JP"/>
          </a:p>
        </p:txBody>
      </p:sp>
    </p:spTree>
    <p:extLst>
      <p:ext uri="{BB962C8B-B14F-4D97-AF65-F5344CB8AC3E}">
        <p14:creationId xmlns:p14="http://schemas.microsoft.com/office/powerpoint/2010/main" val="3996943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AE528A0-71AE-4841-96BA-73AFC8B6A4AC}" type="slidenum">
              <a:rPr lang="en-US" altLang="ja-JP" smtClean="0"/>
              <a:pPr/>
              <a:t>1</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lang="ja-JP" altLang="ja-JP"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lang="ja-JP" altLang="ja-JP"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ja-JP"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ja-JP" alt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ja-JP" altLang="en-US"/>
              <a:t>マスタ サブタイトルの書式設定</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ja-JP" altLang="en-US"/>
              <a:t>マスタ タイトルの書式設定</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ltLang="ja-JP"/>
          </a:p>
        </p:txBody>
      </p:sp>
      <p:sp>
        <p:nvSpPr>
          <p:cNvPr id="11" name="Rectangle 10"/>
          <p:cNvSpPr>
            <a:spLocks noGrp="1" noChangeArrowheads="1"/>
          </p:cNvSpPr>
          <p:nvPr>
            <p:ph type="ftr" sz="quarter" idx="11"/>
          </p:nvPr>
        </p:nvSpPr>
        <p:spPr/>
        <p:txBody>
          <a:bodyPr/>
          <a:lstStyle>
            <a:lvl1pPr algn="r">
              <a:defRPr/>
            </a:lvl1pPr>
          </a:lstStyle>
          <a:p>
            <a:pPr>
              <a:defRPr/>
            </a:pPr>
            <a:endParaRPr lang="en-US" altLang="ja-JP"/>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9DF2C040-3976-439D-99E8-3E36549A011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74FC7C15-9F90-4106-8950-FF9DCFF879E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05600" y="762000"/>
            <a:ext cx="1981200" cy="53244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762000" y="762000"/>
            <a:ext cx="5791200" cy="53244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DC440F81-2A3A-4998-B4B5-B55DD54FBD9A}"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762000"/>
            <a:ext cx="79248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838200" y="2362200"/>
            <a:ext cx="7693025" cy="3724275"/>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8AD6E746-8F0B-41C2-980C-01D7DBF5C1A9}"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9A550E89-2E8E-4603-83CB-ABEF84BADD52}"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2514DA91-5FA4-42BB-A69C-C76B482994B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FFE678FC-8D69-49DC-9119-D2AA02B17D1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5EA3553E-22FA-4540-9A2B-62B2151189D5}"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2D9C4B5A-28AE-4690-AD2A-DEDE9E9B9ED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ln/>
        </p:spPr>
        <p:txBody>
          <a:bodyPr/>
          <a:lstStyle>
            <a:lvl1pPr>
              <a:defRPr/>
            </a:lvl1pPr>
          </a:lstStyle>
          <a:p>
            <a:pPr>
              <a:defRPr/>
            </a:pPr>
            <a:fld id="{72305F1C-A5F8-4DBE-8AAC-0D797AA9F18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128B20EB-70DD-4AFF-8AD9-8FA9DACDDBB3}"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64A53217-FC17-4959-9434-9D5347431973}"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7620000" cy="6858000"/>
            <a:chOff x="0" y="0"/>
            <a:chExt cx="4800" cy="4320"/>
          </a:xfrm>
        </p:grpSpPr>
        <p:grpSp>
          <p:nvGrpSpPr>
            <p:cNvPr id="3080"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ja-JP" altLang="en-US"/>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ja-JP" altLang="en-US"/>
              </a:p>
            </p:txBody>
          </p:sp>
        </p:grpSp>
        <p:grpSp>
          <p:nvGrpSpPr>
            <p:cNvPr id="3081"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ja-JP" altLang="en-U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ja-JP" altLang="en-US"/>
              </a:p>
            </p:txBody>
          </p:sp>
        </p:grpSp>
      </p:grpSp>
      <p:sp>
        <p:nvSpPr>
          <p:cNvPr id="307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endParaRPr lang="en-US" altLang="ja-JP"/>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pPr>
              <a:defRPr/>
            </a:pPr>
            <a:endParaRPr lang="en-US" altLang="ja-JP"/>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kumimoji="0" sz="2600" b="1">
                <a:solidFill>
                  <a:schemeClr val="bg1"/>
                </a:solidFill>
              </a:defRPr>
            </a:lvl1pPr>
          </a:lstStyle>
          <a:p>
            <a:pPr>
              <a:defRPr/>
            </a:pPr>
            <a:fld id="{DA1D95C1-01AC-41E7-8867-109E5017125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2pPr>
      <a:lvl3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3pPr>
      <a:lvl4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4pPr>
      <a:lvl5pPr algn="l" rtl="0" eaLnBrk="0" fontAlgn="base" hangingPunct="0">
        <a:lnSpc>
          <a:spcPct val="90000"/>
        </a:lnSpc>
        <a:spcBef>
          <a:spcPct val="0"/>
        </a:spcBef>
        <a:spcAft>
          <a:spcPct val="0"/>
        </a:spcAft>
        <a:defRPr kumimoji="1" sz="3600" b="1">
          <a:solidFill>
            <a:schemeClr val="tx2"/>
          </a:solidFill>
          <a:latin typeface="Arial" charset="0"/>
          <a:ea typeface="ＭＳ Ｐゴシック" pitchFamily="50" charset="-128"/>
        </a:defRPr>
      </a:lvl5pPr>
      <a:lvl6pPr marL="4572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6pPr>
      <a:lvl7pPr marL="9144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7pPr>
      <a:lvl8pPr marL="13716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8pPr>
      <a:lvl9pPr marL="1828800" algn="l" rtl="0" fontAlgn="base">
        <a:lnSpc>
          <a:spcPct val="90000"/>
        </a:lnSpc>
        <a:spcBef>
          <a:spcPct val="0"/>
        </a:spcBef>
        <a:spcAft>
          <a:spcPct val="0"/>
        </a:spcAft>
        <a:defRPr kumimoji="1" sz="36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pitchFamily="2" charset="2"/>
        <a:buChar char="l"/>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p:txBody>
          <a:bodyPr/>
          <a:lstStyle/>
          <a:p>
            <a:pPr eaLnBrk="1" hangingPunct="1"/>
            <a:r>
              <a:rPr lang="ja-JP" altLang="en-US" dirty="0" smtClean="0"/>
              <a:t>ウェブアクセシビリティの社会的重要性</a:t>
            </a:r>
            <a:endParaRPr lang="ja-JP" altLang="en-US" dirty="0" smtClean="0"/>
          </a:p>
        </p:txBody>
      </p:sp>
      <p:sp>
        <p:nvSpPr>
          <p:cNvPr id="5123" name="Rectangle 3"/>
          <p:cNvSpPr>
            <a:spLocks noGrp="1" noChangeArrowheads="1"/>
          </p:cNvSpPr>
          <p:nvPr>
            <p:ph type="subTitle" idx="1"/>
          </p:nvPr>
        </p:nvSpPr>
        <p:spPr/>
        <p:txBody>
          <a:bodyPr/>
          <a:lstStyle/>
          <a:p>
            <a:pPr eaLnBrk="1" hangingPunct="1"/>
            <a:r>
              <a:rPr lang="en-US" altLang="ja-JP" dirty="0" smtClean="0"/>
              <a:t>2014</a:t>
            </a:r>
            <a:r>
              <a:rPr lang="ja-JP" altLang="en-US" dirty="0" smtClean="0"/>
              <a:t>年</a:t>
            </a:r>
            <a:r>
              <a:rPr lang="en-US" altLang="ja-JP" dirty="0"/>
              <a:t>5</a:t>
            </a:r>
            <a:r>
              <a:rPr lang="ja-JP" altLang="en-US" dirty="0" smtClean="0"/>
              <a:t>月</a:t>
            </a:r>
            <a:r>
              <a:rPr lang="en-US" altLang="ja-JP" dirty="0" smtClean="0"/>
              <a:t>29</a:t>
            </a:r>
            <a:r>
              <a:rPr lang="ja-JP" altLang="en-US" dirty="0" smtClean="0"/>
              <a:t>日</a:t>
            </a:r>
            <a:endParaRPr lang="en-US" altLang="ja-JP" dirty="0" smtClean="0"/>
          </a:p>
          <a:p>
            <a:pPr eaLnBrk="1" hangingPunct="1"/>
            <a:r>
              <a:rPr lang="ja-JP" altLang="en-US" dirty="0" smtClean="0"/>
              <a:t>山田　</a:t>
            </a:r>
            <a:r>
              <a:rPr lang="ja-JP" altLang="en-US" dirty="0"/>
              <a:t>肇</a:t>
            </a:r>
            <a:r>
              <a:rPr lang="ja-JP" altLang="en-US" sz="1800" dirty="0"/>
              <a:t>（東洋</a:t>
            </a:r>
            <a:r>
              <a:rPr lang="ja-JP" altLang="en-US" sz="1800" dirty="0" smtClean="0"/>
              <a:t>大学）</a:t>
            </a:r>
            <a:endParaRPr lang="ja-JP"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ja-JP" sz="3200" dirty="0" smtClean="0"/>
              <a:t>13</a:t>
            </a:r>
            <a:r>
              <a:rPr lang="ja-JP" altLang="ja-JP" sz="3200" dirty="0"/>
              <a:t>年</a:t>
            </a:r>
            <a:r>
              <a:rPr lang="ja-JP" altLang="ja-JP" sz="3200" dirty="0" smtClean="0"/>
              <a:t>参議選</a:t>
            </a:r>
            <a:r>
              <a:rPr lang="ja-JP" altLang="en-US" sz="3200" dirty="0" smtClean="0"/>
              <a:t>　</a:t>
            </a:r>
            <a:r>
              <a:rPr lang="ja-JP" altLang="ja-JP" sz="3200" dirty="0" smtClean="0"/>
              <a:t>比例</a:t>
            </a:r>
            <a:r>
              <a:rPr lang="ja-JP" altLang="ja-JP" sz="3200" dirty="0"/>
              <a:t>区候補者</a:t>
            </a:r>
            <a:r>
              <a:rPr lang="ja-JP" altLang="ja-JP" sz="3200" dirty="0" smtClean="0"/>
              <a:t>名簿</a:t>
            </a:r>
            <a:r>
              <a:rPr lang="ja-JP" altLang="en-US" sz="3200" dirty="0" smtClean="0"/>
              <a:t>（総務省）</a:t>
            </a:r>
            <a:endParaRPr lang="en-US" altLang="ja-JP" sz="3200" dirty="0" smtClean="0"/>
          </a:p>
        </p:txBody>
      </p:sp>
      <p:sp>
        <p:nvSpPr>
          <p:cNvPr id="8195" name="Rectangle 3"/>
          <p:cNvSpPr>
            <a:spLocks noGrp="1" noChangeArrowheads="1"/>
          </p:cNvSpPr>
          <p:nvPr>
            <p:ph type="body" idx="1"/>
          </p:nvPr>
        </p:nvSpPr>
        <p:spPr/>
        <p:txBody>
          <a:bodyPr/>
          <a:lstStyle/>
          <a:p>
            <a:r>
              <a:rPr lang="ja-JP" altLang="ja-JP" dirty="0" smtClean="0"/>
              <a:t>アクセシビリティ</a:t>
            </a:r>
            <a:r>
              <a:rPr lang="ja-JP" altLang="ja-JP" dirty="0"/>
              <a:t>に対応しない</a:t>
            </a:r>
            <a:r>
              <a:rPr lang="ja-JP" altLang="en-US" dirty="0"/>
              <a:t>公共</a:t>
            </a:r>
            <a:r>
              <a:rPr lang="ja-JP" altLang="ja-JP" dirty="0"/>
              <a:t>サイト</a:t>
            </a:r>
            <a:r>
              <a:rPr lang="ja-JP" altLang="en-US" dirty="0"/>
              <a:t>では</a:t>
            </a:r>
            <a:r>
              <a:rPr lang="ja-JP" altLang="ja-JP" dirty="0"/>
              <a:t>、障害者が公共サービスを利用</a:t>
            </a:r>
            <a:r>
              <a:rPr lang="ja-JP" altLang="ja-JP" dirty="0" smtClean="0"/>
              <a:t>できな</a:t>
            </a:r>
            <a:r>
              <a:rPr lang="ja-JP" altLang="en-US" dirty="0" smtClean="0"/>
              <a:t>い</a:t>
            </a:r>
            <a:endParaRPr lang="en-US" altLang="ja-JP" dirty="0"/>
          </a:p>
          <a:p>
            <a:pPr eaLnBrk="1" hangingPunct="1"/>
            <a:r>
              <a:rPr lang="ja-JP" altLang="en-US" dirty="0" smtClean="0"/>
              <a:t>画像</a:t>
            </a:r>
            <a:r>
              <a:rPr lang="en-US" altLang="ja-JP" dirty="0" smtClean="0"/>
              <a:t>PDF</a:t>
            </a:r>
            <a:r>
              <a:rPr lang="ja-JP" altLang="en-US" dirty="0" smtClean="0"/>
              <a:t>で</a:t>
            </a:r>
            <a:r>
              <a:rPr lang="ja-JP" altLang="ja-JP" dirty="0"/>
              <a:t>党名</a:t>
            </a:r>
            <a:r>
              <a:rPr lang="ja-JP" altLang="ja-JP" dirty="0" smtClean="0"/>
              <a:t>・</a:t>
            </a:r>
            <a:r>
              <a:rPr lang="en-US" altLang="ja-JP" dirty="0" smtClean="0"/>
              <a:t/>
            </a:r>
            <a:br>
              <a:rPr lang="en-US" altLang="ja-JP" dirty="0" smtClean="0"/>
            </a:br>
            <a:r>
              <a:rPr lang="ja-JP" altLang="ja-JP" dirty="0" smtClean="0"/>
              <a:t>候補者名</a:t>
            </a:r>
            <a:r>
              <a:rPr lang="ja-JP" altLang="en-US" dirty="0" smtClean="0"/>
              <a:t>が</a:t>
            </a:r>
            <a:r>
              <a:rPr lang="en-US" altLang="ja-JP" dirty="0" smtClean="0"/>
              <a:t/>
            </a:r>
            <a:br>
              <a:rPr lang="en-US" altLang="ja-JP" dirty="0" smtClean="0"/>
            </a:br>
            <a:r>
              <a:rPr lang="ja-JP" altLang="ja-JP" dirty="0" smtClean="0"/>
              <a:t>読み上げ</a:t>
            </a:r>
            <a:r>
              <a:rPr lang="ja-JP" altLang="en-US" dirty="0" smtClean="0"/>
              <a:t>られない</a:t>
            </a:r>
            <a:endParaRPr lang="en-US" altLang="ja-JP" dirty="0" smtClean="0"/>
          </a:p>
          <a:p>
            <a:pPr eaLnBrk="1" hangingPunct="1"/>
            <a:r>
              <a:rPr lang="ja-JP" altLang="en-US" dirty="0"/>
              <a:t>スマートフォン</a:t>
            </a:r>
            <a:r>
              <a:rPr lang="ja-JP" altLang="en-US" dirty="0" smtClean="0"/>
              <a:t>で</a:t>
            </a:r>
            <a:r>
              <a:rPr lang="en-US" altLang="ja-JP" dirty="0" smtClean="0"/>
              <a:t/>
            </a:r>
            <a:br>
              <a:rPr lang="en-US" altLang="ja-JP" dirty="0" smtClean="0"/>
            </a:br>
            <a:r>
              <a:rPr lang="ja-JP" altLang="en-US" dirty="0" smtClean="0"/>
              <a:t>字</a:t>
            </a:r>
            <a:r>
              <a:rPr lang="ja-JP" altLang="en-US" dirty="0"/>
              <a:t>が</a:t>
            </a:r>
            <a:r>
              <a:rPr lang="ja-JP" altLang="en-US" dirty="0" smtClean="0"/>
              <a:t>つぶれる</a:t>
            </a:r>
            <a:endParaRPr lang="en-US" altLang="ja-JP" dirty="0" smtClean="0"/>
          </a:p>
          <a:p>
            <a:pPr eaLnBrk="1" hangingPunct="1"/>
            <a:r>
              <a:rPr lang="ja-JP" altLang="en-US" dirty="0"/>
              <a:t>参政権を阻害する</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407734954"/>
              </p:ext>
            </p:extLst>
          </p:nvPr>
        </p:nvGraphicFramePr>
        <p:xfrm>
          <a:off x="4427984" y="3437382"/>
          <a:ext cx="4536503" cy="3204594"/>
        </p:xfrm>
        <a:graphic>
          <a:graphicData uri="http://schemas.openxmlformats.org/presentationml/2006/ole">
            <mc:AlternateContent xmlns:mc="http://schemas.openxmlformats.org/markup-compatibility/2006">
              <mc:Choice xmlns:v="urn:schemas-microsoft-com:vml" Requires="v">
                <p:oleObj spid="_x0000_s1060" name="Acrobat Document" r:id="rId3" imgW="11353697" imgH="8020041" progId="AcroExch.Document.7">
                  <p:embed/>
                </p:oleObj>
              </mc:Choice>
              <mc:Fallback>
                <p:oleObj name="Acrobat Document" r:id="rId3" imgW="11353697" imgH="8020041" progId="AcroExch.Document.7">
                  <p:embed/>
                  <p:pic>
                    <p:nvPicPr>
                      <p:cNvPr id="0" name=""/>
                      <p:cNvPicPr/>
                      <p:nvPr/>
                    </p:nvPicPr>
                    <p:blipFill>
                      <a:blip r:embed="rId4"/>
                      <a:stretch>
                        <a:fillRect/>
                      </a:stretch>
                    </p:blipFill>
                    <p:spPr>
                      <a:xfrm>
                        <a:off x="4427984" y="3437382"/>
                        <a:ext cx="4536503" cy="3204594"/>
                      </a:xfrm>
                      <a:prstGeom prst="rect">
                        <a:avLst/>
                      </a:prstGeom>
                    </p:spPr>
                  </p:pic>
                </p:oleObj>
              </mc:Fallback>
            </mc:AlternateContent>
          </a:graphicData>
        </a:graphic>
      </p:graphicFrame>
    </p:spTree>
    <p:extLst>
      <p:ext uri="{BB962C8B-B14F-4D97-AF65-F5344CB8AC3E}">
        <p14:creationId xmlns:p14="http://schemas.microsoft.com/office/powerpoint/2010/main" val="1785145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ja-JP" sz="3200" dirty="0"/>
              <a:t>障害者差別</a:t>
            </a:r>
            <a:r>
              <a:rPr lang="ja-JP" altLang="ja-JP" sz="3200" dirty="0" smtClean="0"/>
              <a:t>解消法</a:t>
            </a:r>
            <a:r>
              <a:rPr lang="ja-JP" altLang="en-US" sz="3200" dirty="0" smtClean="0"/>
              <a:t>（</a:t>
            </a:r>
            <a:r>
              <a:rPr lang="en-US" altLang="ja-JP" sz="3200" dirty="0" smtClean="0"/>
              <a:t>2016</a:t>
            </a:r>
            <a:r>
              <a:rPr lang="ja-JP" altLang="en-US" sz="3200" dirty="0" smtClean="0"/>
              <a:t>年施行予定）：</a:t>
            </a:r>
            <a:r>
              <a:rPr lang="en-US" altLang="ja-JP" sz="3200" dirty="0" smtClean="0"/>
              <a:t/>
            </a:r>
            <a:br>
              <a:rPr lang="en-US" altLang="ja-JP" sz="3200" dirty="0" smtClean="0"/>
            </a:br>
            <a:r>
              <a:rPr lang="ja-JP" altLang="ja-JP" sz="3200" dirty="0" smtClean="0"/>
              <a:t>行政</a:t>
            </a:r>
            <a:r>
              <a:rPr lang="ja-JP" altLang="ja-JP" sz="3200" dirty="0"/>
              <a:t>機関等の</a:t>
            </a:r>
            <a:r>
              <a:rPr lang="ja-JP" altLang="ja-JP" sz="3200" dirty="0" smtClean="0"/>
              <a:t>義務</a:t>
            </a:r>
            <a:r>
              <a:rPr lang="ja-JP" altLang="en-US" sz="3200" dirty="0" smtClean="0"/>
              <a:t>（第七条）</a:t>
            </a:r>
            <a:endParaRPr lang="en-US" altLang="ja-JP" sz="3200" dirty="0" smtClean="0"/>
          </a:p>
        </p:txBody>
      </p:sp>
      <p:sp>
        <p:nvSpPr>
          <p:cNvPr id="8195" name="Rectangle 3"/>
          <p:cNvSpPr>
            <a:spLocks noGrp="1" noChangeArrowheads="1"/>
          </p:cNvSpPr>
          <p:nvPr>
            <p:ph type="body" idx="1"/>
          </p:nvPr>
        </p:nvSpPr>
        <p:spPr>
          <a:xfrm>
            <a:off x="838201" y="2362200"/>
            <a:ext cx="7550223" cy="3724275"/>
          </a:xfrm>
        </p:spPr>
        <p:txBody>
          <a:bodyPr/>
          <a:lstStyle/>
          <a:p>
            <a:r>
              <a:rPr lang="ja-JP" altLang="ja-JP" dirty="0" smtClean="0"/>
              <a:t>行政</a:t>
            </a:r>
            <a:r>
              <a:rPr lang="ja-JP" altLang="ja-JP" dirty="0"/>
              <a:t>機関等は、その事務又は事業を行うに当たり、障害を理由として障害者でない者と不当な差別的取扱いをすることにより、障害者の権利利益を侵害してはならない。</a:t>
            </a:r>
          </a:p>
          <a:p>
            <a:r>
              <a:rPr lang="en-US" altLang="ja-JP" dirty="0" smtClean="0"/>
              <a:t>…</a:t>
            </a:r>
            <a:r>
              <a:rPr lang="ja-JP" altLang="ja-JP" dirty="0" smtClean="0"/>
              <a:t>障害者</a:t>
            </a:r>
            <a:r>
              <a:rPr lang="ja-JP" altLang="ja-JP" dirty="0"/>
              <a:t>から現に社会的障壁の除去を必要としている旨の意思の表明があった場合において、</a:t>
            </a:r>
            <a:r>
              <a:rPr lang="ja-JP" altLang="ja-JP" dirty="0">
                <a:solidFill>
                  <a:srgbClr val="FF0000"/>
                </a:solidFill>
              </a:rPr>
              <a:t>その実施に伴う負担が過重でないときは</a:t>
            </a:r>
            <a:r>
              <a:rPr lang="ja-JP" altLang="ja-JP" dirty="0" smtClean="0"/>
              <a:t>、</a:t>
            </a:r>
            <a:r>
              <a:rPr lang="en-US" altLang="ja-JP" dirty="0" smtClean="0"/>
              <a:t>…</a:t>
            </a:r>
            <a:r>
              <a:rPr lang="ja-JP" altLang="ja-JP" dirty="0" smtClean="0"/>
              <a:t>社会的</a:t>
            </a:r>
            <a:r>
              <a:rPr lang="ja-JP" altLang="ja-JP" dirty="0"/>
              <a:t>障壁の除去の実施について必要かつ合理的な</a:t>
            </a:r>
            <a:r>
              <a:rPr lang="ja-JP" altLang="ja-JP" dirty="0">
                <a:solidFill>
                  <a:srgbClr val="FF0000"/>
                </a:solidFill>
              </a:rPr>
              <a:t>配慮をしなければならない。</a:t>
            </a:r>
            <a:endParaRPr lang="en-US" altLang="ja-JP" dirty="0" smtClean="0">
              <a:solidFill>
                <a:srgbClr val="FF0000"/>
              </a:solidFill>
            </a:endParaRPr>
          </a:p>
        </p:txBody>
      </p:sp>
      <p:sp>
        <p:nvSpPr>
          <p:cNvPr id="4" name="四角形吹き出し 3"/>
          <p:cNvSpPr/>
          <p:nvPr/>
        </p:nvSpPr>
        <p:spPr>
          <a:xfrm>
            <a:off x="126143" y="116632"/>
            <a:ext cx="1080120" cy="792088"/>
          </a:xfrm>
          <a:prstGeom prst="wedgeRectCallout">
            <a:avLst>
              <a:gd name="adj1" fmla="val 62541"/>
              <a:gd name="adj2" fmla="val 275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原則</a:t>
            </a:r>
            <a:endParaRPr kumimoji="1" lang="ja-JP" altLang="en-US" sz="2800" dirty="0">
              <a:solidFill>
                <a:srgbClr val="FF0000"/>
              </a:solidFill>
            </a:endParaRPr>
          </a:p>
        </p:txBody>
      </p:sp>
      <p:sp>
        <p:nvSpPr>
          <p:cNvPr id="5" name="四角形吹き出し 4"/>
          <p:cNvSpPr/>
          <p:nvPr/>
        </p:nvSpPr>
        <p:spPr>
          <a:xfrm>
            <a:off x="6804248" y="3356992"/>
            <a:ext cx="2160240" cy="792088"/>
          </a:xfrm>
          <a:prstGeom prst="wedgeRectCallout">
            <a:avLst>
              <a:gd name="adj1" fmla="val -162570"/>
              <a:gd name="adj2" fmla="val 81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合理</a:t>
            </a:r>
            <a:r>
              <a:rPr kumimoji="1" lang="ja-JP" altLang="en-US" sz="2800" dirty="0" smtClean="0">
                <a:solidFill>
                  <a:srgbClr val="FF0000"/>
                </a:solidFill>
              </a:rPr>
              <a:t>的配慮</a:t>
            </a:r>
            <a:endParaRPr kumimoji="1" lang="ja-JP" altLang="en-US" sz="2800" dirty="0">
              <a:solidFill>
                <a:srgbClr val="FF0000"/>
              </a:solidFill>
            </a:endParaRPr>
          </a:p>
        </p:txBody>
      </p:sp>
    </p:spTree>
    <p:extLst>
      <p:ext uri="{BB962C8B-B14F-4D97-AF65-F5344CB8AC3E}">
        <p14:creationId xmlns:p14="http://schemas.microsoft.com/office/powerpoint/2010/main" val="33906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ja-JP" sz="3200" dirty="0"/>
              <a:t>障害者差別</a:t>
            </a:r>
            <a:r>
              <a:rPr lang="ja-JP" altLang="ja-JP" sz="3200" dirty="0" smtClean="0"/>
              <a:t>解消法</a:t>
            </a:r>
            <a:r>
              <a:rPr lang="ja-JP" altLang="en-US" sz="3200" dirty="0" smtClean="0"/>
              <a:t>（</a:t>
            </a:r>
            <a:r>
              <a:rPr lang="en-US" altLang="ja-JP" sz="3200" dirty="0" smtClean="0"/>
              <a:t>2016</a:t>
            </a:r>
            <a:r>
              <a:rPr lang="ja-JP" altLang="en-US" sz="3200" dirty="0" smtClean="0"/>
              <a:t>年施行予定）：</a:t>
            </a:r>
            <a:r>
              <a:rPr lang="en-US" altLang="ja-JP" sz="3200" dirty="0" smtClean="0"/>
              <a:t/>
            </a:r>
            <a:br>
              <a:rPr lang="en-US" altLang="ja-JP" sz="3200" dirty="0" smtClean="0"/>
            </a:br>
            <a:r>
              <a:rPr lang="ja-JP" altLang="en-US" sz="3200" dirty="0" smtClean="0"/>
              <a:t>事業者</a:t>
            </a:r>
            <a:r>
              <a:rPr lang="ja-JP" altLang="ja-JP" sz="3200" dirty="0" smtClean="0"/>
              <a:t>の義務</a:t>
            </a:r>
            <a:r>
              <a:rPr lang="ja-JP" altLang="en-US" sz="3200" dirty="0" smtClean="0"/>
              <a:t>（第八条）</a:t>
            </a:r>
            <a:endParaRPr lang="en-US" altLang="ja-JP" sz="3200" dirty="0" smtClean="0"/>
          </a:p>
        </p:txBody>
      </p:sp>
      <p:sp>
        <p:nvSpPr>
          <p:cNvPr id="8195" name="Rectangle 3"/>
          <p:cNvSpPr>
            <a:spLocks noGrp="1" noChangeArrowheads="1"/>
          </p:cNvSpPr>
          <p:nvPr>
            <p:ph type="body" idx="1"/>
          </p:nvPr>
        </p:nvSpPr>
        <p:spPr>
          <a:xfrm>
            <a:off x="838201" y="2362200"/>
            <a:ext cx="7550223" cy="3724275"/>
          </a:xfrm>
        </p:spPr>
        <p:txBody>
          <a:bodyPr/>
          <a:lstStyle/>
          <a:p>
            <a:r>
              <a:rPr lang="ja-JP" altLang="en-US" dirty="0"/>
              <a:t>第八条　事業者は、その事業を行うに当たり、障害を理由として障害者でない者と不当な差別的取扱いをすることにより、障害者の権利利益を侵害してはならない。</a:t>
            </a:r>
          </a:p>
          <a:p>
            <a:r>
              <a:rPr lang="en-US" altLang="ja-JP" dirty="0" smtClean="0"/>
              <a:t>…</a:t>
            </a:r>
            <a:r>
              <a:rPr lang="ja-JP" altLang="en-US" dirty="0" smtClean="0"/>
              <a:t>障害者</a:t>
            </a:r>
            <a:r>
              <a:rPr lang="ja-JP" altLang="en-US" dirty="0"/>
              <a:t>から現に社会的障壁の除去を必要としている旨の意思の表明があった場合において、</a:t>
            </a:r>
            <a:r>
              <a:rPr lang="ja-JP" altLang="en-US" dirty="0">
                <a:solidFill>
                  <a:srgbClr val="FF0000"/>
                </a:solidFill>
              </a:rPr>
              <a:t>その実施に伴う負担が過重でないときは</a:t>
            </a:r>
            <a:r>
              <a:rPr lang="ja-JP" altLang="en-US" dirty="0" smtClean="0"/>
              <a:t>、</a:t>
            </a:r>
            <a:r>
              <a:rPr lang="en-US" altLang="ja-JP" dirty="0" smtClean="0"/>
              <a:t>…</a:t>
            </a:r>
            <a:r>
              <a:rPr lang="ja-JP" altLang="en-US" dirty="0" smtClean="0"/>
              <a:t>社会的</a:t>
            </a:r>
            <a:r>
              <a:rPr lang="ja-JP" altLang="en-US" dirty="0"/>
              <a:t>障壁の除去の実施について必要かつ合理的な</a:t>
            </a:r>
            <a:r>
              <a:rPr lang="ja-JP" altLang="en-US" dirty="0">
                <a:solidFill>
                  <a:srgbClr val="FF0000"/>
                </a:solidFill>
              </a:rPr>
              <a:t>配慮をするように努めなければならない</a:t>
            </a:r>
            <a:r>
              <a:rPr lang="ja-JP" altLang="en-US" dirty="0" smtClean="0"/>
              <a:t>。</a:t>
            </a:r>
            <a:endParaRPr lang="en-US" altLang="ja-JP" dirty="0" smtClean="0">
              <a:solidFill>
                <a:srgbClr val="FF0000"/>
              </a:solidFill>
            </a:endParaRPr>
          </a:p>
        </p:txBody>
      </p:sp>
      <p:sp>
        <p:nvSpPr>
          <p:cNvPr id="4" name="四角形吹き出し 3"/>
          <p:cNvSpPr/>
          <p:nvPr/>
        </p:nvSpPr>
        <p:spPr>
          <a:xfrm>
            <a:off x="126143" y="116632"/>
            <a:ext cx="1080120" cy="792088"/>
          </a:xfrm>
          <a:prstGeom prst="wedgeRectCallout">
            <a:avLst>
              <a:gd name="adj1" fmla="val 62541"/>
              <a:gd name="adj2" fmla="val 275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原則</a:t>
            </a:r>
            <a:endParaRPr kumimoji="1" lang="ja-JP" altLang="en-US" sz="2800" dirty="0">
              <a:solidFill>
                <a:srgbClr val="FF0000"/>
              </a:solidFill>
            </a:endParaRPr>
          </a:p>
        </p:txBody>
      </p:sp>
      <p:sp>
        <p:nvSpPr>
          <p:cNvPr id="5" name="四角形吹き出し 4"/>
          <p:cNvSpPr/>
          <p:nvPr/>
        </p:nvSpPr>
        <p:spPr>
          <a:xfrm>
            <a:off x="6804248" y="3356992"/>
            <a:ext cx="2160240" cy="792088"/>
          </a:xfrm>
          <a:prstGeom prst="wedgeRectCallout">
            <a:avLst>
              <a:gd name="adj1" fmla="val -162570"/>
              <a:gd name="adj2" fmla="val 81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合理</a:t>
            </a:r>
            <a:r>
              <a:rPr kumimoji="1" lang="ja-JP" altLang="en-US" sz="2800" dirty="0" smtClean="0">
                <a:solidFill>
                  <a:srgbClr val="FF0000"/>
                </a:solidFill>
              </a:rPr>
              <a:t>的配慮</a:t>
            </a:r>
            <a:endParaRPr kumimoji="1" lang="ja-JP" altLang="en-US" sz="2800" dirty="0">
              <a:solidFill>
                <a:srgbClr val="FF0000"/>
              </a:solidFill>
            </a:endParaRPr>
          </a:p>
        </p:txBody>
      </p:sp>
    </p:spTree>
    <p:extLst>
      <p:ext uri="{BB962C8B-B14F-4D97-AF65-F5344CB8AC3E}">
        <p14:creationId xmlns:p14="http://schemas.microsoft.com/office/powerpoint/2010/main" val="37187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つまり</a:t>
            </a:r>
            <a:endParaRPr lang="en-US" altLang="ja-JP" sz="3200" dirty="0" smtClean="0"/>
          </a:p>
        </p:txBody>
      </p:sp>
      <p:sp>
        <p:nvSpPr>
          <p:cNvPr id="8195" name="Rectangle 3"/>
          <p:cNvSpPr>
            <a:spLocks noGrp="1" noChangeArrowheads="1"/>
          </p:cNvSpPr>
          <p:nvPr>
            <p:ph type="body" idx="1"/>
          </p:nvPr>
        </p:nvSpPr>
        <p:spPr>
          <a:xfrm>
            <a:off x="838201" y="2362200"/>
            <a:ext cx="7550224" cy="3724275"/>
          </a:xfrm>
        </p:spPr>
        <p:txBody>
          <a:bodyPr/>
          <a:lstStyle/>
          <a:p>
            <a:r>
              <a:rPr lang="ja-JP" altLang="en-US" dirty="0"/>
              <a:t>行政</a:t>
            </a:r>
            <a:r>
              <a:rPr lang="ja-JP" altLang="en-US" dirty="0" smtClean="0"/>
              <a:t>機関等だけでなく、民間の事業者も対応すべきというのが、障害者差別解消法の要求</a:t>
            </a:r>
            <a:endParaRPr lang="en-US" altLang="ja-JP" dirty="0" smtClean="0"/>
          </a:p>
          <a:p>
            <a:endParaRPr lang="en-US" altLang="ja-JP" dirty="0" smtClean="0"/>
          </a:p>
          <a:p>
            <a:pPr lvl="1"/>
            <a:r>
              <a:rPr lang="ja-JP" altLang="en-US" sz="2800" dirty="0" smtClean="0"/>
              <a:t>原則（義務）</a:t>
            </a:r>
            <a:endParaRPr lang="en-US" altLang="ja-JP" sz="2800" dirty="0" smtClean="0"/>
          </a:p>
          <a:p>
            <a:pPr lvl="1"/>
            <a:r>
              <a:rPr lang="ja-JP" altLang="en-US" sz="2800" dirty="0" smtClean="0"/>
              <a:t>過重な負担を伴わない場合の合理的対応</a:t>
            </a:r>
            <a:endParaRPr lang="en-US" altLang="ja-JP" sz="2800" dirty="0" smtClean="0"/>
          </a:p>
          <a:p>
            <a:pPr marL="0" indent="0">
              <a:buNone/>
            </a:pPr>
            <a:endParaRPr lang="en-US" altLang="ja-JP" dirty="0"/>
          </a:p>
          <a:p>
            <a:r>
              <a:rPr lang="ja-JP" altLang="en-US" dirty="0" smtClean="0"/>
              <a:t>行政機関に準じる公共機関には</a:t>
            </a:r>
            <a:r>
              <a:rPr lang="en-US" altLang="ja-JP" dirty="0" smtClean="0"/>
              <a:t>『</a:t>
            </a:r>
            <a:r>
              <a:rPr lang="ja-JP" altLang="en-US" dirty="0" smtClean="0"/>
              <a:t>実質義務が課せられている</a:t>
            </a:r>
            <a:r>
              <a:rPr lang="en-US" altLang="ja-JP" dirty="0" smtClean="0"/>
              <a:t>』</a:t>
            </a:r>
            <a:r>
              <a:rPr lang="ja-JP" altLang="en-US" dirty="0" smtClean="0"/>
              <a:t>と認識すべきだが、対応は遅れている</a:t>
            </a:r>
            <a:endParaRPr lang="en-US" altLang="ja-JP" dirty="0" smtClean="0"/>
          </a:p>
        </p:txBody>
      </p:sp>
    </p:spTree>
    <p:extLst>
      <p:ext uri="{BB962C8B-B14F-4D97-AF65-F5344CB8AC3E}">
        <p14:creationId xmlns:p14="http://schemas.microsoft.com/office/powerpoint/2010/main" val="2530254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ja-JP" altLang="en-US" sz="3200" dirty="0" smtClean="0"/>
              <a:t>今日のセミナーの目的</a:t>
            </a:r>
            <a:endParaRPr lang="en-US" altLang="ja-JP" sz="3200" dirty="0" smtClean="0"/>
          </a:p>
        </p:txBody>
      </p:sp>
      <p:sp>
        <p:nvSpPr>
          <p:cNvPr id="8195" name="Rectangle 3"/>
          <p:cNvSpPr>
            <a:spLocks noGrp="1" noChangeArrowheads="1"/>
          </p:cNvSpPr>
          <p:nvPr>
            <p:ph type="body" idx="1"/>
          </p:nvPr>
        </p:nvSpPr>
        <p:spPr/>
        <p:txBody>
          <a:bodyPr/>
          <a:lstStyle/>
          <a:p>
            <a:r>
              <a:rPr lang="ja-JP" altLang="en-US" dirty="0"/>
              <a:t>障害者権利</a:t>
            </a:r>
            <a:r>
              <a:rPr lang="ja-JP" altLang="en-US" dirty="0" smtClean="0"/>
              <a:t>条約</a:t>
            </a:r>
            <a:r>
              <a:rPr lang="ja-JP" altLang="en-US" dirty="0"/>
              <a:t>批准から</a:t>
            </a:r>
            <a:r>
              <a:rPr lang="ja-JP" altLang="en-US" dirty="0" smtClean="0"/>
              <a:t>の、障害者政策の変化に対する理解の増進</a:t>
            </a:r>
            <a:endParaRPr lang="en-US" altLang="ja-JP" dirty="0" smtClean="0"/>
          </a:p>
          <a:p>
            <a:r>
              <a:rPr lang="ja-JP" altLang="en-US" dirty="0" smtClean="0"/>
              <a:t>生活基盤としてのウェブにおけるアクセシビリティ確保の重要性への理解の増進</a:t>
            </a:r>
            <a:endParaRPr lang="en-US" altLang="ja-JP" dirty="0" smtClean="0"/>
          </a:p>
          <a:p>
            <a:r>
              <a:rPr lang="ja-JP" altLang="en-US" dirty="0"/>
              <a:t>ウェブアクセシビリティ推進協会へ</a:t>
            </a:r>
            <a:r>
              <a:rPr lang="ja-JP" altLang="en-US" dirty="0" smtClean="0"/>
              <a:t>の参加のお誘い</a:t>
            </a:r>
            <a:endParaRPr lang="ja-JP" altLang="ja-JP" dirty="0"/>
          </a:p>
        </p:txBody>
      </p:sp>
    </p:spTree>
    <p:extLst>
      <p:ext uri="{BB962C8B-B14F-4D97-AF65-F5344CB8AC3E}">
        <p14:creationId xmlns:p14="http://schemas.microsoft.com/office/powerpoint/2010/main" val="1655778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最後に</a:t>
            </a:r>
            <a:endParaRPr kumimoji="1" lang="ja-JP" altLang="en-US" sz="3200" dirty="0"/>
          </a:p>
        </p:txBody>
      </p:sp>
      <p:sp>
        <p:nvSpPr>
          <p:cNvPr id="3" name="コンテンツ プレースホルダー 2"/>
          <p:cNvSpPr>
            <a:spLocks noGrp="1"/>
          </p:cNvSpPr>
          <p:nvPr>
            <p:ph idx="1"/>
          </p:nvPr>
        </p:nvSpPr>
        <p:spPr/>
        <p:txBody>
          <a:bodyPr/>
          <a:lstStyle/>
          <a:p>
            <a:r>
              <a:rPr kumimoji="1" lang="ja-JP" altLang="en-US" dirty="0" smtClean="0"/>
              <a:t>ウェブアクセシビリティに問題を抱える人々は障害者だけではない</a:t>
            </a:r>
            <a:endParaRPr kumimoji="1" lang="en-US" altLang="ja-JP" dirty="0" smtClean="0"/>
          </a:p>
          <a:p>
            <a:r>
              <a:rPr lang="ja-JP" altLang="en-US" dirty="0" smtClean="0"/>
              <a:t>加齢に伴い身体</a:t>
            </a:r>
            <a:r>
              <a:rPr lang="ja-JP" altLang="en-US" dirty="0"/>
              <a:t>機能</a:t>
            </a:r>
            <a:r>
              <a:rPr lang="ja-JP" altLang="en-US" dirty="0" smtClean="0"/>
              <a:t>が低下しつつある高齢者も同じ問題を持つ</a:t>
            </a:r>
            <a:endParaRPr lang="en-US" altLang="ja-JP" dirty="0" smtClean="0"/>
          </a:p>
          <a:p>
            <a:r>
              <a:rPr kumimoji="1" lang="ja-JP" altLang="en-US" dirty="0" smtClean="0"/>
              <a:t>東京オリンピック・パラリンピックを展望すれば、在日・来日する外国人も同様。行政機関・公共機関はじめ、外国人がアクセスする可能性が高いサイトの英語は改善が必要</a:t>
            </a:r>
            <a:endParaRPr kumimoji="1" lang="ja-JP" altLang="en-US" dirty="0"/>
          </a:p>
        </p:txBody>
      </p:sp>
    </p:spTree>
    <p:extLst>
      <p:ext uri="{BB962C8B-B14F-4D97-AF65-F5344CB8AC3E}">
        <p14:creationId xmlns:p14="http://schemas.microsoft.com/office/powerpoint/2010/main" val="1225599970"/>
      </p:ext>
    </p:extLst>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912</TotalTime>
  <Words>340</Words>
  <Application>Microsoft Office PowerPoint</Application>
  <PresentationFormat>画面に合わせる (4:3)</PresentationFormat>
  <Paragraphs>34</Paragraphs>
  <Slides>7</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9" baseType="lpstr">
      <vt:lpstr>Capsules</vt:lpstr>
      <vt:lpstr>Acrobat Document</vt:lpstr>
      <vt:lpstr>ウェブアクセシビリティの社会的重要性</vt:lpstr>
      <vt:lpstr>13年参議選　比例区候補者名簿（総務省）</vt:lpstr>
      <vt:lpstr>障害者差別解消法（2016年施行予定）： 行政機関等の義務（第七条）</vt:lpstr>
      <vt:lpstr>障害者差別解消法（2016年施行予定）： 事業者の義務（第八条）</vt:lpstr>
      <vt:lpstr>つまり</vt:lpstr>
      <vt:lpstr>今日のセミナーの目的</vt:lpstr>
      <vt:lpstr>最後に</vt:lpstr>
    </vt:vector>
  </TitlesOfParts>
  <Company>ITNY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情報メディア経済　講義　第2回</dc:title>
  <dc:creator>yamada</dc:creator>
  <cp:lastModifiedBy>Hajime Yamada</cp:lastModifiedBy>
  <cp:revision>136</cp:revision>
  <cp:lastPrinted>2014-02-28T02:49:11Z</cp:lastPrinted>
  <dcterms:created xsi:type="dcterms:W3CDTF">2007-04-06T02:57:11Z</dcterms:created>
  <dcterms:modified xsi:type="dcterms:W3CDTF">2014-05-27T01:22:58Z</dcterms:modified>
</cp:coreProperties>
</file>