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theme/themeOverride4.xml" ContentType="application/vnd.openxmlformats-officedocument.themeOverride+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7"/>
  </p:notesMasterIdLst>
  <p:handoutMasterIdLst>
    <p:handoutMasterId r:id="rId28"/>
  </p:handoutMasterIdLst>
  <p:sldIdLst>
    <p:sldId id="256" r:id="rId2"/>
    <p:sldId id="1145" r:id="rId3"/>
    <p:sldId id="1146" r:id="rId4"/>
    <p:sldId id="1148" r:id="rId5"/>
    <p:sldId id="1149" r:id="rId6"/>
    <p:sldId id="1151" r:id="rId7"/>
    <p:sldId id="1152" r:id="rId8"/>
    <p:sldId id="1172" r:id="rId9"/>
    <p:sldId id="1093" r:id="rId10"/>
    <p:sldId id="1094" r:id="rId11"/>
    <p:sldId id="1166" r:id="rId12"/>
    <p:sldId id="1095" r:id="rId13"/>
    <p:sldId id="1154" r:id="rId14"/>
    <p:sldId id="1167" r:id="rId15"/>
    <p:sldId id="1098" r:id="rId16"/>
    <p:sldId id="1106" r:id="rId17"/>
    <p:sldId id="1105" r:id="rId18"/>
    <p:sldId id="1107" r:id="rId19"/>
    <p:sldId id="1108" r:id="rId20"/>
    <p:sldId id="1165" r:id="rId21"/>
    <p:sldId id="1156" r:id="rId22"/>
    <p:sldId id="1103" r:id="rId23"/>
    <p:sldId id="1118" r:id="rId24"/>
    <p:sldId id="1119" r:id="rId25"/>
    <p:sldId id="1135" r:id="rId26"/>
  </p:sldIdLst>
  <p:sldSz cx="9144000" cy="6858000" type="screen4x3"/>
  <p:notesSz cx="6805613" cy="9939338"/>
  <p:defaultTextStyle>
    <a:defPPr>
      <a:defRPr lang="ja-JP"/>
    </a:defPPr>
    <a:lvl1pPr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1pPr>
    <a:lvl2pPr marL="4572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2pPr>
    <a:lvl3pPr marL="9144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3pPr>
    <a:lvl4pPr marL="13716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4pPr>
    <a:lvl5pPr marL="18288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5pPr>
    <a:lvl6pPr marL="2286000" algn="l" defTabSz="914400" rtl="0" eaLnBrk="1" latinLnBrk="0" hangingPunct="1">
      <a:defRPr kumimoji="1" sz="2800" kern="1200">
        <a:solidFill>
          <a:schemeClr val="tx1"/>
        </a:solidFill>
        <a:latin typeface="Arial" charset="0"/>
        <a:ea typeface="ＭＳ Ｐゴシック" charset="-128"/>
        <a:cs typeface="+mn-cs"/>
      </a:defRPr>
    </a:lvl6pPr>
    <a:lvl7pPr marL="2743200" algn="l" defTabSz="914400" rtl="0" eaLnBrk="1" latinLnBrk="0" hangingPunct="1">
      <a:defRPr kumimoji="1" sz="2800" kern="1200">
        <a:solidFill>
          <a:schemeClr val="tx1"/>
        </a:solidFill>
        <a:latin typeface="Arial" charset="0"/>
        <a:ea typeface="ＭＳ Ｐゴシック" charset="-128"/>
        <a:cs typeface="+mn-cs"/>
      </a:defRPr>
    </a:lvl7pPr>
    <a:lvl8pPr marL="3200400" algn="l" defTabSz="914400" rtl="0" eaLnBrk="1" latinLnBrk="0" hangingPunct="1">
      <a:defRPr kumimoji="1" sz="2800" kern="1200">
        <a:solidFill>
          <a:schemeClr val="tx1"/>
        </a:solidFill>
        <a:latin typeface="Arial" charset="0"/>
        <a:ea typeface="ＭＳ Ｐゴシック" charset="-128"/>
        <a:cs typeface="+mn-cs"/>
      </a:defRPr>
    </a:lvl8pPr>
    <a:lvl9pPr marL="3657600" algn="l" defTabSz="914400" rtl="0" eaLnBrk="1" latinLnBrk="0" hangingPunct="1">
      <a:defRPr kumimoji="1" sz="28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FFFF"/>
    <a:srgbClr val="FFCCFF"/>
    <a:srgbClr val="FFFFCC"/>
    <a:srgbClr val="99CCFF"/>
    <a:srgbClr val="CCFFCC"/>
    <a:srgbClr val="000099"/>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0890" autoAdjust="0"/>
    <p:restoredTop sz="93991" autoAdjust="0"/>
  </p:normalViewPr>
  <p:slideViewPr>
    <p:cSldViewPr snapToGrid="0">
      <p:cViewPr varScale="1">
        <p:scale>
          <a:sx n="121" d="100"/>
          <a:sy n="121" d="100"/>
        </p:scale>
        <p:origin x="-1248" y="-96"/>
      </p:cViewPr>
      <p:guideLst>
        <p:guide orient="horz" pos="914"/>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notesViewPr>
    <p:cSldViewPr snapToGrid="0">
      <p:cViewPr varScale="1">
        <p:scale>
          <a:sx n="48" d="100"/>
          <a:sy n="48" d="100"/>
        </p:scale>
        <p:origin x="-1908" y="-96"/>
      </p:cViewPr>
      <p:guideLst>
        <p:guide orient="horz" pos="3129"/>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4&#26481;&#20140;&#20844;&#20849;\&#12450;&#12463;&#12475;&#12471;&#12499;&#12522;&#12486;&#12451;&#12481;&#12455;&#12483;&#12463;&#31777;&#26131;&#12471;&#12540;&#12488;&#38598;&#35336;&#26481;&#20140;&#20844;&#20849;2014051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sano\Desktop\&#12450;&#12463;&#12475;&#12471;&#12499;&#12522;&#12486;&#12451;&#26041;&#37341;&#12481;&#12455;&#12483;&#12463;&#12471;&#12540;&#12488;&#38598;&#35336;&#20185;&#21488;20140110(&#27973;&#37326;&#20462;&#2749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4&#26481;&#20140;&#20844;&#20849;\&#12450;&#12463;&#12475;&#12471;&#12499;&#12522;&#12486;&#12451;&#26041;&#37341;&#12481;&#12455;&#12483;&#12463;&#12471;&#12540;&#12488;&#38598;&#35336;&#26481;&#20140;&#20844;&#20849;20140410.xls"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4&#26481;&#20140;&#20844;&#20849;\&#12450;&#12463;&#12475;&#12471;&#12499;&#12522;&#12486;&#12451;&#26041;&#37341;&#12481;&#12455;&#12483;&#12463;&#12471;&#12540;&#12488;&#38598;&#35336;&#26481;&#20140;&#20844;&#20849;20140410.xls"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4&#26481;&#20140;&#20844;&#20849;\&#12450;&#12463;&#12475;&#12471;&#12499;&#12522;&#12486;&#12451;&#26041;&#37341;&#12481;&#12455;&#12483;&#12463;&#12471;&#12540;&#12488;&#38598;&#35336;&#26481;&#20140;&#20844;&#20849;20140410.xls" TargetMode="External"/></Relationships>
</file>

<file path=ppt/charts/_rels/chart8.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4&#26481;&#20140;&#20844;&#20849;\&#12450;&#12463;&#12475;&#12471;&#12499;&#12522;&#12486;&#12451;&#26041;&#37341;&#12481;&#12455;&#12483;&#12463;&#12471;&#12540;&#12488;&#38598;&#35336;&#26481;&#20140;&#20844;&#20849;2014041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[アクセシビリティ方針チェックシート集計20131119.xls]Sheet1!$E$61:$E$62</c:f>
              <c:numCache>
                <c:formatCode>General</c:formatCode>
                <c:ptCount val="2"/>
                <c:pt idx="0">
                  <c:v>26</c:v>
                </c:pt>
                <c:pt idx="1">
                  <c:v>4</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[アクセシビリティチェック簡易シート集計東京公共20140512.xls]Sheet1!$A$42</c:f>
              <c:strCache>
                <c:ptCount val="1"/>
                <c:pt idx="0">
                  <c:v>東京民間</c:v>
                </c:pt>
              </c:strCache>
            </c:strRef>
          </c:tx>
          <c:invertIfNegative val="0"/>
          <c:val>
            <c:numRef>
              <c:f>[アクセシビリティチェック簡易シート集計東京公共20140512.xls]Sheet1!$F$42:$O$42</c:f>
              <c:numCache>
                <c:formatCode>0%</c:formatCode>
                <c:ptCount val="10"/>
                <c:pt idx="0">
                  <c:v>0.125</c:v>
                </c:pt>
                <c:pt idx="1">
                  <c:v>0.75</c:v>
                </c:pt>
                <c:pt idx="2">
                  <c:v>0.9375</c:v>
                </c:pt>
                <c:pt idx="3">
                  <c:v>0.59375</c:v>
                </c:pt>
                <c:pt idx="4">
                  <c:v>0.4375</c:v>
                </c:pt>
                <c:pt idx="5">
                  <c:v>1</c:v>
                </c:pt>
                <c:pt idx="6">
                  <c:v>0.5625</c:v>
                </c:pt>
                <c:pt idx="7">
                  <c:v>0.6875</c:v>
                </c:pt>
                <c:pt idx="8">
                  <c:v>0.8125</c:v>
                </c:pt>
                <c:pt idx="9">
                  <c:v>0.15625</c:v>
                </c:pt>
              </c:numCache>
            </c:numRef>
          </c:val>
        </c:ser>
        <c:ser>
          <c:idx val="1"/>
          <c:order val="1"/>
          <c:tx>
            <c:strRef>
              <c:f>[アクセシビリティチェック簡易シート集計東京公共20140512.xls]Sheet1!$A$43</c:f>
              <c:strCache>
                <c:ptCount val="1"/>
              </c:strCache>
            </c:strRef>
          </c:tx>
          <c:invertIfNegative val="0"/>
          <c:val>
            <c:numRef>
              <c:f>[アクセシビリティチェック簡易シート集計東京公共20140512.xls]Sheet1!$B$43:$O$43</c:f>
            </c:numRef>
          </c:val>
        </c:ser>
        <c:ser>
          <c:idx val="2"/>
          <c:order val="2"/>
          <c:tx>
            <c:strRef>
              <c:f>[アクセシビリティチェック簡易シート集計東京公共20140512.xls]Sheet1!$A$44</c:f>
              <c:strCache>
                <c:ptCount val="1"/>
                <c:pt idx="0">
                  <c:v>東京自治体</c:v>
                </c:pt>
              </c:strCache>
            </c:strRef>
          </c:tx>
          <c:spPr>
            <a:solidFill>
              <a:schemeClr val="bg1">
                <a:lumMod val="85000"/>
              </a:schemeClr>
            </a:solidFill>
          </c:spPr>
          <c:invertIfNegative val="0"/>
          <c:val>
            <c:numRef>
              <c:f>[アクセシビリティチェック簡易シート集計東京公共20140512.xls]Sheet1!$F$44:$O$44</c:f>
              <c:numCache>
                <c:formatCode>0.0%</c:formatCode>
                <c:ptCount val="10"/>
                <c:pt idx="0">
                  <c:v>0.43333333333333302</c:v>
                </c:pt>
                <c:pt idx="1">
                  <c:v>0.9</c:v>
                </c:pt>
                <c:pt idx="2">
                  <c:v>1</c:v>
                </c:pt>
                <c:pt idx="3">
                  <c:v>0.8666666666666667</c:v>
                </c:pt>
                <c:pt idx="4">
                  <c:v>0.93333333333333335</c:v>
                </c:pt>
                <c:pt idx="5">
                  <c:v>1</c:v>
                </c:pt>
                <c:pt idx="6">
                  <c:v>0.9</c:v>
                </c:pt>
                <c:pt idx="7">
                  <c:v>0.96666666666666667</c:v>
                </c:pt>
                <c:pt idx="8">
                  <c:v>0.96666666666666667</c:v>
                </c:pt>
                <c:pt idx="9">
                  <c:v>0.7</c:v>
                </c:pt>
              </c:numCache>
            </c:numRef>
          </c:val>
        </c:ser>
        <c:dLbls>
          <c:showLegendKey val="0"/>
          <c:showVal val="0"/>
          <c:showCatName val="0"/>
          <c:showSerName val="0"/>
          <c:showPercent val="0"/>
          <c:showBubbleSize val="0"/>
        </c:dLbls>
        <c:gapWidth val="75"/>
        <c:overlap val="-25"/>
        <c:axId val="34821632"/>
        <c:axId val="57284480"/>
      </c:barChart>
      <c:catAx>
        <c:axId val="34821632"/>
        <c:scaling>
          <c:orientation val="minMax"/>
        </c:scaling>
        <c:delete val="0"/>
        <c:axPos val="b"/>
        <c:numFmt formatCode="General" sourceLinked="1"/>
        <c:majorTickMark val="none"/>
        <c:minorTickMark val="none"/>
        <c:tickLblPos val="nextTo"/>
        <c:crossAx val="57284480"/>
        <c:crosses val="autoZero"/>
        <c:auto val="1"/>
        <c:lblAlgn val="ctr"/>
        <c:lblOffset val="100"/>
        <c:noMultiLvlLbl val="0"/>
      </c:catAx>
      <c:valAx>
        <c:axId val="57284480"/>
        <c:scaling>
          <c:orientation val="minMax"/>
          <c:max val="1"/>
        </c:scaling>
        <c:delete val="0"/>
        <c:axPos val="l"/>
        <c:majorGridlines/>
        <c:numFmt formatCode="0%" sourceLinked="1"/>
        <c:majorTickMark val="none"/>
        <c:minorTickMark val="none"/>
        <c:tickLblPos val="nextTo"/>
        <c:spPr>
          <a:ln w="9525">
            <a:noFill/>
          </a:ln>
        </c:spPr>
        <c:crossAx val="34821632"/>
        <c:crosses val="autoZero"/>
        <c:crossBetween val="between"/>
      </c:valAx>
    </c:plotArea>
    <c:legend>
      <c:legendPos val="b"/>
      <c:layout/>
      <c:overlay val="0"/>
      <c:txPr>
        <a:bodyPr/>
        <a:lstStyle/>
        <a:p>
          <a:pPr>
            <a:defRPr sz="1600"/>
          </a:pPr>
          <a:endParaRPr lang="ja-JP"/>
        </a:p>
      </c:txPr>
    </c:legend>
    <c:plotVisOnly val="1"/>
    <c:dispBlanksAs val="gap"/>
    <c:showDLblsOverMax val="0"/>
  </c:chart>
  <c:txPr>
    <a:bodyPr/>
    <a:lstStyle/>
    <a:p>
      <a:pPr>
        <a:defRPr sz="12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dLbls>
          <c:showLegendKey val="0"/>
          <c:showVal val="1"/>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dPt>
            <c:idx val="0"/>
            <c:bubble3D val="0"/>
            <c:spPr>
              <a:solidFill>
                <a:schemeClr val="bg1">
                  <a:lumMod val="85000"/>
                </a:schemeClr>
              </a:solidFill>
            </c:spPr>
          </c:dPt>
          <c:dLbls>
            <c:dLbl>
              <c:idx val="0"/>
              <c:layout/>
              <c:showLegendKey val="0"/>
              <c:showVal val="1"/>
              <c:showCatName val="1"/>
              <c:showSerName val="0"/>
              <c:showPercent val="0"/>
              <c:showBubbleSize val="0"/>
              <c:separator> </c:separator>
            </c:dLbl>
            <c:dLbl>
              <c:idx val="1"/>
              <c:layout/>
              <c:showLegendKey val="0"/>
              <c:showVal val="1"/>
              <c:showCatName val="1"/>
              <c:showSerName val="0"/>
              <c:showPercent val="0"/>
              <c:showBubbleSize val="0"/>
              <c:separator> </c:separator>
            </c:dLbl>
            <c:txPr>
              <a:bodyPr/>
              <a:lstStyle/>
              <a:p>
                <a:pPr>
                  <a:defRPr sz="1800"/>
                </a:pPr>
                <a:endParaRPr lang="ja-JP"/>
              </a:p>
            </c:txPr>
            <c:showLegendKey val="0"/>
            <c:showVal val="1"/>
            <c:showCatName val="1"/>
            <c:showSerName val="0"/>
            <c:showPercent val="0"/>
            <c:showBubbleSize val="0"/>
            <c:showLeaderLines val="1"/>
          </c:dLbls>
          <c:cat>
            <c:strRef>
              <c:f>[アクセシビリティ方針チェックシート集計東京公共20140410.xls]Sheet1!$A$39:$A$41</c:f>
              <c:strCache>
                <c:ptCount val="2"/>
                <c:pt idx="0">
                  <c:v>○</c:v>
                </c:pt>
                <c:pt idx="1">
                  <c:v>×</c:v>
                </c:pt>
              </c:strCache>
            </c:strRef>
          </c:cat>
          <c:val>
            <c:numRef>
              <c:f>[アクセシビリティ方針チェックシート集計東京公共20140410.xls]Sheet1!$E$39:$E$41</c:f>
              <c:numCache>
                <c:formatCode>General</c:formatCode>
                <c:ptCount val="2"/>
                <c:pt idx="0">
                  <c:v>11</c:v>
                </c:pt>
                <c:pt idx="1">
                  <c:v>21</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[アクセシビリティ方針チェックシート集計20131119.xls]Sheet1!$F$61:$F$62</c:f>
              <c:numCache>
                <c:formatCode>General</c:formatCode>
                <c:ptCount val="2"/>
                <c:pt idx="0">
                  <c:v>18</c:v>
                </c:pt>
                <c:pt idx="1">
                  <c:v>12</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dPt>
            <c:idx val="0"/>
            <c:bubble3D val="0"/>
            <c:spPr>
              <a:solidFill>
                <a:schemeClr val="bg1">
                  <a:lumMod val="85000"/>
                </a:schemeClr>
              </a:solidFill>
            </c:spPr>
          </c:dPt>
          <c:dLbls>
            <c:dLbl>
              <c:idx val="0"/>
              <c:layout/>
              <c:showLegendKey val="0"/>
              <c:showVal val="1"/>
              <c:showCatName val="1"/>
              <c:showSerName val="0"/>
              <c:showPercent val="0"/>
              <c:showBubbleSize val="0"/>
              <c:separator> </c:separator>
            </c:dLbl>
            <c:dLbl>
              <c:idx val="1"/>
              <c:layout/>
              <c:showLegendKey val="0"/>
              <c:showVal val="1"/>
              <c:showCatName val="1"/>
              <c:showSerName val="0"/>
              <c:showPercent val="0"/>
              <c:showBubbleSize val="0"/>
              <c:separator> </c:separator>
            </c:dLbl>
            <c:txPr>
              <a:bodyPr/>
              <a:lstStyle/>
              <a:p>
                <a:pPr>
                  <a:defRPr sz="1800"/>
                </a:pPr>
                <a:endParaRPr lang="ja-JP"/>
              </a:p>
            </c:txPr>
            <c:showLegendKey val="0"/>
            <c:showVal val="1"/>
            <c:showCatName val="1"/>
            <c:showSerName val="0"/>
            <c:showPercent val="0"/>
            <c:showBubbleSize val="0"/>
            <c:showLeaderLines val="1"/>
          </c:dLbls>
          <c:cat>
            <c:strRef>
              <c:f>[アクセシビリティ方針チェックシート集計東京公共20140410.xls]Sheet1!$A$39:$A$41</c:f>
              <c:strCache>
                <c:ptCount val="2"/>
                <c:pt idx="0">
                  <c:v>○</c:v>
                </c:pt>
                <c:pt idx="1">
                  <c:v>×</c:v>
                </c:pt>
              </c:strCache>
            </c:strRef>
          </c:cat>
          <c:val>
            <c:numRef>
              <c:f>[アクセシビリティ方針チェックシート集計東京公共20140410.xls]Sheet1!$F$39:$F$41</c:f>
              <c:numCache>
                <c:formatCode>General</c:formatCode>
                <c:ptCount val="2"/>
                <c:pt idx="0">
                  <c:v>3</c:v>
                </c:pt>
                <c:pt idx="1">
                  <c:v>25</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[アクセシビリティ方針チェックシート集計20131119.xls]Sheet1!$G$61:$G$62</c:f>
              <c:numCache>
                <c:formatCode>General</c:formatCode>
                <c:ptCount val="2"/>
                <c:pt idx="0">
                  <c:v>22</c:v>
                </c:pt>
                <c:pt idx="1">
                  <c:v>8</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dPt>
            <c:idx val="0"/>
            <c:bubble3D val="0"/>
            <c:spPr>
              <a:solidFill>
                <a:schemeClr val="bg1">
                  <a:lumMod val="85000"/>
                </a:schemeClr>
              </a:solidFill>
            </c:spPr>
          </c:dPt>
          <c:dLbls>
            <c:dLbl>
              <c:idx val="0"/>
              <c:layout/>
              <c:showLegendKey val="0"/>
              <c:showVal val="1"/>
              <c:showCatName val="1"/>
              <c:showSerName val="0"/>
              <c:showPercent val="0"/>
              <c:showBubbleSize val="0"/>
              <c:separator> </c:separator>
            </c:dLbl>
            <c:dLbl>
              <c:idx val="1"/>
              <c:layout/>
              <c:showLegendKey val="0"/>
              <c:showVal val="1"/>
              <c:showCatName val="1"/>
              <c:showSerName val="0"/>
              <c:showPercent val="0"/>
              <c:showBubbleSize val="0"/>
              <c:separator> </c:separator>
            </c:dLbl>
            <c:txPr>
              <a:bodyPr/>
              <a:lstStyle/>
              <a:p>
                <a:pPr>
                  <a:defRPr sz="1800"/>
                </a:pPr>
                <a:endParaRPr lang="ja-JP"/>
              </a:p>
            </c:txPr>
            <c:showLegendKey val="0"/>
            <c:showVal val="1"/>
            <c:showCatName val="1"/>
            <c:showSerName val="0"/>
            <c:showPercent val="0"/>
            <c:showBubbleSize val="0"/>
            <c:showLeaderLines val="1"/>
          </c:dLbls>
          <c:cat>
            <c:strRef>
              <c:f>[アクセシビリティ方針チェックシート集計東京公共20140410.xls]Sheet1!$A$39:$A$41</c:f>
              <c:strCache>
                <c:ptCount val="2"/>
                <c:pt idx="0">
                  <c:v>○</c:v>
                </c:pt>
                <c:pt idx="1">
                  <c:v>×</c:v>
                </c:pt>
              </c:strCache>
            </c:strRef>
          </c:cat>
          <c:val>
            <c:numRef>
              <c:f>[アクセシビリティ方針チェックシート集計東京公共20140410.xls]Sheet1!$G$39:$G$41</c:f>
              <c:numCache>
                <c:formatCode>General</c:formatCode>
                <c:ptCount val="2"/>
                <c:pt idx="0">
                  <c:v>9</c:v>
                </c:pt>
                <c:pt idx="1">
                  <c:v>23</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[アクセシビリティ方針チェックシート集計20131119.xls]Sheet1!$K$61:$K$62</c:f>
              <c:numCache>
                <c:formatCode>General</c:formatCode>
                <c:ptCount val="2"/>
                <c:pt idx="0">
                  <c:v>10</c:v>
                </c:pt>
                <c:pt idx="1">
                  <c:v>20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dPt>
            <c:idx val="0"/>
            <c:bubble3D val="0"/>
            <c:spPr>
              <a:solidFill>
                <a:schemeClr val="bg1">
                  <a:lumMod val="85000"/>
                </a:schemeClr>
              </a:solidFill>
            </c:spPr>
          </c:dPt>
          <c:dLbls>
            <c:dLbl>
              <c:idx val="0"/>
              <c:layout/>
              <c:showLegendKey val="0"/>
              <c:showVal val="1"/>
              <c:showCatName val="1"/>
              <c:showSerName val="0"/>
              <c:showPercent val="0"/>
              <c:showBubbleSize val="0"/>
              <c:separator> </c:separator>
            </c:dLbl>
            <c:dLbl>
              <c:idx val="1"/>
              <c:layout/>
              <c:showLegendKey val="0"/>
              <c:showVal val="1"/>
              <c:showCatName val="1"/>
              <c:showSerName val="0"/>
              <c:showPercent val="0"/>
              <c:showBubbleSize val="0"/>
              <c:separator> </c:separator>
            </c:dLbl>
            <c:txPr>
              <a:bodyPr/>
              <a:lstStyle/>
              <a:p>
                <a:pPr>
                  <a:defRPr sz="1800"/>
                </a:pPr>
                <a:endParaRPr lang="ja-JP"/>
              </a:p>
            </c:txPr>
            <c:showLegendKey val="0"/>
            <c:showVal val="1"/>
            <c:showCatName val="1"/>
            <c:showSerName val="0"/>
            <c:showPercent val="0"/>
            <c:showBubbleSize val="0"/>
            <c:showLeaderLines val="1"/>
          </c:dLbls>
          <c:cat>
            <c:strRef>
              <c:f>[アクセシビリティ方針チェックシート集計東京公共20140410.xls]Sheet1!$A$39:$A$41</c:f>
              <c:strCache>
                <c:ptCount val="2"/>
                <c:pt idx="0">
                  <c:v>○</c:v>
                </c:pt>
                <c:pt idx="1">
                  <c:v>×</c:v>
                </c:pt>
              </c:strCache>
            </c:strRef>
          </c:cat>
          <c:val>
            <c:numRef>
              <c:f>[アクセシビリティ方針チェックシート集計東京公共20140410.xls]Sheet1!$I$39:$I$41</c:f>
              <c:numCache>
                <c:formatCode>General</c:formatCode>
                <c:ptCount val="2"/>
                <c:pt idx="0">
                  <c:v>2</c:v>
                </c:pt>
                <c:pt idx="1">
                  <c:v>30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1" y="1"/>
            <a:ext cx="2950824"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59" name="Rectangle 3"/>
          <p:cNvSpPr>
            <a:spLocks noGrp="1" noChangeArrowheads="1"/>
          </p:cNvSpPr>
          <p:nvPr>
            <p:ph type="dt" sz="quarter" idx="1"/>
          </p:nvPr>
        </p:nvSpPr>
        <p:spPr bwMode="auto">
          <a:xfrm>
            <a:off x="3854790" y="1"/>
            <a:ext cx="2949302"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0" name="Rectangle 4"/>
          <p:cNvSpPr>
            <a:spLocks noGrp="1" noChangeArrowheads="1"/>
          </p:cNvSpPr>
          <p:nvPr>
            <p:ph type="ftr" sz="quarter" idx="2"/>
          </p:nvPr>
        </p:nvSpPr>
        <p:spPr bwMode="auto">
          <a:xfrm>
            <a:off x="1" y="9441369"/>
            <a:ext cx="2950824"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1" name="Rectangle 5"/>
          <p:cNvSpPr>
            <a:spLocks noGrp="1" noChangeArrowheads="1"/>
          </p:cNvSpPr>
          <p:nvPr>
            <p:ph type="sldNum" sz="quarter" idx="3"/>
          </p:nvPr>
        </p:nvSpPr>
        <p:spPr bwMode="auto">
          <a:xfrm>
            <a:off x="3854790" y="9441369"/>
            <a:ext cx="2949302"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31AAD0C7-227B-4D1F-B600-940EE5E12AFD}" type="slidenum">
              <a:rPr lang="en-US" altLang="ja-JP"/>
              <a:pPr>
                <a:defRPr/>
              </a:pPr>
              <a:t>‹#›</a:t>
            </a:fld>
            <a:endParaRPr lang="en-US" altLang="ja-JP"/>
          </a:p>
        </p:txBody>
      </p:sp>
    </p:spTree>
    <p:extLst>
      <p:ext uri="{BB962C8B-B14F-4D97-AF65-F5344CB8AC3E}">
        <p14:creationId xmlns:p14="http://schemas.microsoft.com/office/powerpoint/2010/main" val="3759452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1" y="1"/>
            <a:ext cx="2950824"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47" name="Rectangle 3"/>
          <p:cNvSpPr>
            <a:spLocks noGrp="1" noChangeArrowheads="1"/>
          </p:cNvSpPr>
          <p:nvPr>
            <p:ph type="dt" idx="1"/>
          </p:nvPr>
        </p:nvSpPr>
        <p:spPr bwMode="auto">
          <a:xfrm>
            <a:off x="3854790" y="1"/>
            <a:ext cx="2949302"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p:spPr>
      </p:sp>
      <p:sp>
        <p:nvSpPr>
          <p:cNvPr id="185349" name="Rectangle 5"/>
          <p:cNvSpPr>
            <a:spLocks noGrp="1" noChangeArrowheads="1"/>
          </p:cNvSpPr>
          <p:nvPr>
            <p:ph type="body" sz="quarter" idx="3"/>
          </p:nvPr>
        </p:nvSpPr>
        <p:spPr bwMode="auto">
          <a:xfrm>
            <a:off x="681779" y="4719144"/>
            <a:ext cx="5442055" cy="4474012"/>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5350" name="Rectangle 6"/>
          <p:cNvSpPr>
            <a:spLocks noGrp="1" noChangeArrowheads="1"/>
          </p:cNvSpPr>
          <p:nvPr>
            <p:ph type="ftr" sz="quarter" idx="4"/>
          </p:nvPr>
        </p:nvSpPr>
        <p:spPr bwMode="auto">
          <a:xfrm>
            <a:off x="1" y="9441369"/>
            <a:ext cx="2950824"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51" name="Rectangle 7"/>
          <p:cNvSpPr>
            <a:spLocks noGrp="1" noChangeArrowheads="1"/>
          </p:cNvSpPr>
          <p:nvPr>
            <p:ph type="sldNum" sz="quarter" idx="5"/>
          </p:nvPr>
        </p:nvSpPr>
        <p:spPr bwMode="auto">
          <a:xfrm>
            <a:off x="3854790" y="9441369"/>
            <a:ext cx="2949302"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825866FC-C5FC-461B-9707-E68D72B7E29B}" type="slidenum">
              <a:rPr lang="en-US" altLang="ja-JP"/>
              <a:pPr>
                <a:defRPr/>
              </a:pPr>
              <a:t>‹#›</a:t>
            </a:fld>
            <a:endParaRPr lang="en-US" altLang="ja-JP"/>
          </a:p>
        </p:txBody>
      </p:sp>
    </p:spTree>
    <p:extLst>
      <p:ext uri="{BB962C8B-B14F-4D97-AF65-F5344CB8AC3E}">
        <p14:creationId xmlns:p14="http://schemas.microsoft.com/office/powerpoint/2010/main" val="286939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89ED7BB0-B253-42B7-A84C-B8569BCF4F59}" type="slidenum">
              <a:rPr lang="en-US" altLang="ja-JP" smtClean="0"/>
              <a:pPr/>
              <a:t>1</a:t>
            </a:fld>
            <a:endParaRPr lang="en-US" altLang="ja-JP"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ja-JP" altLang="ja-JP" smtClean="0">
              <a:ea typeface="ＭＳ Ｐ明朝"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9</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16</a:t>
            </a:fld>
            <a:endParaRPr lang="en-US" altLang="ja-JP"/>
          </a:p>
        </p:txBody>
      </p:sp>
    </p:spTree>
    <p:extLst>
      <p:ext uri="{BB962C8B-B14F-4D97-AF65-F5344CB8AC3E}">
        <p14:creationId xmlns:p14="http://schemas.microsoft.com/office/powerpoint/2010/main" val="530668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78.7%</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17</a:t>
            </a:fld>
            <a:endParaRPr lang="en-US" altLang="ja-JP"/>
          </a:p>
        </p:txBody>
      </p:sp>
    </p:spTree>
    <p:extLst>
      <p:ext uri="{BB962C8B-B14F-4D97-AF65-F5344CB8AC3E}">
        <p14:creationId xmlns:p14="http://schemas.microsoft.com/office/powerpoint/2010/main" val="673629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21.2%</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18</a:t>
            </a:fld>
            <a:endParaRPr lang="en-US" altLang="ja-JP"/>
          </a:p>
        </p:txBody>
      </p:sp>
    </p:spTree>
    <p:extLst>
      <p:ext uri="{BB962C8B-B14F-4D97-AF65-F5344CB8AC3E}">
        <p14:creationId xmlns:p14="http://schemas.microsoft.com/office/powerpoint/2010/main" val="2130328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3</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19</a:t>
            </a:fld>
            <a:endParaRPr lang="en-US" altLang="ja-JP"/>
          </a:p>
        </p:txBody>
      </p:sp>
    </p:spTree>
    <p:extLst>
      <p:ext uri="{BB962C8B-B14F-4D97-AF65-F5344CB8AC3E}">
        <p14:creationId xmlns:p14="http://schemas.microsoft.com/office/powerpoint/2010/main" val="3165025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21</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7443C418-215E-4480-A337-75AEA56037EA}" type="slidenum">
              <a:rPr lang="en-US" altLang="ja-JP" smtClean="0"/>
              <a:pPr>
                <a:buFont typeface="Wingdings" pitchFamily="2" charset="2"/>
                <a:buNone/>
                <a:defRPr/>
              </a:pPr>
              <a:t>‹#›</a:t>
            </a:fld>
            <a:endParaRPr lang="en-US" altLang="ja-JP" dirty="0"/>
          </a:p>
        </p:txBody>
      </p:sp>
      <p:sp>
        <p:nvSpPr>
          <p:cNvPr id="7" name="Rectangle 21"/>
          <p:cNvSpPr>
            <a:spLocks noChangeArrowheads="1"/>
          </p:cNvSpPr>
          <p:nvPr userDrawn="1"/>
        </p:nvSpPr>
        <p:spPr bwMode="auto">
          <a:xfrm>
            <a:off x="31750" y="6629400"/>
            <a:ext cx="3692525" cy="218651"/>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chemeClr val="tx1"/>
                </a:solidFill>
                <a:latin typeface="Arial" pitchFamily="34" charset="0"/>
                <a:ea typeface="ＭＳ Ｐゴシック" pitchFamily="50" charset="-128"/>
                <a:cs typeface="Arial" pitchFamily="34" charset="0"/>
              </a:rPr>
              <a:t>Copyright </a:t>
            </a:r>
            <a:r>
              <a:rPr lang="en-US" altLang="ja-JP" sz="900" i="1" dirty="0" smtClean="0">
                <a:solidFill>
                  <a:schemeClr val="tx1"/>
                </a:solidFill>
                <a:latin typeface="Arial" pitchFamily="34" charset="0"/>
                <a:ea typeface="ＭＳ Ｐゴシック" pitchFamily="50" charset="-128"/>
                <a:cs typeface="Arial" pitchFamily="34" charset="0"/>
              </a:rPr>
              <a:t>2014, </a:t>
            </a:r>
            <a:r>
              <a:rPr lang="en-US" altLang="ja-JP" sz="900" i="1" dirty="0">
                <a:solidFill>
                  <a:schemeClr val="tx1"/>
                </a:solidFill>
                <a:latin typeface="Arial" pitchFamily="34" charset="0"/>
                <a:ea typeface="ＭＳ Ｐゴシック" pitchFamily="50" charset="-128"/>
                <a:cs typeface="Arial" pitchFamily="34" charset="0"/>
              </a:rPr>
              <a:t>Nippon Telegraph and Telephone Corporation</a:t>
            </a:r>
          </a:p>
        </p:txBody>
      </p:sp>
      <p:pic>
        <p:nvPicPr>
          <p:cNvPr id="8" name="Picture 2" descr="ウェブアクセシビリティ推進協会"/>
          <p:cNvPicPr>
            <a:picLocks noChangeAspect="1" noChangeArrowheads="1"/>
          </p:cNvPicPr>
          <p:nvPr userDrawn="1"/>
        </p:nvPicPr>
        <p:blipFill>
          <a:blip r:embed="rId2" cstate="print"/>
          <a:srcRect/>
          <a:stretch>
            <a:fillRect/>
          </a:stretch>
        </p:blipFill>
        <p:spPr bwMode="auto">
          <a:xfrm>
            <a:off x="79375" y="60325"/>
            <a:ext cx="3452813" cy="450850"/>
          </a:xfrm>
          <a:prstGeom prst="rect">
            <a:avLst/>
          </a:prstGeom>
          <a:noFill/>
          <a:ln w="9525">
            <a:noFill/>
            <a:miter lim="800000"/>
            <a:headEnd/>
            <a:tailEnd/>
          </a:ln>
        </p:spPr>
      </p:pic>
    </p:spTree>
    <p:extLst>
      <p:ext uri="{BB962C8B-B14F-4D97-AF65-F5344CB8AC3E}">
        <p14:creationId xmlns:p14="http://schemas.microsoft.com/office/powerpoint/2010/main" val="3572291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286374885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188716017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lgn="l">
              <a:defRPr sz="3600"/>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264865"/>
            <a:ext cx="8229600" cy="4525963"/>
          </a:xfrm>
        </p:spPr>
        <p:txBody>
          <a:bodyPr>
            <a:normAutofit/>
          </a:bodyPr>
          <a:lstStyle>
            <a:lvl1pPr marL="342900" indent="-342900">
              <a:buFont typeface="Wingdings" pitchFamily="2" charset="2"/>
              <a:buChar char="n"/>
              <a:defRPr sz="2400"/>
            </a:lvl1pPr>
            <a:lvl2pPr marL="742950" indent="-285750">
              <a:buFont typeface="Arial" pitchFamily="34" charset="0"/>
              <a:buChar char="•"/>
              <a:defRPr sz="2000"/>
            </a:lvl2pPr>
            <a:lvl3pPr>
              <a:defRPr sz="1800"/>
            </a:lvl3pPr>
            <a:lvl4pPr>
              <a:defRPr sz="1600"/>
            </a:lvl4pPr>
            <a:lvl5pPr>
              <a:defRPr sz="16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23D6FD14-9438-4897-824D-7914E578BC21}"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318051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DC4A43FC-CE0C-431E-8088-9945F5CD67D5}"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114471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A61A8B9-61DD-43F4-BDF9-C1CA626C7FD4}" type="slidenum">
              <a:rPr lang="en-US" altLang="ja-JP" smtClean="0"/>
              <a:pPr>
                <a:defRPr/>
              </a:pPr>
              <a:t>‹#›</a:t>
            </a:fld>
            <a:endParaRPr lang="en-US" altLang="ja-JP"/>
          </a:p>
        </p:txBody>
      </p:sp>
    </p:spTree>
    <p:extLst>
      <p:ext uri="{BB962C8B-B14F-4D97-AF65-F5344CB8AC3E}">
        <p14:creationId xmlns:p14="http://schemas.microsoft.com/office/powerpoint/2010/main" val="390848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3D98B011-D5B8-4FF8-81B3-F9EA41F18EE5}" type="slidenum">
              <a:rPr lang="en-US" altLang="ja-JP" smtClean="0"/>
              <a:pPr>
                <a:defRPr/>
              </a:pPr>
              <a:t>‹#›</a:t>
            </a:fld>
            <a:endParaRPr lang="en-US" altLang="ja-JP"/>
          </a:p>
        </p:txBody>
      </p:sp>
    </p:spTree>
    <p:extLst>
      <p:ext uri="{BB962C8B-B14F-4D97-AF65-F5344CB8AC3E}">
        <p14:creationId xmlns:p14="http://schemas.microsoft.com/office/powerpoint/2010/main" val="289952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buFont typeface="Wingdings" pitchFamily="2" charset="2"/>
              <a:buNone/>
              <a:defRPr/>
            </a:pPr>
            <a:fld id="{7663CD8F-2428-459E-B5AF-4248A0B6B6D4}"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187230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buFont typeface="Wingdings" pitchFamily="2" charset="2"/>
              <a:buNone/>
              <a:defRPr/>
            </a:pPr>
            <a:fld id="{A3267AB0-8CB2-4E71-A4E2-EF0348A35B7E}"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27939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134586974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3B673DC-DE88-4578-9AEC-4C90A3EF7173}" type="slidenum">
              <a:rPr lang="en-US" altLang="ja-JP" smtClean="0"/>
              <a:pPr>
                <a:defRPr/>
              </a:pPr>
              <a:t>‹#›</a:t>
            </a:fld>
            <a:endParaRPr lang="en-US" altLang="ja-JP"/>
          </a:p>
        </p:txBody>
      </p:sp>
    </p:spTree>
    <p:extLst>
      <p:ext uri="{BB962C8B-B14F-4D97-AF65-F5344CB8AC3E}">
        <p14:creationId xmlns:p14="http://schemas.microsoft.com/office/powerpoint/2010/main" val="236386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1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264865"/>
            <a:ext cx="8247888" cy="547407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400">
                <a:solidFill>
                  <a:schemeClr val="tx1"/>
                </a:solidFill>
              </a:defRPr>
            </a:lvl1pPr>
          </a:lstStyle>
          <a:p>
            <a:pPr>
              <a:buFont typeface="Wingdings" pitchFamily="2" charset="2"/>
              <a:buNone/>
              <a:defRPr/>
            </a:pPr>
            <a:fld id="{242E4F24-A6B6-4944-9FDB-26056CA8787A}" type="slidenum">
              <a:rPr lang="en-US" altLang="ja-JP" smtClean="0"/>
              <a:pPr>
                <a:buFont typeface="Wingdings" pitchFamily="2" charset="2"/>
                <a:buNone/>
                <a:defRPr/>
              </a:pPr>
              <a:t>‹#›</a:t>
            </a:fld>
            <a:endParaRPr lang="en-US" altLang="ja-JP" dirty="0"/>
          </a:p>
        </p:txBody>
      </p:sp>
      <p:sp>
        <p:nvSpPr>
          <p:cNvPr id="7" name="Rectangle 21"/>
          <p:cNvSpPr>
            <a:spLocks noChangeArrowheads="1"/>
          </p:cNvSpPr>
          <p:nvPr userDrawn="1"/>
        </p:nvSpPr>
        <p:spPr bwMode="auto">
          <a:xfrm>
            <a:off x="31750" y="6629400"/>
            <a:ext cx="3692525" cy="219075"/>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chemeClr val="tx1"/>
                </a:solidFill>
                <a:latin typeface="Arial" pitchFamily="34" charset="0"/>
                <a:ea typeface="ＭＳ Ｐゴシック" pitchFamily="50" charset="-128"/>
                <a:cs typeface="Arial" pitchFamily="34" charset="0"/>
              </a:rPr>
              <a:t>Copyright </a:t>
            </a:r>
            <a:r>
              <a:rPr lang="en-US" altLang="ja-JP" sz="900" i="1" dirty="0" smtClean="0">
                <a:solidFill>
                  <a:schemeClr val="tx1"/>
                </a:solidFill>
                <a:latin typeface="Arial" pitchFamily="34" charset="0"/>
                <a:ea typeface="ＭＳ Ｐゴシック" pitchFamily="50" charset="-128"/>
                <a:cs typeface="Arial" pitchFamily="34" charset="0"/>
              </a:rPr>
              <a:t>2014, </a:t>
            </a:r>
            <a:r>
              <a:rPr lang="en-US" altLang="ja-JP" sz="900" i="1" dirty="0">
                <a:solidFill>
                  <a:schemeClr val="tx1"/>
                </a:solidFill>
                <a:latin typeface="Arial" pitchFamily="34" charset="0"/>
                <a:ea typeface="ＭＳ Ｐゴシック" pitchFamily="50" charset="-128"/>
                <a:cs typeface="Arial" pitchFamily="34" charset="0"/>
              </a:rPr>
              <a:t>Nippon Telegraph and Telephone Corporation</a:t>
            </a:r>
          </a:p>
        </p:txBody>
      </p:sp>
    </p:spTree>
    <p:extLst>
      <p:ext uri="{BB962C8B-B14F-4D97-AF65-F5344CB8AC3E}">
        <p14:creationId xmlns:p14="http://schemas.microsoft.com/office/powerpoint/2010/main" val="374265096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n"/>
        <a:defRPr kumimoji="1"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kumimoji="1" sz="20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8"/>
          <p:cNvSpPr>
            <a:spLocks noGrp="1" noChangeArrowheads="1"/>
          </p:cNvSpPr>
          <p:nvPr>
            <p:ph type="ctrTitle"/>
          </p:nvPr>
        </p:nvSpPr>
        <p:spPr>
          <a:xfrm>
            <a:off x="664160" y="1828801"/>
            <a:ext cx="7623208" cy="2030930"/>
          </a:xfrm>
        </p:spPr>
        <p:txBody>
          <a:bodyPr>
            <a:normAutofit/>
          </a:bodyPr>
          <a:lstStyle/>
          <a:p>
            <a:pPr algn="ctr"/>
            <a:r>
              <a:rPr lang="ja-JP" altLang="en-US" dirty="0" smtClean="0"/>
              <a:t>東京に</a:t>
            </a:r>
            <a:r>
              <a:rPr lang="ja-JP" altLang="en-US" dirty="0"/>
              <a:t>拠点を置く公共性の</a:t>
            </a:r>
            <a:r>
              <a:rPr lang="ja-JP" altLang="en-US" dirty="0" smtClean="0"/>
              <a:t>高い</a:t>
            </a:r>
            <a:r>
              <a:rPr lang="en-US" altLang="ja-JP" dirty="0" smtClean="0"/>
              <a:t/>
            </a:r>
            <a:br>
              <a:rPr lang="en-US" altLang="ja-JP" dirty="0" smtClean="0"/>
            </a:br>
            <a:r>
              <a:rPr lang="ja-JP" altLang="en-US" dirty="0" smtClean="0"/>
              <a:t>団体・企業</a:t>
            </a:r>
            <a:r>
              <a:rPr lang="en-US" altLang="ja-JP" dirty="0" smtClean="0"/>
              <a:t>Web</a:t>
            </a:r>
            <a:r>
              <a:rPr lang="ja-JP" altLang="en-US" dirty="0" smtClean="0"/>
              <a:t>サイトについての</a:t>
            </a:r>
            <a:r>
              <a:rPr lang="en-US" altLang="ja-JP" dirty="0" smtClean="0"/>
              <a:t/>
            </a:r>
            <a:br>
              <a:rPr lang="en-US" altLang="ja-JP" dirty="0" smtClean="0"/>
            </a:br>
            <a:r>
              <a:rPr lang="ja-JP" altLang="en-US" dirty="0" smtClean="0"/>
              <a:t>アクセシビリティ</a:t>
            </a:r>
            <a:r>
              <a:rPr lang="ja-JP" altLang="en-US" dirty="0"/>
              <a:t>調査結果</a:t>
            </a:r>
            <a:endParaRPr lang="ja-JP" altLang="en-US" dirty="0" smtClean="0"/>
          </a:p>
        </p:txBody>
      </p:sp>
      <p:sp>
        <p:nvSpPr>
          <p:cNvPr id="3075" name="Rectangle 22"/>
          <p:cNvSpPr>
            <a:spLocks noGrp="1" noChangeArrowheads="1"/>
          </p:cNvSpPr>
          <p:nvPr>
            <p:ph type="subTitle" idx="1"/>
          </p:nvPr>
        </p:nvSpPr>
        <p:spPr>
          <a:xfrm>
            <a:off x="1470275" y="4326575"/>
            <a:ext cx="6019800" cy="1752600"/>
          </a:xfrm>
        </p:spPr>
        <p:txBody>
          <a:bodyPr>
            <a:normAutofit fontScale="92500" lnSpcReduction="20000"/>
          </a:bodyPr>
          <a:lstStyle/>
          <a:p>
            <a:pPr algn="ctr" eaLnBrk="1" hangingPunct="1">
              <a:lnSpc>
                <a:spcPct val="105000"/>
              </a:lnSpc>
              <a:spcBef>
                <a:spcPct val="15000"/>
              </a:spcBef>
              <a:spcAft>
                <a:spcPct val="40000"/>
              </a:spcAft>
            </a:pPr>
            <a:r>
              <a:rPr lang="en-US" altLang="ja-JP" sz="2800" dirty="0" smtClean="0">
                <a:solidFill>
                  <a:schemeClr val="tx1"/>
                </a:solidFill>
              </a:rPr>
              <a:t>2014</a:t>
            </a:r>
            <a:r>
              <a:rPr lang="ja-JP" altLang="en-US" sz="2800" dirty="0" smtClean="0">
                <a:solidFill>
                  <a:schemeClr val="tx1"/>
                </a:solidFill>
              </a:rPr>
              <a:t>年</a:t>
            </a:r>
            <a:r>
              <a:rPr lang="en-US" altLang="ja-JP" sz="2800" dirty="0" smtClean="0">
                <a:solidFill>
                  <a:schemeClr val="tx1"/>
                </a:solidFill>
              </a:rPr>
              <a:t>5</a:t>
            </a:r>
            <a:r>
              <a:rPr lang="ja-JP" altLang="en-US" sz="2800" dirty="0" smtClean="0">
                <a:solidFill>
                  <a:schemeClr val="tx1"/>
                </a:solidFill>
              </a:rPr>
              <a:t>月</a:t>
            </a:r>
            <a:r>
              <a:rPr lang="en-US" altLang="ja-JP" sz="2800" dirty="0" smtClean="0">
                <a:solidFill>
                  <a:schemeClr val="tx1"/>
                </a:solidFill>
              </a:rPr>
              <a:t>29</a:t>
            </a:r>
            <a:r>
              <a:rPr lang="ja-JP" altLang="en-US" sz="2800" dirty="0" smtClean="0">
                <a:solidFill>
                  <a:schemeClr val="tx1"/>
                </a:solidFill>
              </a:rPr>
              <a:t>日</a:t>
            </a:r>
            <a:endParaRPr lang="ja-JP" altLang="en-US" sz="2800" dirty="0" smtClean="0">
              <a:solidFill>
                <a:schemeClr val="tx1"/>
              </a:solidFill>
            </a:endParaRPr>
          </a:p>
          <a:p>
            <a:pPr algn="ctr" eaLnBrk="1" hangingPunct="1">
              <a:lnSpc>
                <a:spcPct val="105000"/>
              </a:lnSpc>
              <a:spcBef>
                <a:spcPct val="10000"/>
              </a:spcBef>
            </a:pPr>
            <a:r>
              <a:rPr lang="ja-JP" altLang="en-US" sz="2800" dirty="0" smtClean="0">
                <a:solidFill>
                  <a:schemeClr val="tx1"/>
                </a:solidFill>
              </a:rPr>
              <a:t>浅野　</a:t>
            </a:r>
            <a:r>
              <a:rPr lang="ja-JP" altLang="en-US" sz="2800" dirty="0" smtClean="0">
                <a:solidFill>
                  <a:schemeClr val="tx1"/>
                </a:solidFill>
              </a:rPr>
              <a:t>陽子</a:t>
            </a:r>
            <a:endParaRPr lang="ja-JP" altLang="en-US" sz="2800" dirty="0" smtClean="0">
              <a:solidFill>
                <a:schemeClr val="tx1"/>
              </a:solidFill>
            </a:endParaRPr>
          </a:p>
          <a:p>
            <a:pPr algn="ctr" eaLnBrk="1" hangingPunct="1">
              <a:lnSpc>
                <a:spcPct val="105000"/>
              </a:lnSpc>
              <a:spcBef>
                <a:spcPct val="10000"/>
              </a:spcBef>
            </a:pPr>
            <a:r>
              <a:rPr lang="ja-JP" altLang="en-US" sz="2800" dirty="0" smtClean="0">
                <a:solidFill>
                  <a:schemeClr val="tx1"/>
                </a:solidFill>
              </a:rPr>
              <a:t>ウェブアクセシビリティ推進協会</a:t>
            </a:r>
            <a:endParaRPr lang="en-US" altLang="ja-JP" sz="2800" dirty="0" smtClean="0">
              <a:solidFill>
                <a:schemeClr val="tx1"/>
              </a:solidFill>
            </a:endParaRPr>
          </a:p>
          <a:p>
            <a:pPr algn="ctr" eaLnBrk="1" hangingPunct="1">
              <a:lnSpc>
                <a:spcPct val="105000"/>
              </a:lnSpc>
              <a:spcBef>
                <a:spcPct val="10000"/>
              </a:spcBef>
            </a:pPr>
            <a:r>
              <a:rPr lang="ja-JP" altLang="en-US" sz="2800" dirty="0" smtClean="0">
                <a:solidFill>
                  <a:schemeClr val="tx1"/>
                </a:solidFill>
              </a:rPr>
              <a:t>品質維持向上部会</a:t>
            </a:r>
            <a:endParaRPr lang="en-US" altLang="ja-JP" sz="2800" dirty="0" smtClean="0">
              <a:solidFill>
                <a:schemeClr val="tx1"/>
              </a:solidFill>
            </a:endParaRPr>
          </a:p>
        </p:txBody>
      </p:sp>
      <p:sp>
        <p:nvSpPr>
          <p:cNvPr id="4" name="正方形/長方形 3"/>
          <p:cNvSpPr/>
          <p:nvPr/>
        </p:nvSpPr>
        <p:spPr>
          <a:xfrm>
            <a:off x="95000" y="585214"/>
            <a:ext cx="9001125" cy="329321"/>
          </a:xfrm>
          <a:prstGeom prst="rect">
            <a:avLst/>
          </a:prstGeom>
        </p:spPr>
        <p:txBody>
          <a:bodyPr>
            <a:spAutoFit/>
          </a:bodyPr>
          <a:lstStyle/>
          <a:p>
            <a:pPr eaLnBrk="1" hangingPunct="1">
              <a:lnSpc>
                <a:spcPct val="110000"/>
              </a:lnSpc>
              <a:buNone/>
              <a:defRPr/>
            </a:pPr>
            <a:r>
              <a:rPr lang="ja-JP" altLang="en-US" sz="1400" b="1" dirty="0"/>
              <a:t>ウェブアクセシビリティ推進</a:t>
            </a:r>
            <a:r>
              <a:rPr lang="ja-JP" altLang="en-US" sz="1400" b="1" dirty="0" smtClean="0"/>
              <a:t>協会セミナー</a:t>
            </a:r>
            <a:endParaRPr lang="en-US" altLang="ja-JP" sz="1400"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sz="3200" dirty="0" smtClean="0"/>
              <a:t>ウェブアクセシビリティ対応状況調査概要</a:t>
            </a:r>
            <a:endParaRPr kumimoji="1" lang="ja-JP" altLang="en-US" sz="3200" dirty="0"/>
          </a:p>
        </p:txBody>
      </p:sp>
      <p:sp>
        <p:nvSpPr>
          <p:cNvPr id="6" name="コンテンツ プレースホルダ 5"/>
          <p:cNvSpPr>
            <a:spLocks noGrp="1"/>
          </p:cNvSpPr>
          <p:nvPr>
            <p:ph idx="1"/>
          </p:nvPr>
        </p:nvSpPr>
        <p:spPr>
          <a:xfrm>
            <a:off x="421267" y="1267941"/>
            <a:ext cx="8342408" cy="5684655"/>
          </a:xfrm>
        </p:spPr>
        <p:txBody>
          <a:bodyPr/>
          <a:lstStyle/>
          <a:p>
            <a:pPr>
              <a:spcBef>
                <a:spcPts val="1200"/>
              </a:spcBef>
            </a:pPr>
            <a:r>
              <a:rPr lang="ja-JP" altLang="en-US" sz="2400" b="1" dirty="0" smtClean="0"/>
              <a:t>調査目的： </a:t>
            </a:r>
            <a:r>
              <a:rPr lang="ja-JP" altLang="en-US" sz="2400" dirty="0" smtClean="0"/>
              <a:t>「みんなの公共サイト運用モデル（改定版）」に基づき、ウェブサイトのウェブアクセシビリティ対応の現状を調査し、今後の取り組みに向け意識啓発を図る</a:t>
            </a:r>
            <a:endParaRPr lang="en-US" altLang="ja-JP" sz="2400" dirty="0" smtClean="0"/>
          </a:p>
          <a:p>
            <a:pPr>
              <a:spcBef>
                <a:spcPts val="1200"/>
              </a:spcBef>
            </a:pPr>
            <a:r>
              <a:rPr lang="ja-JP" altLang="en-US" sz="2400" b="1" dirty="0" smtClean="0"/>
              <a:t>調査対象</a:t>
            </a:r>
            <a:r>
              <a:rPr lang="ja-JP" altLang="en-US" sz="2400" b="1" dirty="0" smtClean="0"/>
              <a:t>：</a:t>
            </a:r>
            <a:r>
              <a:rPr lang="ja-JP" altLang="en-US" sz="2400" dirty="0" smtClean="0"/>
              <a:t>東京都に</a:t>
            </a:r>
            <a:r>
              <a:rPr lang="ja-JP" altLang="ja-JP" sz="2400" dirty="0" smtClean="0"/>
              <a:t>本社</a:t>
            </a:r>
            <a:r>
              <a:rPr lang="ja-JP" altLang="ja-JP" sz="2400" dirty="0"/>
              <a:t>／本部がある公共性の高い企業・</a:t>
            </a:r>
            <a:r>
              <a:rPr lang="ja-JP" altLang="ja-JP" sz="2400" dirty="0" smtClean="0"/>
              <a:t>団体</a:t>
            </a:r>
            <a:r>
              <a:rPr lang="ja-JP" altLang="en-US" sz="2400" dirty="0" smtClean="0"/>
              <a:t>の公式ウェブサイト　</a:t>
            </a:r>
            <a:r>
              <a:rPr lang="ja-JP" altLang="ja-JP" sz="2400" dirty="0" smtClean="0"/>
              <a:t>計</a:t>
            </a:r>
            <a:r>
              <a:rPr lang="en-US" altLang="ja-JP" sz="2400" dirty="0" smtClean="0"/>
              <a:t>32</a:t>
            </a:r>
            <a:r>
              <a:rPr lang="ja-JP" altLang="ja-JP" sz="2400" dirty="0" smtClean="0"/>
              <a:t>件</a:t>
            </a:r>
            <a:endParaRPr lang="en-US" altLang="ja-JP" sz="2400" dirty="0" smtClean="0"/>
          </a:p>
          <a:p>
            <a:pPr>
              <a:spcBef>
                <a:spcPts val="1200"/>
              </a:spcBef>
            </a:pPr>
            <a:r>
              <a:rPr lang="ja-JP" altLang="en-US" sz="2400" b="1" dirty="0" smtClean="0"/>
              <a:t>調査</a:t>
            </a:r>
            <a:r>
              <a:rPr lang="ja-JP" altLang="en-US" sz="2400" b="1" dirty="0" smtClean="0"/>
              <a:t>時期：</a:t>
            </a:r>
            <a:r>
              <a:rPr lang="en-US" altLang="ja-JP" sz="2400" dirty="0"/>
              <a:t> </a:t>
            </a:r>
            <a:r>
              <a:rPr lang="en-US" altLang="ja-JP" sz="2400" dirty="0"/>
              <a:t>2014</a:t>
            </a:r>
            <a:r>
              <a:rPr lang="ja-JP" altLang="ja-JP" sz="2400" dirty="0"/>
              <a:t>年</a:t>
            </a:r>
            <a:r>
              <a:rPr lang="en-US" altLang="ja-JP" sz="2400" dirty="0"/>
              <a:t>2</a:t>
            </a:r>
            <a:r>
              <a:rPr lang="ja-JP" altLang="ja-JP" sz="2400" dirty="0"/>
              <a:t>月中旬から</a:t>
            </a:r>
            <a:r>
              <a:rPr lang="en-US" altLang="ja-JP" sz="2400" dirty="0"/>
              <a:t>3</a:t>
            </a:r>
            <a:r>
              <a:rPr lang="ja-JP" altLang="ja-JP" sz="2400" dirty="0"/>
              <a:t>月</a:t>
            </a:r>
            <a:r>
              <a:rPr lang="ja-JP" altLang="ja-JP" sz="2400" dirty="0" smtClean="0"/>
              <a:t>末</a:t>
            </a:r>
            <a:endParaRPr lang="en-US" altLang="ja-JP" sz="2400" dirty="0" smtClean="0"/>
          </a:p>
          <a:p>
            <a:pPr>
              <a:spcBef>
                <a:spcPts val="1200"/>
              </a:spcBef>
            </a:pPr>
            <a:r>
              <a:rPr lang="ja-JP" altLang="en-US" sz="2400" b="1" dirty="0" smtClean="0"/>
              <a:t>調査</a:t>
            </a:r>
            <a:r>
              <a:rPr lang="ja-JP" altLang="en-US" sz="2400" b="1" dirty="0" smtClean="0"/>
              <a:t>手順：</a:t>
            </a:r>
            <a:r>
              <a:rPr lang="en-US" altLang="ja-JP" sz="2400" dirty="0" smtClean="0"/>
              <a:t>JWAC</a:t>
            </a:r>
            <a:r>
              <a:rPr lang="ja-JP" altLang="en-US" sz="2400" dirty="0" smtClean="0"/>
              <a:t>品質維持向上部会メンバ</a:t>
            </a:r>
            <a:r>
              <a:rPr lang="en-US" altLang="ja-JP" sz="2400" dirty="0"/>
              <a:t>8</a:t>
            </a:r>
            <a:r>
              <a:rPr lang="ja-JP" altLang="en-US" sz="2400" dirty="0" smtClean="0"/>
              <a:t>名で、同一サイトを</a:t>
            </a:r>
            <a:r>
              <a:rPr lang="en-US" altLang="ja-JP" sz="2400" dirty="0" smtClean="0"/>
              <a:t>2</a:t>
            </a:r>
            <a:r>
              <a:rPr lang="ja-JP" altLang="en-US" sz="2400" dirty="0" smtClean="0"/>
              <a:t>名ずつで分担し、</a:t>
            </a:r>
            <a:r>
              <a:rPr lang="en-US" altLang="ja-JP" sz="2400" dirty="0" smtClean="0"/>
              <a:t> </a:t>
            </a:r>
            <a:r>
              <a:rPr lang="ja-JP" altLang="en-US" sz="2400" dirty="0" smtClean="0"/>
              <a:t>アクセシビリティ対応についてダブルチェックして、結果を照合</a:t>
            </a:r>
            <a:endParaRPr lang="en-US" altLang="ja-JP" sz="2400" dirty="0" smtClean="0"/>
          </a:p>
          <a:p>
            <a:pPr>
              <a:spcBef>
                <a:spcPts val="1200"/>
              </a:spcBef>
            </a:pPr>
            <a:r>
              <a:rPr lang="ja-JP" altLang="en-US" sz="2400" b="1" dirty="0"/>
              <a:t>調査</a:t>
            </a:r>
            <a:r>
              <a:rPr lang="ja-JP" altLang="en-US" sz="2400" b="1" dirty="0" smtClean="0"/>
              <a:t>内容：</a:t>
            </a:r>
            <a:r>
              <a:rPr lang="ja-JP" altLang="en-US" sz="2400" dirty="0" smtClean="0"/>
              <a:t>サイトのアクセシビリティ方針公開の有無およびサイトのアクセシビリティ対応度</a:t>
            </a:r>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10</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調査対象サイト</a:t>
            </a:r>
            <a:endParaRPr kumimoji="1" lang="ja-JP" altLang="en-US" sz="3200" dirty="0"/>
          </a:p>
        </p:txBody>
      </p:sp>
      <p:sp>
        <p:nvSpPr>
          <p:cNvPr id="9" name="コンテンツ プレースホルダー 8"/>
          <p:cNvSpPr>
            <a:spLocks noGrp="1"/>
          </p:cNvSpPr>
          <p:nvPr>
            <p:ph sz="half" idx="1"/>
          </p:nvPr>
        </p:nvSpPr>
        <p:spPr>
          <a:xfrm>
            <a:off x="279134" y="1193530"/>
            <a:ext cx="4331368" cy="5664470"/>
          </a:xfrm>
        </p:spPr>
        <p:txBody>
          <a:bodyPr>
            <a:noAutofit/>
          </a:bodyPr>
          <a:lstStyle/>
          <a:p>
            <a:pPr marL="0" indent="0">
              <a:spcBef>
                <a:spcPts val="0"/>
              </a:spcBef>
              <a:buNone/>
            </a:pPr>
            <a:r>
              <a:rPr lang="en-US" altLang="ja-JP" sz="1600" b="1" dirty="0">
                <a:latin typeface="+mn-ea"/>
              </a:rPr>
              <a:t>1</a:t>
            </a:r>
            <a:r>
              <a:rPr lang="en-US" altLang="ja-JP" sz="1600" b="1" dirty="0" smtClean="0">
                <a:latin typeface="+mn-ea"/>
              </a:rPr>
              <a:t>) </a:t>
            </a:r>
            <a:r>
              <a:rPr lang="ja-JP" altLang="ja-JP" sz="1600" b="1" dirty="0" smtClean="0">
                <a:latin typeface="+mn-ea"/>
              </a:rPr>
              <a:t>政府</a:t>
            </a:r>
            <a:r>
              <a:rPr lang="ja-JP" altLang="ja-JP" sz="1600" b="1" dirty="0">
                <a:latin typeface="+mn-ea"/>
              </a:rPr>
              <a:t>及び独立行政法人、特殊法人等の政府関係</a:t>
            </a:r>
            <a:r>
              <a:rPr lang="ja-JP" altLang="ja-JP" sz="1600" b="1" dirty="0" smtClean="0">
                <a:latin typeface="+mn-ea"/>
              </a:rPr>
              <a:t>機関、地方</a:t>
            </a:r>
            <a:r>
              <a:rPr lang="ja-JP" altLang="ja-JP" sz="1600" b="1" dirty="0">
                <a:latin typeface="+mn-ea"/>
              </a:rPr>
              <a:t>公共団体及びその</a:t>
            </a:r>
            <a:r>
              <a:rPr lang="ja-JP" altLang="ja-JP" sz="1600" b="1" dirty="0" smtClean="0">
                <a:latin typeface="+mn-ea"/>
              </a:rPr>
              <a:t>関係</a:t>
            </a:r>
            <a:r>
              <a:rPr lang="ja-JP" altLang="ja-JP" sz="1600" b="1" dirty="0">
                <a:latin typeface="+mn-ea"/>
              </a:rPr>
              <a:t>機関など行政機関全体</a:t>
            </a:r>
          </a:p>
          <a:p>
            <a:pPr indent="-255588">
              <a:spcBef>
                <a:spcPts val="0"/>
              </a:spcBef>
              <a:buFont typeface="Arial" pitchFamily="34" charset="0"/>
              <a:buChar char="•"/>
            </a:pPr>
            <a:r>
              <a:rPr lang="ja-JP" altLang="ja-JP" sz="1600" dirty="0">
                <a:latin typeface="+mn-ea"/>
              </a:rPr>
              <a:t>独立行政法人国立美術館</a:t>
            </a:r>
          </a:p>
          <a:p>
            <a:pPr indent="-255588">
              <a:spcBef>
                <a:spcPts val="0"/>
              </a:spcBef>
              <a:buFont typeface="Arial" pitchFamily="34" charset="0"/>
              <a:buChar char="•"/>
            </a:pPr>
            <a:r>
              <a:rPr lang="ja-JP" altLang="ja-JP" sz="1600" dirty="0">
                <a:latin typeface="+mn-ea"/>
              </a:rPr>
              <a:t>東京国立博物館</a:t>
            </a:r>
            <a:r>
              <a:rPr lang="en-US" altLang="ja-JP" sz="1600" dirty="0">
                <a:latin typeface="+mn-ea"/>
              </a:rPr>
              <a:t> - </a:t>
            </a:r>
            <a:r>
              <a:rPr lang="ja-JP" altLang="ja-JP" sz="1600" dirty="0">
                <a:latin typeface="+mn-ea"/>
              </a:rPr>
              <a:t>トーハク</a:t>
            </a:r>
          </a:p>
          <a:p>
            <a:pPr indent="-255588">
              <a:spcBef>
                <a:spcPts val="0"/>
              </a:spcBef>
              <a:buFont typeface="Arial" pitchFamily="34" charset="0"/>
              <a:buChar char="•"/>
            </a:pPr>
            <a:r>
              <a:rPr lang="ja-JP" altLang="ja-JP" sz="1600" dirty="0">
                <a:latin typeface="+mn-ea"/>
              </a:rPr>
              <a:t>東京消防庁</a:t>
            </a:r>
          </a:p>
          <a:p>
            <a:pPr marL="0" indent="0">
              <a:spcBef>
                <a:spcPts val="0"/>
              </a:spcBef>
              <a:buNone/>
            </a:pPr>
            <a:r>
              <a:rPr lang="en-US" altLang="ja-JP" sz="1600" b="1" dirty="0">
                <a:latin typeface="+mn-ea"/>
              </a:rPr>
              <a:t>2</a:t>
            </a:r>
            <a:r>
              <a:rPr lang="en-US" altLang="ja-JP" sz="1600" b="1" dirty="0" smtClean="0">
                <a:latin typeface="+mn-ea"/>
              </a:rPr>
              <a:t>) </a:t>
            </a:r>
            <a:r>
              <a:rPr lang="ja-JP" altLang="ja-JP" sz="1600" b="1" dirty="0" smtClean="0">
                <a:latin typeface="+mn-ea"/>
              </a:rPr>
              <a:t>新聞社</a:t>
            </a:r>
            <a:r>
              <a:rPr lang="ja-JP" altLang="ja-JP" sz="1600" b="1" dirty="0">
                <a:latin typeface="+mn-ea"/>
              </a:rPr>
              <a:t>、放送局などの報道機関</a:t>
            </a:r>
          </a:p>
          <a:p>
            <a:pPr lvl="0" indent="-255588">
              <a:spcBef>
                <a:spcPts val="0"/>
              </a:spcBef>
              <a:buFont typeface="Arial" pitchFamily="34" charset="0"/>
              <a:buChar char="•"/>
            </a:pPr>
            <a:r>
              <a:rPr lang="ja-JP" altLang="ja-JP" sz="1600" dirty="0">
                <a:latin typeface="+mn-ea"/>
              </a:rPr>
              <a:t>朝日新聞</a:t>
            </a:r>
          </a:p>
          <a:p>
            <a:pPr lvl="0" indent="-255588">
              <a:spcBef>
                <a:spcPts val="0"/>
              </a:spcBef>
              <a:buFont typeface="Arial" pitchFamily="34" charset="0"/>
              <a:buChar char="•"/>
            </a:pPr>
            <a:r>
              <a:rPr lang="ja-JP" altLang="ja-JP" sz="1600" dirty="0">
                <a:latin typeface="+mn-ea"/>
              </a:rPr>
              <a:t>読売新聞</a:t>
            </a:r>
          </a:p>
          <a:p>
            <a:pPr lvl="0" indent="-255588">
              <a:spcBef>
                <a:spcPts val="0"/>
              </a:spcBef>
              <a:buFont typeface="Arial" pitchFamily="34" charset="0"/>
              <a:buChar char="•"/>
            </a:pPr>
            <a:r>
              <a:rPr lang="en-US" altLang="ja-JP" sz="1600" dirty="0">
                <a:latin typeface="+mn-ea"/>
              </a:rPr>
              <a:t>MSN</a:t>
            </a:r>
            <a:r>
              <a:rPr lang="ja-JP" altLang="ja-JP" sz="1600" dirty="0">
                <a:latin typeface="+mn-ea"/>
              </a:rPr>
              <a:t>産経ニュース</a:t>
            </a:r>
          </a:p>
          <a:p>
            <a:pPr lvl="0" indent="-255588">
              <a:spcBef>
                <a:spcPts val="0"/>
              </a:spcBef>
              <a:buFont typeface="Arial" pitchFamily="34" charset="0"/>
              <a:buChar char="•"/>
            </a:pPr>
            <a:r>
              <a:rPr lang="ja-JP" altLang="ja-JP" sz="1600" dirty="0">
                <a:latin typeface="+mn-ea"/>
              </a:rPr>
              <a:t>共同通信社</a:t>
            </a:r>
          </a:p>
          <a:p>
            <a:pPr marL="0" indent="0">
              <a:spcBef>
                <a:spcPts val="0"/>
              </a:spcBef>
              <a:buNone/>
            </a:pPr>
            <a:r>
              <a:rPr lang="en-US" altLang="ja-JP" sz="1600" b="1" dirty="0">
                <a:latin typeface="+mn-ea"/>
              </a:rPr>
              <a:t>3</a:t>
            </a:r>
            <a:r>
              <a:rPr lang="en-US" altLang="ja-JP" sz="1600" b="1" dirty="0" smtClean="0">
                <a:latin typeface="+mn-ea"/>
              </a:rPr>
              <a:t>) </a:t>
            </a:r>
            <a:r>
              <a:rPr lang="ja-JP" altLang="ja-JP" sz="1600" b="1" dirty="0" smtClean="0">
                <a:latin typeface="+mn-ea"/>
              </a:rPr>
              <a:t>鉄道</a:t>
            </a:r>
            <a:r>
              <a:rPr lang="ja-JP" altLang="ja-JP" sz="1600" b="1" dirty="0">
                <a:latin typeface="+mn-ea"/>
              </a:rPr>
              <a:t>、空港などの交通機関</a:t>
            </a:r>
          </a:p>
          <a:p>
            <a:pPr lvl="0" indent="-255588">
              <a:spcBef>
                <a:spcPts val="0"/>
              </a:spcBef>
              <a:buFont typeface="Arial" pitchFamily="34" charset="0"/>
              <a:buChar char="•"/>
            </a:pPr>
            <a:r>
              <a:rPr lang="en-US" altLang="ja-JP" sz="1600" dirty="0">
                <a:latin typeface="+mn-ea"/>
              </a:rPr>
              <a:t>JR</a:t>
            </a:r>
            <a:r>
              <a:rPr lang="ja-JP" altLang="ja-JP" sz="1600" dirty="0">
                <a:latin typeface="+mn-ea"/>
              </a:rPr>
              <a:t>東日本</a:t>
            </a:r>
          </a:p>
          <a:p>
            <a:pPr lvl="0" indent="-255588">
              <a:spcBef>
                <a:spcPts val="0"/>
              </a:spcBef>
              <a:buFont typeface="Arial" pitchFamily="34" charset="0"/>
              <a:buChar char="•"/>
            </a:pPr>
            <a:r>
              <a:rPr lang="ja-JP" altLang="ja-JP" sz="1600" dirty="0">
                <a:latin typeface="+mn-ea"/>
              </a:rPr>
              <a:t>東急電鉄</a:t>
            </a:r>
          </a:p>
          <a:p>
            <a:pPr lvl="0" indent="-255588">
              <a:spcBef>
                <a:spcPts val="0"/>
              </a:spcBef>
              <a:buFont typeface="Arial" pitchFamily="34" charset="0"/>
              <a:buChar char="•"/>
            </a:pPr>
            <a:r>
              <a:rPr lang="ja-JP" altLang="ja-JP" sz="1600" dirty="0">
                <a:latin typeface="+mn-ea"/>
              </a:rPr>
              <a:t>羽田空港（東京国際空港</a:t>
            </a:r>
            <a:r>
              <a:rPr lang="ja-JP" altLang="ja-JP" sz="1600" dirty="0" smtClean="0">
                <a:latin typeface="+mn-ea"/>
              </a:rPr>
              <a:t>）</a:t>
            </a:r>
            <a:endParaRPr lang="en-US" altLang="ja-JP" sz="1600" dirty="0" smtClean="0">
              <a:latin typeface="+mn-ea"/>
            </a:endParaRPr>
          </a:p>
          <a:p>
            <a:pPr marL="0" indent="0">
              <a:spcBef>
                <a:spcPts val="0"/>
              </a:spcBef>
              <a:buNone/>
            </a:pPr>
            <a:r>
              <a:rPr lang="en-US" altLang="ja-JP" sz="1600" b="1" dirty="0">
                <a:latin typeface="+mn-ea"/>
              </a:rPr>
              <a:t>4</a:t>
            </a:r>
            <a:r>
              <a:rPr lang="en-US" altLang="ja-JP" sz="1600" b="1" dirty="0" smtClean="0">
                <a:latin typeface="+mn-ea"/>
              </a:rPr>
              <a:t>) </a:t>
            </a:r>
            <a:r>
              <a:rPr lang="ja-JP" altLang="ja-JP" sz="1600" b="1" dirty="0" smtClean="0">
                <a:latin typeface="+mn-ea"/>
              </a:rPr>
              <a:t>郵便局</a:t>
            </a:r>
            <a:r>
              <a:rPr lang="ja-JP" altLang="ja-JP" sz="1600" b="1" dirty="0">
                <a:latin typeface="+mn-ea"/>
              </a:rPr>
              <a:t>、運輸業などの輸送機関</a:t>
            </a:r>
          </a:p>
          <a:p>
            <a:pPr lvl="0" indent="-255588">
              <a:spcBef>
                <a:spcPts val="0"/>
              </a:spcBef>
              <a:buFont typeface="Arial" pitchFamily="34" charset="0"/>
              <a:buChar char="•"/>
            </a:pPr>
            <a:r>
              <a:rPr lang="ja-JP" altLang="ja-JP" sz="1600" dirty="0">
                <a:latin typeface="+mn-ea"/>
              </a:rPr>
              <a:t>日本郵便</a:t>
            </a:r>
          </a:p>
          <a:p>
            <a:pPr lvl="0" indent="-255588">
              <a:spcBef>
                <a:spcPts val="0"/>
              </a:spcBef>
              <a:buFont typeface="Arial" pitchFamily="34" charset="0"/>
              <a:buChar char="•"/>
            </a:pPr>
            <a:r>
              <a:rPr lang="ja-JP" altLang="ja-JP" sz="1600" dirty="0">
                <a:latin typeface="+mn-ea"/>
              </a:rPr>
              <a:t>ヤマト運輸</a:t>
            </a:r>
          </a:p>
          <a:p>
            <a:pPr lvl="0" indent="-255588">
              <a:spcBef>
                <a:spcPts val="0"/>
              </a:spcBef>
              <a:buFont typeface="Arial" pitchFamily="34" charset="0"/>
              <a:buChar char="•"/>
            </a:pPr>
            <a:r>
              <a:rPr lang="ja-JP" altLang="ja-JP" sz="1600" dirty="0">
                <a:latin typeface="+mn-ea"/>
              </a:rPr>
              <a:t>日本</a:t>
            </a:r>
            <a:r>
              <a:rPr lang="ja-JP" altLang="ja-JP" sz="1600" dirty="0" smtClean="0">
                <a:latin typeface="+mn-ea"/>
              </a:rPr>
              <a:t>通運</a:t>
            </a:r>
            <a:endParaRPr lang="en-US" altLang="ja-JP" sz="1600" dirty="0" smtClean="0">
              <a:latin typeface="+mn-ea"/>
            </a:endParaRPr>
          </a:p>
          <a:p>
            <a:pPr marL="0" indent="0">
              <a:spcBef>
                <a:spcPts val="0"/>
              </a:spcBef>
              <a:buNone/>
            </a:pPr>
            <a:r>
              <a:rPr lang="en-US" altLang="ja-JP" sz="1600" b="1" dirty="0">
                <a:latin typeface="+mn-ea"/>
              </a:rPr>
              <a:t>5</a:t>
            </a:r>
            <a:r>
              <a:rPr lang="en-US" altLang="ja-JP" sz="1600" b="1" dirty="0" smtClean="0">
                <a:latin typeface="+mn-ea"/>
              </a:rPr>
              <a:t>) </a:t>
            </a:r>
            <a:r>
              <a:rPr lang="ja-JP" altLang="ja-JP" sz="1600" b="1" dirty="0" smtClean="0">
                <a:latin typeface="+mn-ea"/>
              </a:rPr>
              <a:t>電気</a:t>
            </a:r>
            <a:r>
              <a:rPr lang="ja-JP" altLang="ja-JP" sz="1600" b="1" dirty="0">
                <a:latin typeface="+mn-ea"/>
              </a:rPr>
              <a:t>通信事業者などの通信機関</a:t>
            </a:r>
          </a:p>
          <a:p>
            <a:pPr lvl="0" indent="-255588">
              <a:spcBef>
                <a:spcPts val="0"/>
              </a:spcBef>
              <a:buFont typeface="Arial" pitchFamily="34" charset="0"/>
              <a:buChar char="•"/>
            </a:pPr>
            <a:r>
              <a:rPr lang="en-US" altLang="ja-JP" sz="1600" dirty="0">
                <a:latin typeface="+mn-ea"/>
              </a:rPr>
              <a:t>NTT</a:t>
            </a:r>
            <a:r>
              <a:rPr lang="ja-JP" altLang="ja-JP" sz="1600" dirty="0">
                <a:latin typeface="+mn-ea"/>
              </a:rPr>
              <a:t>東日本</a:t>
            </a:r>
          </a:p>
          <a:p>
            <a:pPr lvl="0" indent="-255588">
              <a:spcBef>
                <a:spcPts val="0"/>
              </a:spcBef>
              <a:buFont typeface="Arial" pitchFamily="34" charset="0"/>
              <a:buChar char="•"/>
            </a:pPr>
            <a:r>
              <a:rPr lang="en-US" altLang="ja-JP" sz="1600" dirty="0">
                <a:latin typeface="+mn-ea"/>
              </a:rPr>
              <a:t>NTT</a:t>
            </a:r>
            <a:r>
              <a:rPr lang="ja-JP" altLang="ja-JP" sz="1600" dirty="0" smtClean="0">
                <a:latin typeface="+mn-ea"/>
              </a:rPr>
              <a:t>ドコモ</a:t>
            </a:r>
            <a:endParaRPr lang="en-US" altLang="ja-JP" sz="1600" dirty="0" smtClean="0">
              <a:latin typeface="+mn-ea"/>
            </a:endParaRPr>
          </a:p>
          <a:p>
            <a:pPr marL="87312" lvl="0" indent="0">
              <a:spcBef>
                <a:spcPts val="0"/>
              </a:spcBef>
              <a:buNone/>
            </a:pPr>
            <a:endParaRPr lang="ja-JP" altLang="ja-JP" sz="1600" dirty="0">
              <a:latin typeface="+mn-ea"/>
            </a:endParaRPr>
          </a:p>
        </p:txBody>
      </p:sp>
      <p:sp>
        <p:nvSpPr>
          <p:cNvPr id="10" name="コンテンツ プレースホルダー 9"/>
          <p:cNvSpPr>
            <a:spLocks noGrp="1"/>
          </p:cNvSpPr>
          <p:nvPr>
            <p:ph sz="half" idx="2"/>
          </p:nvPr>
        </p:nvSpPr>
        <p:spPr>
          <a:xfrm>
            <a:off x="4581625" y="1180169"/>
            <a:ext cx="4562375" cy="5239881"/>
          </a:xfrm>
        </p:spPr>
        <p:txBody>
          <a:bodyPr>
            <a:noAutofit/>
          </a:bodyPr>
          <a:lstStyle/>
          <a:p>
            <a:pPr lvl="0" indent="-255588">
              <a:spcBef>
                <a:spcPts val="0"/>
              </a:spcBef>
              <a:buFont typeface="Arial" pitchFamily="34" charset="0"/>
              <a:buChar char="•"/>
            </a:pPr>
            <a:r>
              <a:rPr lang="en-US" altLang="ja-JP" sz="1600" dirty="0" smtClean="0">
                <a:latin typeface="+mn-ea"/>
              </a:rPr>
              <a:t>KDDI</a:t>
            </a:r>
            <a:endParaRPr lang="ja-JP" altLang="ja-JP" sz="1600" dirty="0" smtClean="0">
              <a:latin typeface="+mn-ea"/>
            </a:endParaRPr>
          </a:p>
          <a:p>
            <a:pPr lvl="0" indent="-255588">
              <a:spcBef>
                <a:spcPts val="0"/>
              </a:spcBef>
              <a:buFont typeface="Arial" pitchFamily="34" charset="0"/>
              <a:buChar char="•"/>
            </a:pPr>
            <a:r>
              <a:rPr lang="ja-JP" altLang="ja-JP" sz="1600" dirty="0" smtClean="0">
                <a:latin typeface="+mn-ea"/>
              </a:rPr>
              <a:t>ソフトバンク</a:t>
            </a:r>
          </a:p>
          <a:p>
            <a:pPr marL="0" indent="0">
              <a:spcBef>
                <a:spcPts val="0"/>
              </a:spcBef>
              <a:buNone/>
            </a:pPr>
            <a:r>
              <a:rPr lang="en-US" altLang="ja-JP" sz="1600" b="1" dirty="0" smtClean="0">
                <a:latin typeface="+mn-ea"/>
              </a:rPr>
              <a:t>6) </a:t>
            </a:r>
            <a:r>
              <a:rPr lang="ja-JP" altLang="ja-JP" sz="1600" b="1" dirty="0" smtClean="0">
                <a:latin typeface="+mn-ea"/>
              </a:rPr>
              <a:t>電力</a:t>
            </a:r>
            <a:r>
              <a:rPr lang="ja-JP" altLang="ja-JP" sz="1600" b="1" dirty="0">
                <a:latin typeface="+mn-ea"/>
              </a:rPr>
              <a:t>会社、ガス会社、水道局などのライフライン</a:t>
            </a:r>
          </a:p>
          <a:p>
            <a:pPr lvl="0" indent="-255588">
              <a:spcBef>
                <a:spcPts val="0"/>
              </a:spcBef>
              <a:buFont typeface="Arial" pitchFamily="34" charset="0"/>
              <a:buChar char="•"/>
            </a:pPr>
            <a:r>
              <a:rPr lang="ja-JP" altLang="ja-JP" sz="1600" dirty="0">
                <a:latin typeface="+mn-ea"/>
              </a:rPr>
              <a:t>東京ガス</a:t>
            </a:r>
          </a:p>
          <a:p>
            <a:pPr lvl="0" indent="-255588">
              <a:spcBef>
                <a:spcPts val="0"/>
              </a:spcBef>
              <a:buFont typeface="Arial" pitchFamily="34" charset="0"/>
              <a:buChar char="•"/>
            </a:pPr>
            <a:r>
              <a:rPr lang="ja-JP" altLang="ja-JP" sz="1600" dirty="0">
                <a:latin typeface="+mn-ea"/>
              </a:rPr>
              <a:t>東京都水道局</a:t>
            </a:r>
          </a:p>
          <a:p>
            <a:pPr lvl="0" indent="-255588">
              <a:spcBef>
                <a:spcPts val="0"/>
              </a:spcBef>
              <a:buFont typeface="Arial" pitchFamily="34" charset="0"/>
              <a:buChar char="•"/>
            </a:pPr>
            <a:r>
              <a:rPr lang="en-US" altLang="ja-JP" sz="1600" dirty="0">
                <a:latin typeface="+mn-ea"/>
              </a:rPr>
              <a:t>NEXCO</a:t>
            </a:r>
            <a:r>
              <a:rPr lang="ja-JP" altLang="ja-JP" sz="1600" dirty="0">
                <a:latin typeface="+mn-ea"/>
              </a:rPr>
              <a:t>東日本</a:t>
            </a:r>
          </a:p>
          <a:p>
            <a:pPr marL="0" indent="0">
              <a:spcBef>
                <a:spcPts val="0"/>
              </a:spcBef>
              <a:buNone/>
            </a:pPr>
            <a:r>
              <a:rPr lang="en-US" altLang="ja-JP" sz="1600" b="1" dirty="0">
                <a:latin typeface="+mn-ea"/>
              </a:rPr>
              <a:t>7</a:t>
            </a:r>
            <a:r>
              <a:rPr lang="en-US" altLang="ja-JP" sz="1600" b="1" dirty="0" smtClean="0">
                <a:latin typeface="+mn-ea"/>
              </a:rPr>
              <a:t>) </a:t>
            </a:r>
            <a:r>
              <a:rPr lang="ja-JP" altLang="ja-JP" sz="1600" b="1" dirty="0" smtClean="0">
                <a:latin typeface="+mn-ea"/>
              </a:rPr>
              <a:t>病院</a:t>
            </a:r>
            <a:r>
              <a:rPr lang="ja-JP" altLang="ja-JP" sz="1600" b="1" dirty="0">
                <a:latin typeface="+mn-ea"/>
              </a:rPr>
              <a:t>、診療所などの医療機関</a:t>
            </a:r>
          </a:p>
          <a:p>
            <a:pPr lvl="0" indent="-255588">
              <a:spcBef>
                <a:spcPts val="0"/>
              </a:spcBef>
              <a:buFont typeface="Arial" pitchFamily="34" charset="0"/>
              <a:buChar char="•"/>
            </a:pPr>
            <a:r>
              <a:rPr lang="ja-JP" altLang="ja-JP" sz="1600" dirty="0">
                <a:latin typeface="+mn-ea"/>
              </a:rPr>
              <a:t>国立病院機構 東京医療センター</a:t>
            </a:r>
          </a:p>
          <a:p>
            <a:pPr lvl="0" indent="-255588">
              <a:spcBef>
                <a:spcPts val="0"/>
              </a:spcBef>
              <a:buFont typeface="Arial" pitchFamily="34" charset="0"/>
              <a:buChar char="•"/>
            </a:pPr>
            <a:r>
              <a:rPr lang="ja-JP" altLang="ja-JP" sz="1600" dirty="0">
                <a:latin typeface="+mn-ea"/>
              </a:rPr>
              <a:t>東京都病院経営本部</a:t>
            </a:r>
          </a:p>
          <a:p>
            <a:pPr lvl="0" indent="-255588">
              <a:spcBef>
                <a:spcPts val="0"/>
              </a:spcBef>
              <a:buFont typeface="Arial" pitchFamily="34" charset="0"/>
              <a:buChar char="•"/>
            </a:pPr>
            <a:r>
              <a:rPr lang="ja-JP" altLang="ja-JP" sz="1600" dirty="0">
                <a:latin typeface="+mn-ea"/>
              </a:rPr>
              <a:t>慶應義塾大学病院</a:t>
            </a:r>
          </a:p>
          <a:p>
            <a:pPr marL="0" indent="0">
              <a:spcBef>
                <a:spcPts val="0"/>
              </a:spcBef>
              <a:buNone/>
            </a:pPr>
            <a:r>
              <a:rPr lang="en-US" altLang="ja-JP" sz="1600" b="1" dirty="0">
                <a:latin typeface="+mn-ea"/>
              </a:rPr>
              <a:t>8</a:t>
            </a:r>
            <a:r>
              <a:rPr lang="en-US" altLang="ja-JP" sz="1600" b="1" dirty="0" smtClean="0">
                <a:latin typeface="+mn-ea"/>
              </a:rPr>
              <a:t>) </a:t>
            </a:r>
            <a:r>
              <a:rPr lang="ja-JP" altLang="ja-JP" sz="1600" b="1" dirty="0" smtClean="0">
                <a:latin typeface="+mn-ea"/>
              </a:rPr>
              <a:t>大学</a:t>
            </a:r>
            <a:r>
              <a:rPr lang="ja-JP" altLang="ja-JP" sz="1600" b="1" dirty="0">
                <a:latin typeface="+mn-ea"/>
              </a:rPr>
              <a:t>、学校などの教育機関</a:t>
            </a:r>
          </a:p>
          <a:p>
            <a:pPr lvl="0" indent="-255588">
              <a:spcBef>
                <a:spcPts val="0"/>
              </a:spcBef>
              <a:buFont typeface="Arial" pitchFamily="34" charset="0"/>
              <a:buChar char="•"/>
            </a:pPr>
            <a:r>
              <a:rPr lang="ja-JP" altLang="ja-JP" sz="1600" dirty="0">
                <a:latin typeface="+mn-ea"/>
              </a:rPr>
              <a:t>首都大学東京</a:t>
            </a:r>
          </a:p>
          <a:p>
            <a:pPr lvl="0" indent="-255588">
              <a:spcBef>
                <a:spcPts val="0"/>
              </a:spcBef>
              <a:buFont typeface="Arial" pitchFamily="34" charset="0"/>
              <a:buChar char="•"/>
            </a:pPr>
            <a:r>
              <a:rPr lang="ja-JP" altLang="ja-JP" sz="1600" dirty="0">
                <a:latin typeface="+mn-ea"/>
              </a:rPr>
              <a:t>国立大学法人 電気通信大学</a:t>
            </a:r>
          </a:p>
          <a:p>
            <a:pPr lvl="0" indent="-255588">
              <a:spcBef>
                <a:spcPts val="0"/>
              </a:spcBef>
              <a:buFont typeface="Arial" pitchFamily="34" charset="0"/>
              <a:buChar char="•"/>
            </a:pPr>
            <a:r>
              <a:rPr lang="ja-JP" altLang="ja-JP" sz="1600" dirty="0">
                <a:latin typeface="+mn-ea"/>
              </a:rPr>
              <a:t>国立大学法人 東京学芸大学</a:t>
            </a:r>
          </a:p>
          <a:p>
            <a:pPr lvl="0" indent="-255588">
              <a:spcBef>
                <a:spcPts val="0"/>
              </a:spcBef>
              <a:buFont typeface="Arial" pitchFamily="34" charset="0"/>
              <a:buChar char="•"/>
            </a:pPr>
            <a:r>
              <a:rPr lang="ja-JP" altLang="ja-JP" sz="1600" dirty="0">
                <a:latin typeface="+mn-ea"/>
              </a:rPr>
              <a:t>東京藝術大学</a:t>
            </a:r>
          </a:p>
          <a:p>
            <a:pPr marL="0" indent="0">
              <a:spcBef>
                <a:spcPts val="0"/>
              </a:spcBef>
              <a:buNone/>
            </a:pPr>
            <a:r>
              <a:rPr lang="en-US" altLang="ja-JP" sz="1600" b="1" dirty="0">
                <a:latin typeface="+mn-ea"/>
              </a:rPr>
              <a:t>9</a:t>
            </a:r>
            <a:r>
              <a:rPr lang="en-US" altLang="ja-JP" sz="1600" b="1" dirty="0" smtClean="0">
                <a:latin typeface="+mn-ea"/>
              </a:rPr>
              <a:t>) </a:t>
            </a:r>
            <a:r>
              <a:rPr lang="ja-JP" altLang="ja-JP" sz="1600" b="1" dirty="0" smtClean="0">
                <a:latin typeface="+mn-ea"/>
              </a:rPr>
              <a:t>銀行</a:t>
            </a:r>
            <a:r>
              <a:rPr lang="ja-JP" altLang="ja-JP" sz="1600" b="1" dirty="0">
                <a:latin typeface="+mn-ea"/>
              </a:rPr>
              <a:t>、信用金庫などの金融機関</a:t>
            </a:r>
          </a:p>
          <a:p>
            <a:pPr lvl="0" indent="-255588">
              <a:spcBef>
                <a:spcPts val="0"/>
              </a:spcBef>
              <a:buFont typeface="Arial" pitchFamily="34" charset="0"/>
              <a:buChar char="•"/>
            </a:pPr>
            <a:r>
              <a:rPr lang="ja-JP" altLang="ja-JP" sz="1600" dirty="0">
                <a:latin typeface="+mn-ea"/>
              </a:rPr>
              <a:t>みずほ銀行</a:t>
            </a:r>
          </a:p>
          <a:p>
            <a:pPr lvl="0" indent="-255588">
              <a:spcBef>
                <a:spcPts val="0"/>
              </a:spcBef>
              <a:buFont typeface="Arial" pitchFamily="34" charset="0"/>
              <a:buChar char="•"/>
            </a:pPr>
            <a:r>
              <a:rPr lang="ja-JP" altLang="ja-JP" sz="1600" dirty="0">
                <a:latin typeface="+mn-ea"/>
              </a:rPr>
              <a:t>三井住友銀行</a:t>
            </a:r>
          </a:p>
          <a:p>
            <a:pPr lvl="0" indent="-255588">
              <a:spcBef>
                <a:spcPts val="0"/>
              </a:spcBef>
              <a:buFont typeface="Arial" pitchFamily="34" charset="0"/>
              <a:buChar char="•"/>
            </a:pPr>
            <a:r>
              <a:rPr lang="ja-JP" altLang="ja-JP" sz="1600" dirty="0">
                <a:latin typeface="+mn-ea"/>
              </a:rPr>
              <a:t>三菱東京</a:t>
            </a:r>
            <a:r>
              <a:rPr lang="en-US" altLang="ja-JP" sz="1600" dirty="0">
                <a:latin typeface="+mn-ea"/>
              </a:rPr>
              <a:t>UFJ</a:t>
            </a:r>
            <a:r>
              <a:rPr lang="ja-JP" altLang="ja-JP" sz="1600" dirty="0">
                <a:latin typeface="+mn-ea"/>
              </a:rPr>
              <a:t>銀行</a:t>
            </a:r>
          </a:p>
          <a:p>
            <a:pPr lvl="0" indent="-255588">
              <a:spcBef>
                <a:spcPts val="0"/>
              </a:spcBef>
              <a:buFont typeface="Arial" pitchFamily="34" charset="0"/>
              <a:buChar char="•"/>
            </a:pPr>
            <a:r>
              <a:rPr lang="ja-JP" altLang="ja-JP" sz="1600" dirty="0">
                <a:latin typeface="+mn-ea"/>
              </a:rPr>
              <a:t>ジャパンネット銀行</a:t>
            </a:r>
          </a:p>
          <a:p>
            <a:pPr lvl="0" indent="-255588">
              <a:spcBef>
                <a:spcPts val="0"/>
              </a:spcBef>
              <a:buFont typeface="Arial" pitchFamily="34" charset="0"/>
              <a:buChar char="•"/>
            </a:pPr>
            <a:r>
              <a:rPr lang="ja-JP" altLang="ja-JP" sz="1600" dirty="0">
                <a:latin typeface="+mn-ea"/>
              </a:rPr>
              <a:t>株式会社</a:t>
            </a:r>
            <a:r>
              <a:rPr lang="ja-JP" altLang="ja-JP" sz="1600" dirty="0" err="1">
                <a:latin typeface="+mn-ea"/>
              </a:rPr>
              <a:t>ゆうちょ</a:t>
            </a:r>
            <a:r>
              <a:rPr lang="ja-JP" altLang="ja-JP" sz="1600" dirty="0">
                <a:latin typeface="+mn-ea"/>
              </a:rPr>
              <a:t>銀行</a:t>
            </a:r>
            <a:endParaRPr lang="ja-JP" altLang="ja-JP" sz="1600" dirty="0">
              <a:latin typeface="+mn-ea"/>
            </a:endParaRPr>
          </a:p>
        </p:txBody>
      </p:sp>
      <p:sp>
        <p:nvSpPr>
          <p:cNvPr id="4" name="スライド番号プレースホルダー 3"/>
          <p:cNvSpPr>
            <a:spLocks noGrp="1"/>
          </p:cNvSpPr>
          <p:nvPr>
            <p:ph type="sldNum" sz="quarter" idx="12"/>
          </p:nvPr>
        </p:nvSpPr>
        <p:spPr/>
        <p:txBody>
          <a:bodyPr/>
          <a:lstStyle/>
          <a:p>
            <a:pPr>
              <a:buNone/>
              <a:defRPr/>
            </a:pPr>
            <a:fld id="{23D6FD14-9438-4897-824D-7914E578BC21}" type="slidenum">
              <a:rPr lang="en-US" altLang="ja-JP" smtClean="0"/>
              <a:pPr>
                <a:buNone/>
                <a:defRPr/>
              </a:pPr>
              <a:t>11</a:t>
            </a:fld>
            <a:endParaRPr lang="en-US" altLang="ja-JP" dirty="0"/>
          </a:p>
        </p:txBody>
      </p:sp>
    </p:spTree>
    <p:extLst>
      <p:ext uri="{BB962C8B-B14F-4D97-AF65-F5344CB8AC3E}">
        <p14:creationId xmlns:p14="http://schemas.microsoft.com/office/powerpoint/2010/main" val="1213118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詳細調査項目</a:t>
            </a:r>
            <a:r>
              <a:rPr kumimoji="1" lang="en-US" altLang="ja-JP" sz="3200" dirty="0" smtClean="0"/>
              <a:t>1/2</a:t>
            </a:r>
            <a:endParaRPr kumimoji="1" lang="ja-JP" altLang="en-US" sz="3200" dirty="0"/>
          </a:p>
        </p:txBody>
      </p:sp>
      <p:sp>
        <p:nvSpPr>
          <p:cNvPr id="3" name="コンテンツ プレースホルダ 2"/>
          <p:cNvSpPr>
            <a:spLocks noGrp="1"/>
          </p:cNvSpPr>
          <p:nvPr>
            <p:ph idx="1"/>
          </p:nvPr>
        </p:nvSpPr>
        <p:spPr>
          <a:xfrm>
            <a:off x="461728" y="1272046"/>
            <a:ext cx="8490361" cy="5672667"/>
          </a:xfrm>
        </p:spPr>
        <p:txBody>
          <a:bodyPr/>
          <a:lstStyle/>
          <a:p>
            <a:pPr marL="514350" lvl="0" indent="-514350">
              <a:buClrTx/>
              <a:buSzPct val="100000"/>
              <a:buFont typeface="+mj-lt"/>
              <a:buAutoNum type="arabicPeriod"/>
            </a:pPr>
            <a:r>
              <a:rPr lang="ja-JP" altLang="ja-JP" dirty="0"/>
              <a:t>アクセシビリティ方針の公開</a:t>
            </a:r>
          </a:p>
          <a:p>
            <a:pPr marL="914400" lvl="1" indent="-514350">
              <a:buClrTx/>
              <a:buFont typeface="+mj-lt"/>
              <a:buAutoNum type="arabicPeriod"/>
            </a:pPr>
            <a:r>
              <a:rPr lang="ja-JP" altLang="en-US" dirty="0" smtClean="0"/>
              <a:t>アクセシビリティ</a:t>
            </a:r>
            <a:r>
              <a:rPr lang="ja-JP" altLang="en-US" dirty="0"/>
              <a:t>に関する意識</a:t>
            </a:r>
          </a:p>
          <a:p>
            <a:pPr marL="914400" lvl="1" indent="-514350">
              <a:buClrTx/>
              <a:buFont typeface="+mj-lt"/>
              <a:buAutoNum type="arabicPeriod"/>
            </a:pPr>
            <a:r>
              <a:rPr lang="en-US" altLang="ja-JP" dirty="0" smtClean="0"/>
              <a:t>JIS </a:t>
            </a:r>
            <a:r>
              <a:rPr lang="en-US" altLang="ja-JP" dirty="0"/>
              <a:t>X 8341-3</a:t>
            </a:r>
            <a:r>
              <a:rPr lang="ja-JP" altLang="en-US" dirty="0"/>
              <a:t>に関する意識</a:t>
            </a:r>
          </a:p>
          <a:p>
            <a:pPr marL="914400" lvl="1" indent="-514350">
              <a:buClrTx/>
              <a:buFont typeface="+mj-lt"/>
              <a:buAutoNum type="arabicPeriod"/>
            </a:pPr>
            <a:r>
              <a:rPr lang="ja-JP" altLang="en-US" dirty="0" smtClean="0"/>
              <a:t>アクセシビリティ方針掲載</a:t>
            </a:r>
            <a:r>
              <a:rPr lang="ja-JP" altLang="en-US" dirty="0"/>
              <a:t>の有無</a:t>
            </a:r>
          </a:p>
          <a:p>
            <a:pPr marL="914400" lvl="1" indent="-514350">
              <a:buClrTx/>
              <a:buFont typeface="+mj-lt"/>
              <a:buAutoNum type="arabicPeriod"/>
            </a:pPr>
            <a:r>
              <a:rPr lang="ja-JP" altLang="en-US" dirty="0" smtClean="0"/>
              <a:t>「</a:t>
            </a:r>
            <a:r>
              <a:rPr lang="ja-JP" altLang="en-US" dirty="0"/>
              <a:t>みんなの公共サイト運用モデル改訂版（</a:t>
            </a:r>
            <a:r>
              <a:rPr lang="en-US" altLang="ja-JP" dirty="0"/>
              <a:t>2010</a:t>
            </a:r>
            <a:r>
              <a:rPr lang="ja-JP" altLang="en-US" dirty="0"/>
              <a:t>年度）」に則ったアクセシビリティ方針</a:t>
            </a:r>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12</a:t>
            </a:fld>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詳細調査項目</a:t>
            </a:r>
            <a:r>
              <a:rPr kumimoji="1" lang="en-US" altLang="ja-JP" sz="3200" dirty="0" smtClean="0"/>
              <a:t>2/2</a:t>
            </a:r>
            <a:endParaRPr kumimoji="1" lang="ja-JP" altLang="en-US" sz="3200" dirty="0"/>
          </a:p>
        </p:txBody>
      </p:sp>
      <p:sp>
        <p:nvSpPr>
          <p:cNvPr id="3" name="コンテンツ プレースホルダ 2"/>
          <p:cNvSpPr>
            <a:spLocks noGrp="1"/>
          </p:cNvSpPr>
          <p:nvPr>
            <p:ph idx="1"/>
          </p:nvPr>
        </p:nvSpPr>
        <p:spPr>
          <a:xfrm>
            <a:off x="461727" y="1270376"/>
            <a:ext cx="8162509" cy="5690103"/>
          </a:xfrm>
        </p:spPr>
        <p:txBody>
          <a:bodyPr>
            <a:normAutofit/>
          </a:bodyPr>
          <a:lstStyle/>
          <a:p>
            <a:pPr marL="514350" lvl="0" indent="-514350">
              <a:spcBef>
                <a:spcPts val="100"/>
              </a:spcBef>
              <a:buClrTx/>
              <a:buSzPct val="100000"/>
              <a:buFont typeface="+mj-lt"/>
              <a:buAutoNum type="arabicPeriod" startAt="2"/>
            </a:pPr>
            <a:r>
              <a:rPr lang="ja-JP" altLang="ja-JP" dirty="0"/>
              <a:t>サイトのアクセシビリティ対応</a:t>
            </a:r>
          </a:p>
          <a:p>
            <a:pPr marL="0" indent="0">
              <a:spcBef>
                <a:spcPts val="1200"/>
              </a:spcBef>
              <a:buNone/>
            </a:pPr>
            <a:r>
              <a:rPr lang="ja-JP" altLang="en-US" sz="2400" dirty="0" smtClean="0"/>
              <a:t>　</a:t>
            </a:r>
            <a:r>
              <a:rPr lang="ja-JP" altLang="ja-JP" sz="2400" dirty="0" smtClean="0"/>
              <a:t>トップページ</a:t>
            </a:r>
            <a:r>
              <a:rPr lang="ja-JP" altLang="ja-JP" sz="2400" dirty="0"/>
              <a:t>について</a:t>
            </a:r>
          </a:p>
          <a:p>
            <a:pPr marL="914400" lvl="1" indent="-514350">
              <a:spcBef>
                <a:spcPts val="100"/>
              </a:spcBef>
              <a:buClrTx/>
              <a:buFont typeface="+mj-lt"/>
              <a:buAutoNum type="arabicPeriod"/>
            </a:pPr>
            <a:r>
              <a:rPr lang="ja-JP" altLang="ja-JP" dirty="0"/>
              <a:t>メニューを読み飛ばすページ内リンクが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ja-JP" altLang="ja-JP" dirty="0"/>
              <a:t>全てキーボード操作可能で</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en-US" altLang="ja-JP" dirty="0"/>
              <a:t>200%</a:t>
            </a:r>
            <a:r>
              <a:rPr lang="ja-JP" altLang="ja-JP" dirty="0"/>
              <a:t>に拡大してもテキストの表示に問題</a:t>
            </a:r>
            <a:r>
              <a:rPr lang="ja-JP" altLang="ja-JP" dirty="0" smtClean="0"/>
              <a:t>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見出し要素が適切に使われて</a:t>
            </a:r>
            <a:r>
              <a:rPr lang="ja-JP" altLang="ja-JP" dirty="0" smtClean="0"/>
              <a:t>いる</a:t>
            </a:r>
            <a:r>
              <a:rPr lang="ja-JP" altLang="en-US" dirty="0" smtClean="0"/>
              <a:t>か</a:t>
            </a:r>
            <a:endParaRPr lang="ja-JP" altLang="ja-JP" dirty="0"/>
          </a:p>
          <a:p>
            <a:pPr marL="914400" lvl="1" indent="-514350">
              <a:spcBef>
                <a:spcPts val="100"/>
              </a:spcBef>
              <a:buClrTx/>
              <a:buFont typeface="+mj-lt"/>
              <a:buAutoNum type="arabicPeriod"/>
            </a:pPr>
            <a:r>
              <a:rPr lang="ja-JP" altLang="en-US" dirty="0"/>
              <a:t>画像の動きや</a:t>
            </a:r>
            <a:r>
              <a:rPr lang="ja-JP" altLang="ja-JP" dirty="0"/>
              <a:t>点滅</a:t>
            </a:r>
            <a:r>
              <a:rPr lang="ja-JP" altLang="en-US" dirty="0"/>
              <a:t>が</a:t>
            </a:r>
            <a:r>
              <a:rPr lang="en-US" altLang="ja-JP" dirty="0"/>
              <a:t>5</a:t>
            </a:r>
            <a:r>
              <a:rPr lang="ja-JP" altLang="en-US" dirty="0"/>
              <a:t>秒以上連続</a:t>
            </a:r>
            <a:r>
              <a:rPr lang="ja-JP" altLang="en-US" dirty="0" smtClean="0"/>
              <a:t>し</a:t>
            </a:r>
            <a:r>
              <a:rPr lang="ja-JP" altLang="ja-JP" dirty="0" smtClean="0"/>
              <a:t>ない</a:t>
            </a:r>
            <a:r>
              <a:rPr lang="ja-JP" altLang="en-US" dirty="0" smtClean="0"/>
              <a:t>か</a:t>
            </a:r>
            <a:endParaRPr lang="ja-JP" altLang="ja-JP" dirty="0" smtClean="0"/>
          </a:p>
          <a:p>
            <a:pPr marL="914400" lvl="1" indent="-514350">
              <a:spcBef>
                <a:spcPts val="100"/>
              </a:spcBef>
              <a:buClrTx/>
              <a:buFont typeface="+mj-lt"/>
              <a:buAutoNum type="arabicPeriod"/>
            </a:pPr>
            <a:r>
              <a:rPr lang="ja-JP" altLang="ja-JP" dirty="0" smtClean="0"/>
              <a:t>ページ</a:t>
            </a:r>
            <a:r>
              <a:rPr lang="ja-JP" altLang="ja-JP" dirty="0"/>
              <a:t>を開いても自動で音声が再生</a:t>
            </a:r>
            <a:r>
              <a:rPr lang="ja-JP" altLang="ja-JP" dirty="0" smtClean="0"/>
              <a:t>されない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画像に</a:t>
            </a:r>
            <a:r>
              <a:rPr lang="en-US" altLang="ja-JP" dirty="0"/>
              <a:t>alt</a:t>
            </a:r>
            <a:r>
              <a:rPr lang="ja-JP" altLang="ja-JP" dirty="0"/>
              <a:t>属性が</a:t>
            </a:r>
            <a:r>
              <a:rPr lang="ja-JP" altLang="ja-JP" dirty="0" smtClean="0"/>
              <a:t>ある</a:t>
            </a:r>
            <a:r>
              <a:rPr lang="ja-JP" altLang="en-US" dirty="0" smtClean="0"/>
              <a:t>か</a:t>
            </a:r>
            <a:endParaRPr lang="ja-JP" altLang="ja-JP" dirty="0"/>
          </a:p>
          <a:p>
            <a:pPr marL="0" indent="0">
              <a:spcBef>
                <a:spcPts val="1200"/>
              </a:spcBef>
              <a:buNone/>
            </a:pPr>
            <a:r>
              <a:rPr lang="ja-JP" altLang="en-US" sz="2400" dirty="0" smtClean="0"/>
              <a:t>　</a:t>
            </a:r>
            <a:r>
              <a:rPr lang="ja-JP" altLang="ja-JP" sz="2400" dirty="0" smtClean="0"/>
              <a:t>サイト</a:t>
            </a:r>
            <a:r>
              <a:rPr lang="ja-JP" altLang="ja-JP" sz="2400" dirty="0"/>
              <a:t>全体について</a:t>
            </a:r>
          </a:p>
          <a:p>
            <a:pPr marL="914400" lvl="1" indent="-514350">
              <a:spcBef>
                <a:spcPts val="100"/>
              </a:spcBef>
              <a:buClrTx/>
              <a:buFont typeface="+mj-lt"/>
              <a:buAutoNum type="arabicPeriod" startAt="8"/>
            </a:pPr>
            <a:r>
              <a:rPr lang="ja-JP" altLang="ja-JP" dirty="0"/>
              <a:t>パンくずリストが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startAt="8"/>
            </a:pPr>
            <a:r>
              <a:rPr lang="ja-JP" altLang="ja-JP" dirty="0"/>
              <a:t>各ページの構造が共通になって</a:t>
            </a:r>
            <a:r>
              <a:rPr lang="ja-JP" altLang="ja-JP" dirty="0" smtClean="0"/>
              <a:t>いる</a:t>
            </a:r>
            <a:r>
              <a:rPr lang="ja-JP" altLang="en-US" dirty="0" smtClean="0"/>
              <a:t>か</a:t>
            </a:r>
            <a:endParaRPr lang="ja-JP" altLang="ja-JP" dirty="0"/>
          </a:p>
          <a:p>
            <a:pPr marL="857250" lvl="1" indent="-457200">
              <a:spcBef>
                <a:spcPts val="100"/>
              </a:spcBef>
              <a:buClrTx/>
              <a:buFont typeface="+mj-lt"/>
              <a:buAutoNum type="arabicPeriod" startAt="8"/>
            </a:pPr>
            <a:r>
              <a:rPr lang="ja-JP" altLang="en-US" dirty="0"/>
              <a:t>サイト</a:t>
            </a:r>
            <a:r>
              <a:rPr lang="ja-JP" altLang="en-US" dirty="0" smtClean="0"/>
              <a:t>に</a:t>
            </a:r>
            <a:r>
              <a:rPr lang="ja-JP" altLang="en-US" dirty="0"/>
              <a:t>ついて</a:t>
            </a:r>
            <a:r>
              <a:rPr lang="ja-JP" altLang="ja-JP" dirty="0" smtClean="0"/>
              <a:t>アクセシブル</a:t>
            </a:r>
            <a:r>
              <a:rPr lang="ja-JP" altLang="ja-JP" dirty="0"/>
              <a:t>な複数の問い合わせ手段が</a:t>
            </a:r>
            <a:r>
              <a:rPr lang="ja-JP" altLang="ja-JP" dirty="0" smtClean="0"/>
              <a:t>ある</a:t>
            </a:r>
            <a:r>
              <a:rPr lang="ja-JP" altLang="en-US" dirty="0" smtClean="0"/>
              <a:t>か</a:t>
            </a:r>
            <a:endParaRPr lang="ja-JP" altLang="ja-JP"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13</a:t>
            </a:fld>
            <a:endParaRPr lang="en-US" altLang="ja-JP" dirty="0"/>
          </a:p>
        </p:txBody>
      </p:sp>
    </p:spTree>
    <p:extLst>
      <p:ext uri="{BB962C8B-B14F-4D97-AF65-F5344CB8AC3E}">
        <p14:creationId xmlns:p14="http://schemas.microsoft.com/office/powerpoint/2010/main" val="1639328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（参考）今までに実施した同様の調査</a:t>
            </a:r>
            <a:endParaRPr kumimoji="1" lang="ja-JP" altLang="en-US" sz="3200" dirty="0"/>
          </a:p>
        </p:txBody>
      </p:sp>
      <p:sp>
        <p:nvSpPr>
          <p:cNvPr id="3" name="コンテンツ プレースホルダー 2"/>
          <p:cNvSpPr>
            <a:spLocks noGrp="1"/>
          </p:cNvSpPr>
          <p:nvPr>
            <p:ph idx="1"/>
          </p:nvPr>
        </p:nvSpPr>
        <p:spPr/>
        <p:txBody>
          <a:bodyPr>
            <a:normAutofit/>
          </a:bodyPr>
          <a:lstStyle/>
          <a:p>
            <a:r>
              <a:rPr lang="ja-JP" altLang="en-US" dirty="0" smtClean="0"/>
              <a:t>「</a:t>
            </a:r>
            <a:r>
              <a:rPr lang="en-US" altLang="ja-JP" dirty="0" smtClean="0"/>
              <a:t>47</a:t>
            </a:r>
            <a:r>
              <a:rPr lang="ja-JP" altLang="ja-JP" dirty="0"/>
              <a:t>都道府県ホームページおよび</a:t>
            </a:r>
            <a:r>
              <a:rPr lang="en-US" altLang="ja-JP" dirty="0"/>
              <a:t>12</a:t>
            </a:r>
            <a:r>
              <a:rPr lang="ja-JP" altLang="ja-JP" dirty="0"/>
              <a:t>府省</a:t>
            </a:r>
            <a:r>
              <a:rPr lang="ja-JP" altLang="ja-JP" dirty="0" smtClean="0"/>
              <a:t>ホームページ</a:t>
            </a:r>
            <a:r>
              <a:rPr lang="ja-JP" altLang="en-US" dirty="0" smtClean="0"/>
              <a:t>」のアクセシビリティ方針公開状況</a:t>
            </a:r>
            <a:endParaRPr lang="en-US" altLang="ja-JP" dirty="0" smtClean="0"/>
          </a:p>
          <a:p>
            <a:pPr marL="400050" lvl="1" indent="0">
              <a:buNone/>
            </a:pPr>
            <a:r>
              <a:rPr lang="en-US" altLang="ja-JP" dirty="0"/>
              <a:t>http://</a:t>
            </a:r>
            <a:r>
              <a:rPr lang="en-US" altLang="ja-JP" dirty="0" smtClean="0"/>
              <a:t>www.jwac.or.jp/activity/quality/02-1.html</a:t>
            </a:r>
          </a:p>
          <a:p>
            <a:pPr>
              <a:spcBef>
                <a:spcPts val="0"/>
              </a:spcBef>
            </a:pPr>
            <a:endParaRPr lang="en-US" altLang="ja-JP" dirty="0" smtClean="0"/>
          </a:p>
          <a:p>
            <a:r>
              <a:rPr lang="ja-JP" altLang="en-US" dirty="0" smtClean="0"/>
              <a:t>「東京都</a:t>
            </a:r>
            <a:r>
              <a:rPr lang="en-US" altLang="ja-JP" dirty="0"/>
              <a:t>23</a:t>
            </a:r>
            <a:r>
              <a:rPr lang="ja-JP" altLang="en-US" dirty="0"/>
              <a:t>区および人口上位</a:t>
            </a:r>
            <a:r>
              <a:rPr lang="en-US" altLang="ja-JP" dirty="0"/>
              <a:t>7</a:t>
            </a:r>
            <a:r>
              <a:rPr lang="ja-JP" altLang="en-US" dirty="0" smtClean="0"/>
              <a:t>市」のアクセシビリティ方針公開およびアクセシビリティ対応状況</a:t>
            </a:r>
            <a:endParaRPr lang="en-US" altLang="ja-JP" dirty="0"/>
          </a:p>
          <a:p>
            <a:pPr marL="400050" lvl="1" indent="0">
              <a:buNone/>
            </a:pPr>
            <a:r>
              <a:rPr lang="en-US" altLang="ja-JP" dirty="0"/>
              <a:t>http://</a:t>
            </a:r>
            <a:r>
              <a:rPr lang="en-US" altLang="ja-JP" dirty="0" smtClean="0"/>
              <a:t>www.jwac.or.jp/activity/quality/tokyo1.html</a:t>
            </a:r>
            <a:endParaRPr lang="en-US" altLang="ja-JP" dirty="0" smtClean="0"/>
          </a:p>
          <a:p>
            <a:pPr marL="0" indent="0">
              <a:spcBef>
                <a:spcPts val="0"/>
              </a:spcBef>
              <a:buNone/>
            </a:pPr>
            <a:endParaRPr kumimoji="1" lang="en-US" altLang="ja-JP" dirty="0" smtClean="0"/>
          </a:p>
          <a:p>
            <a:r>
              <a:rPr lang="ja-JP" altLang="en-US" dirty="0"/>
              <a:t>「仙台市に拠点を置く公共性の高い団体・組織」</a:t>
            </a:r>
            <a:r>
              <a:rPr lang="ja-JP" altLang="en-US" dirty="0" smtClean="0"/>
              <a:t>の</a:t>
            </a:r>
            <a:r>
              <a:rPr lang="ja-JP" altLang="en-US" dirty="0"/>
              <a:t>アクセシビリティ方針公開およびアクセシビリティ対応</a:t>
            </a:r>
            <a:r>
              <a:rPr lang="ja-JP" altLang="en-US" dirty="0" smtClean="0"/>
              <a:t>状況</a:t>
            </a:r>
            <a:endParaRPr lang="en-US" altLang="ja-JP" dirty="0"/>
          </a:p>
          <a:p>
            <a:pPr marL="400050" lvl="1" indent="0">
              <a:buNone/>
            </a:pPr>
            <a:r>
              <a:rPr lang="en-US" altLang="ja-JP" dirty="0"/>
              <a:t>http://www.jwac.or.jp/activity/quality/sendai1.html</a:t>
            </a:r>
            <a:endParaRPr kumimoji="1" lang="ja-JP" altLang="en-US" dirty="0"/>
          </a:p>
        </p:txBody>
      </p:sp>
      <p:sp>
        <p:nvSpPr>
          <p:cNvPr id="4" name="スライド番号プレースホルダー 3"/>
          <p:cNvSpPr>
            <a:spLocks noGrp="1"/>
          </p:cNvSpPr>
          <p:nvPr>
            <p:ph type="sldNum" sz="quarter" idx="12"/>
          </p:nvPr>
        </p:nvSpPr>
        <p:spPr/>
        <p:txBody>
          <a:bodyPr/>
          <a:lstStyle/>
          <a:p>
            <a:pPr>
              <a:buNone/>
              <a:defRPr/>
            </a:pPr>
            <a:fld id="{23D6FD14-9438-4897-824D-7914E578BC21}" type="slidenum">
              <a:rPr lang="en-US" altLang="ja-JP" smtClean="0"/>
              <a:pPr>
                <a:buNone/>
                <a:defRPr/>
              </a:pPr>
              <a:t>14</a:t>
            </a:fld>
            <a:endParaRPr lang="en-US" altLang="ja-JP" dirty="0"/>
          </a:p>
        </p:txBody>
      </p:sp>
    </p:spTree>
    <p:extLst>
      <p:ext uri="{BB962C8B-B14F-4D97-AF65-F5344CB8AC3E}">
        <p14:creationId xmlns:p14="http://schemas.microsoft.com/office/powerpoint/2010/main" val="3392650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3.</a:t>
            </a:r>
            <a:r>
              <a:rPr lang="ja-JP" altLang="en-US" sz="3600" dirty="0" smtClean="0"/>
              <a:t> 調査結果</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15</a:t>
            </a:fld>
            <a:endParaRPr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pPr lvl="0"/>
            <a:r>
              <a:rPr lang="en-US" altLang="ja-JP" sz="3200" dirty="0" smtClean="0"/>
              <a:t>1-1 </a:t>
            </a:r>
            <a:r>
              <a:rPr lang="ja-JP" altLang="ja-JP" sz="3200" dirty="0" smtClean="0"/>
              <a:t>アクセシビリティ</a:t>
            </a:r>
            <a:r>
              <a:rPr lang="ja-JP" altLang="en-US" sz="3200" dirty="0" smtClean="0"/>
              <a:t>に対する意識</a:t>
            </a:r>
            <a:endParaRPr lang="ja-JP" altLang="ja-JP" sz="3200" dirty="0" smtClean="0"/>
          </a:p>
        </p:txBody>
      </p:sp>
      <p:sp>
        <p:nvSpPr>
          <p:cNvPr id="6" name="コンテンツ プレースホルダ 5"/>
          <p:cNvSpPr>
            <a:spLocks noGrp="1"/>
          </p:cNvSpPr>
          <p:nvPr>
            <p:ph idx="1"/>
          </p:nvPr>
        </p:nvSpPr>
        <p:spPr/>
        <p:txBody>
          <a:bodyPr/>
          <a:lstStyle/>
          <a:p>
            <a:r>
              <a:rPr lang="ja-JP" altLang="en-US" sz="2400" dirty="0" smtClean="0"/>
              <a:t>“</a:t>
            </a:r>
            <a:r>
              <a:rPr lang="ja-JP" altLang="ja-JP" sz="2400" dirty="0" smtClean="0"/>
              <a:t>アクセシビリティ</a:t>
            </a:r>
            <a:r>
              <a:rPr lang="ja-JP" altLang="en-US" sz="2400" dirty="0" smtClean="0"/>
              <a:t>”で</a:t>
            </a:r>
            <a:r>
              <a:rPr lang="ja-JP" altLang="ja-JP" sz="2400" dirty="0"/>
              <a:t>サイト内検索した結果、キーワード検索結果上位</a:t>
            </a:r>
            <a:r>
              <a:rPr lang="en-US" altLang="ja-JP" sz="2400" dirty="0"/>
              <a:t>10</a:t>
            </a:r>
            <a:r>
              <a:rPr lang="ja-JP" altLang="ja-JP" sz="2400" dirty="0"/>
              <a:t>件</a:t>
            </a:r>
            <a:r>
              <a:rPr lang="ja-JP" altLang="en-US" sz="2400" dirty="0"/>
              <a:t>のいずれかに</a:t>
            </a:r>
            <a:r>
              <a:rPr lang="ja-JP" altLang="ja-JP" sz="2400" dirty="0"/>
              <a:t>、</a:t>
            </a:r>
            <a:r>
              <a:rPr lang="ja-JP" altLang="en-US" sz="2400" dirty="0"/>
              <a:t>対象とする</a:t>
            </a:r>
            <a:r>
              <a:rPr lang="ja-JP" altLang="ja-JP" sz="2400" dirty="0"/>
              <a:t>サイト</a:t>
            </a:r>
            <a:r>
              <a:rPr lang="ja-JP" altLang="en-US" sz="2400" dirty="0"/>
              <a:t>内のページがあるか？</a:t>
            </a:r>
          </a:p>
          <a:p>
            <a:pPr marL="0" indent="0">
              <a:buNone/>
            </a:pPr>
            <a:endParaRPr lang="en-US" altLang="ja-JP" sz="2400" dirty="0" smtClean="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16</a:t>
            </a:fld>
            <a:endParaRPr lang="en-US" altLang="ja-JP" dirty="0"/>
          </a:p>
        </p:txBody>
      </p:sp>
      <p:sp>
        <p:nvSpPr>
          <p:cNvPr id="9" name="テキスト ボックス 8"/>
          <p:cNvSpPr txBox="1"/>
          <p:nvPr/>
        </p:nvSpPr>
        <p:spPr>
          <a:xfrm>
            <a:off x="5604943" y="4833762"/>
            <a:ext cx="2399389"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a:t>
            </a:r>
            <a:r>
              <a:rPr kumimoji="1" lang="ja-JP" altLang="en-US" sz="1800" dirty="0" smtClean="0"/>
              <a:t>東京</a:t>
            </a:r>
            <a:r>
              <a:rPr kumimoji="1" lang="en-US" altLang="ja-JP" sz="1800" dirty="0" smtClean="0"/>
              <a:t>30</a:t>
            </a:r>
            <a:r>
              <a:rPr kumimoji="1" lang="ja-JP" altLang="en-US" sz="1800" dirty="0" smtClean="0"/>
              <a:t>自治体</a:t>
            </a:r>
            <a:endParaRPr kumimoji="1" lang="ja-JP" altLang="en-US" sz="1800" dirty="0"/>
          </a:p>
        </p:txBody>
      </p:sp>
      <p:sp>
        <p:nvSpPr>
          <p:cNvPr id="11" name="正方形/長方形 10"/>
          <p:cNvSpPr/>
          <p:nvPr/>
        </p:nvSpPr>
        <p:spPr>
          <a:xfrm>
            <a:off x="690004" y="5542384"/>
            <a:ext cx="7708411" cy="954107"/>
          </a:xfrm>
          <a:prstGeom prst="rect">
            <a:avLst/>
          </a:prstGeom>
          <a:solidFill>
            <a:srgbClr val="FFFF00"/>
          </a:solidFill>
        </p:spPr>
        <p:txBody>
          <a:bodyPr wrap="square">
            <a:spAutoFit/>
          </a:bodyPr>
          <a:lstStyle/>
          <a:p>
            <a:pPr>
              <a:lnSpc>
                <a:spcPct val="100000"/>
              </a:lnSpc>
              <a:buNone/>
            </a:pPr>
            <a:r>
              <a:rPr lang="ja-JP" altLang="ja-JP" dirty="0" smtClean="0"/>
              <a:t>アクセシビリティ</a:t>
            </a:r>
            <a:r>
              <a:rPr lang="ja-JP" altLang="en-US" dirty="0" smtClean="0"/>
              <a:t>についての意識がうかがえるの</a:t>
            </a:r>
            <a:r>
              <a:rPr lang="ja-JP" altLang="en-US" dirty="0" smtClean="0"/>
              <a:t>は</a:t>
            </a:r>
            <a:r>
              <a:rPr lang="ja-JP" altLang="en-US" dirty="0" smtClean="0"/>
              <a:t>全体</a:t>
            </a:r>
            <a:r>
              <a:rPr lang="ja-JP" altLang="en-US" dirty="0"/>
              <a:t>の</a:t>
            </a:r>
            <a:r>
              <a:rPr lang="en-US" altLang="ja-JP" dirty="0" smtClean="0"/>
              <a:t>3</a:t>
            </a:r>
            <a:r>
              <a:rPr lang="ja-JP" altLang="en-US" dirty="0" smtClean="0"/>
              <a:t>分の</a:t>
            </a:r>
            <a:r>
              <a:rPr lang="en-US" altLang="ja-JP" dirty="0" smtClean="0"/>
              <a:t>1</a:t>
            </a:r>
            <a:r>
              <a:rPr lang="ja-JP" altLang="en-US" dirty="0" smtClean="0"/>
              <a:t>のみ</a:t>
            </a:r>
            <a:r>
              <a:rPr lang="ja-JP" altLang="en-US" dirty="0" smtClean="0"/>
              <a:t>である</a:t>
            </a:r>
            <a:endParaRPr lang="ja-JP" altLang="en-US" dirty="0"/>
          </a:p>
        </p:txBody>
      </p:sp>
      <p:graphicFrame>
        <p:nvGraphicFramePr>
          <p:cNvPr id="12" name="グラフ 11"/>
          <p:cNvGraphicFramePr>
            <a:graphicFrameLocks/>
          </p:cNvGraphicFramePr>
          <p:nvPr>
            <p:extLst>
              <p:ext uri="{D42A27DB-BD31-4B8C-83A1-F6EECF244321}">
                <p14:modId xmlns:p14="http://schemas.microsoft.com/office/powerpoint/2010/main" val="4177802694"/>
              </p:ext>
            </p:extLst>
          </p:nvPr>
        </p:nvGraphicFramePr>
        <p:xfrm>
          <a:off x="4937760" y="2655794"/>
          <a:ext cx="3992880" cy="21779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a:graphicFrameLocks/>
          </p:cNvGraphicFramePr>
          <p:nvPr>
            <p:extLst>
              <p:ext uri="{D42A27DB-BD31-4B8C-83A1-F6EECF244321}">
                <p14:modId xmlns:p14="http://schemas.microsoft.com/office/powerpoint/2010/main" val="114081877"/>
              </p:ext>
            </p:extLst>
          </p:nvPr>
        </p:nvGraphicFramePr>
        <p:xfrm>
          <a:off x="549324" y="2247528"/>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p:cNvGraphicFramePr>
            <a:graphicFrameLocks/>
          </p:cNvGraphicFramePr>
          <p:nvPr>
            <p:extLst>
              <p:ext uri="{D42A27DB-BD31-4B8C-83A1-F6EECF244321}">
                <p14:modId xmlns:p14="http://schemas.microsoft.com/office/powerpoint/2010/main" val="3182073034"/>
              </p:ext>
            </p:extLst>
          </p:nvPr>
        </p:nvGraphicFramePr>
        <p:xfrm>
          <a:off x="690004" y="2475439"/>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pPr lvl="0"/>
            <a:r>
              <a:rPr lang="en-US" altLang="ja-JP" sz="3200" dirty="0" smtClean="0"/>
              <a:t>1-2 </a:t>
            </a:r>
            <a:r>
              <a:rPr lang="en-US" altLang="ja-JP" sz="3200" dirty="0" smtClean="0"/>
              <a:t>JIS X 8341-3</a:t>
            </a:r>
            <a:r>
              <a:rPr lang="ja-JP" altLang="ja-JP" sz="3200" dirty="0" smtClean="0"/>
              <a:t>に関する意識</a:t>
            </a:r>
          </a:p>
        </p:txBody>
      </p:sp>
      <p:sp>
        <p:nvSpPr>
          <p:cNvPr id="6" name="コンテンツ プレースホルダ 5"/>
          <p:cNvSpPr>
            <a:spLocks noGrp="1"/>
          </p:cNvSpPr>
          <p:nvPr>
            <p:ph idx="1"/>
          </p:nvPr>
        </p:nvSpPr>
        <p:spPr>
          <a:xfrm>
            <a:off x="488731" y="1269124"/>
            <a:ext cx="8463883" cy="5588877"/>
          </a:xfrm>
        </p:spPr>
        <p:txBody>
          <a:bodyPr/>
          <a:lstStyle/>
          <a:p>
            <a:r>
              <a:rPr lang="en-US" altLang="ja-JP" sz="2400" dirty="0" smtClean="0"/>
              <a:t>”JIS X 8341-3”</a:t>
            </a:r>
            <a:r>
              <a:rPr lang="ja-JP" altLang="ja-JP" sz="2400" dirty="0" err="1" smtClean="0"/>
              <a:t>、</a:t>
            </a:r>
            <a:r>
              <a:rPr lang="en-US" altLang="ja-JP" sz="2400" dirty="0" smtClean="0"/>
              <a:t>”8341”</a:t>
            </a:r>
            <a:r>
              <a:rPr lang="ja-JP" altLang="ja-JP" sz="2400" dirty="0" err="1" smtClean="0"/>
              <a:t>、</a:t>
            </a:r>
            <a:r>
              <a:rPr lang="en-US" altLang="ja-JP" sz="2400" dirty="0" smtClean="0"/>
              <a:t>”</a:t>
            </a:r>
            <a:r>
              <a:rPr lang="ja-JP" altLang="ja-JP" sz="2400" dirty="0" smtClean="0"/>
              <a:t>８３４１</a:t>
            </a:r>
            <a:r>
              <a:rPr lang="en-US" altLang="ja-JP" sz="2400" dirty="0" smtClean="0"/>
              <a:t>”</a:t>
            </a:r>
            <a:r>
              <a:rPr lang="ja-JP" altLang="ja-JP" sz="2400" dirty="0" err="1" smtClean="0"/>
              <a:t>、</a:t>
            </a:r>
            <a:r>
              <a:rPr lang="en-US" altLang="ja-JP" sz="2400" dirty="0" smtClean="0"/>
              <a:t>”</a:t>
            </a:r>
            <a:r>
              <a:rPr lang="ja-JP" altLang="ja-JP" sz="2400" dirty="0" smtClean="0"/>
              <a:t>高齢者障害者等配慮設計指針</a:t>
            </a:r>
            <a:r>
              <a:rPr lang="en-US" altLang="ja-JP" sz="2400" dirty="0" smtClean="0"/>
              <a:t>”</a:t>
            </a:r>
            <a:r>
              <a:rPr lang="ja-JP" altLang="ja-JP" sz="2400" dirty="0" smtClean="0"/>
              <a:t>それぞれでサイト内検索した結果、キーワード検索結果上位</a:t>
            </a:r>
            <a:r>
              <a:rPr lang="en-US" altLang="ja-JP" sz="2400" dirty="0" smtClean="0"/>
              <a:t>10</a:t>
            </a:r>
            <a:r>
              <a:rPr lang="ja-JP" altLang="ja-JP" sz="2400" dirty="0" smtClean="0"/>
              <a:t>件</a:t>
            </a:r>
            <a:r>
              <a:rPr lang="ja-JP" altLang="en-US" sz="2400" dirty="0" smtClean="0"/>
              <a:t>のいずれかに</a:t>
            </a:r>
            <a:r>
              <a:rPr lang="ja-JP" altLang="ja-JP" sz="2400" dirty="0" smtClean="0"/>
              <a:t>、</a:t>
            </a:r>
            <a:r>
              <a:rPr lang="ja-JP" altLang="en-US" sz="2400" dirty="0" smtClean="0"/>
              <a:t>対象とする</a:t>
            </a:r>
            <a:r>
              <a:rPr lang="ja-JP" altLang="ja-JP" sz="2400" dirty="0" smtClean="0"/>
              <a:t>サイト</a:t>
            </a:r>
            <a:r>
              <a:rPr lang="ja-JP" altLang="en-US" sz="2400" dirty="0" smtClean="0"/>
              <a:t>内のページがあるか？</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17</a:t>
            </a:fld>
            <a:endParaRPr lang="en-US" altLang="ja-JP" dirty="0"/>
          </a:p>
        </p:txBody>
      </p:sp>
      <p:sp>
        <p:nvSpPr>
          <p:cNvPr id="9" name="テキスト ボックス 8"/>
          <p:cNvSpPr txBox="1"/>
          <p:nvPr/>
        </p:nvSpPr>
        <p:spPr>
          <a:xfrm>
            <a:off x="5700487" y="5019522"/>
            <a:ext cx="2465926"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a:t>
            </a:r>
            <a:r>
              <a:rPr lang="ja-JP" altLang="en-US" sz="1800" dirty="0"/>
              <a:t>東京</a:t>
            </a:r>
            <a:r>
              <a:rPr lang="en-US" altLang="ja-JP" sz="1800" dirty="0"/>
              <a:t>30</a:t>
            </a:r>
            <a:r>
              <a:rPr lang="ja-JP" altLang="en-US" sz="1800" dirty="0" smtClean="0"/>
              <a:t>自治体</a:t>
            </a:r>
            <a:endParaRPr lang="ja-JP" altLang="en-US" sz="1800" dirty="0"/>
          </a:p>
        </p:txBody>
      </p:sp>
      <p:sp>
        <p:nvSpPr>
          <p:cNvPr id="11" name="正方形/長方形 10"/>
          <p:cNvSpPr/>
          <p:nvPr/>
        </p:nvSpPr>
        <p:spPr>
          <a:xfrm>
            <a:off x="550779" y="5731380"/>
            <a:ext cx="8150460" cy="523220"/>
          </a:xfrm>
          <a:prstGeom prst="rect">
            <a:avLst/>
          </a:prstGeom>
          <a:solidFill>
            <a:srgbClr val="FFFF00"/>
          </a:solidFill>
        </p:spPr>
        <p:txBody>
          <a:bodyPr wrap="square">
            <a:spAutoFit/>
          </a:bodyPr>
          <a:lstStyle/>
          <a:p>
            <a:pPr>
              <a:lnSpc>
                <a:spcPct val="100000"/>
              </a:lnSpc>
              <a:buNone/>
            </a:pPr>
            <a:r>
              <a:rPr lang="en-US" altLang="ja-JP" dirty="0" smtClean="0"/>
              <a:t>1</a:t>
            </a:r>
            <a:r>
              <a:rPr lang="ja-JP" altLang="en-US" dirty="0" smtClean="0"/>
              <a:t>割弱のみ</a:t>
            </a:r>
            <a:r>
              <a:rPr lang="ja-JP" altLang="en-US" dirty="0" smtClean="0"/>
              <a:t>しか</a:t>
            </a:r>
            <a:r>
              <a:rPr lang="en-US" altLang="ja-JP" dirty="0" smtClean="0"/>
              <a:t>JIS</a:t>
            </a:r>
            <a:r>
              <a:rPr lang="ja-JP" altLang="en-US" dirty="0" smtClean="0"/>
              <a:t>標準規格に対する意識が伺えない</a:t>
            </a:r>
            <a:endParaRPr lang="ja-JP" altLang="en-US" dirty="0"/>
          </a:p>
        </p:txBody>
      </p:sp>
      <p:graphicFrame>
        <p:nvGraphicFramePr>
          <p:cNvPr id="13" name="グラフ 12"/>
          <p:cNvGraphicFramePr>
            <a:graphicFrameLocks/>
          </p:cNvGraphicFramePr>
          <p:nvPr>
            <p:extLst>
              <p:ext uri="{D42A27DB-BD31-4B8C-83A1-F6EECF244321}">
                <p14:modId xmlns:p14="http://schemas.microsoft.com/office/powerpoint/2010/main" val="2194331288"/>
              </p:ext>
            </p:extLst>
          </p:nvPr>
        </p:nvGraphicFramePr>
        <p:xfrm>
          <a:off x="4936554" y="2860554"/>
          <a:ext cx="3993792" cy="23159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3231096140"/>
              </p:ext>
            </p:extLst>
          </p:nvPr>
        </p:nvGraphicFramePr>
        <p:xfrm>
          <a:off x="706626" y="249999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pPr lvl="0"/>
            <a:r>
              <a:rPr lang="en-US" altLang="ja-JP" sz="3200" dirty="0" smtClean="0"/>
              <a:t>1-3 </a:t>
            </a:r>
            <a:r>
              <a:rPr lang="ja-JP" altLang="ja-JP" sz="3200" dirty="0" smtClean="0"/>
              <a:t>アクセシビリティ</a:t>
            </a:r>
            <a:r>
              <a:rPr lang="ja-JP" altLang="en-US" sz="3200" dirty="0" smtClean="0"/>
              <a:t>方針の掲載</a:t>
            </a:r>
            <a:endParaRPr lang="ja-JP" altLang="ja-JP" sz="3200" dirty="0" smtClean="0"/>
          </a:p>
        </p:txBody>
      </p:sp>
      <p:sp>
        <p:nvSpPr>
          <p:cNvPr id="6" name="コンテンツ プレースホルダ 5"/>
          <p:cNvSpPr>
            <a:spLocks noGrp="1"/>
          </p:cNvSpPr>
          <p:nvPr>
            <p:ph idx="1"/>
          </p:nvPr>
        </p:nvSpPr>
        <p:spPr/>
        <p:txBody>
          <a:bodyPr/>
          <a:lstStyle/>
          <a:p>
            <a:r>
              <a:rPr lang="ja-JP" altLang="en-US" sz="2400" dirty="0" smtClean="0"/>
              <a:t>サイト内に</a:t>
            </a:r>
            <a:r>
              <a:rPr lang="ja-JP" altLang="ja-JP" sz="2400" dirty="0" smtClean="0"/>
              <a:t>、</a:t>
            </a:r>
            <a:r>
              <a:rPr lang="ja-JP" altLang="en-US" sz="2400" dirty="0" smtClean="0"/>
              <a:t>アクセシビリティ方針、またはサイト作成方針の中にアクセシビリティに関する内容が存在するか？</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18</a:t>
            </a:fld>
            <a:endParaRPr lang="en-US" altLang="ja-JP" dirty="0"/>
          </a:p>
        </p:txBody>
      </p:sp>
      <p:sp>
        <p:nvSpPr>
          <p:cNvPr id="9" name="テキスト ボックス 8"/>
          <p:cNvSpPr txBox="1"/>
          <p:nvPr/>
        </p:nvSpPr>
        <p:spPr>
          <a:xfrm>
            <a:off x="5709765" y="4903315"/>
            <a:ext cx="2306475"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a:t>
            </a:r>
            <a:r>
              <a:rPr lang="ja-JP" altLang="en-US" sz="1800" dirty="0"/>
              <a:t>東京</a:t>
            </a:r>
            <a:r>
              <a:rPr lang="en-US" altLang="ja-JP" sz="1800" dirty="0"/>
              <a:t>30</a:t>
            </a:r>
            <a:r>
              <a:rPr lang="ja-JP" altLang="en-US" sz="1800" dirty="0"/>
              <a:t>自治体</a:t>
            </a:r>
          </a:p>
        </p:txBody>
      </p:sp>
      <p:sp>
        <p:nvSpPr>
          <p:cNvPr id="11" name="正方形/長方形 10"/>
          <p:cNvSpPr/>
          <p:nvPr/>
        </p:nvSpPr>
        <p:spPr>
          <a:xfrm>
            <a:off x="637587" y="5542384"/>
            <a:ext cx="7978093" cy="954107"/>
          </a:xfrm>
          <a:prstGeom prst="rect">
            <a:avLst/>
          </a:prstGeom>
          <a:solidFill>
            <a:srgbClr val="FFFF00"/>
          </a:solidFill>
        </p:spPr>
        <p:txBody>
          <a:bodyPr wrap="square">
            <a:spAutoFit/>
          </a:bodyPr>
          <a:lstStyle/>
          <a:p>
            <a:pPr>
              <a:lnSpc>
                <a:spcPct val="100000"/>
              </a:lnSpc>
              <a:buNone/>
            </a:pPr>
            <a:r>
              <a:rPr lang="ja-JP" altLang="en-US" dirty="0" smtClean="0"/>
              <a:t>アクセシビリティ方針が公開されているのは</a:t>
            </a:r>
            <a:r>
              <a:rPr lang="ja-JP" altLang="en-US" dirty="0" smtClean="0"/>
              <a:t>、</a:t>
            </a:r>
            <a:r>
              <a:rPr lang="en-US" altLang="ja-JP" dirty="0" smtClean="0"/>
              <a:t>3</a:t>
            </a:r>
            <a:r>
              <a:rPr lang="ja-JP" altLang="en-US" dirty="0" smtClean="0"/>
              <a:t>割弱</a:t>
            </a:r>
            <a:r>
              <a:rPr lang="ja-JP" altLang="en-US" dirty="0" smtClean="0"/>
              <a:t>のみで</a:t>
            </a:r>
            <a:r>
              <a:rPr lang="ja-JP" altLang="en-US" dirty="0" smtClean="0"/>
              <a:t>ある</a:t>
            </a:r>
            <a:endParaRPr lang="ja-JP" altLang="en-US" dirty="0"/>
          </a:p>
        </p:txBody>
      </p:sp>
      <p:graphicFrame>
        <p:nvGraphicFramePr>
          <p:cNvPr id="15" name="グラフ 14"/>
          <p:cNvGraphicFramePr>
            <a:graphicFrameLocks/>
          </p:cNvGraphicFramePr>
          <p:nvPr>
            <p:extLst>
              <p:ext uri="{D42A27DB-BD31-4B8C-83A1-F6EECF244321}">
                <p14:modId xmlns:p14="http://schemas.microsoft.com/office/powerpoint/2010/main" val="820218819"/>
              </p:ext>
            </p:extLst>
          </p:nvPr>
        </p:nvGraphicFramePr>
        <p:xfrm>
          <a:off x="4920731" y="2726784"/>
          <a:ext cx="3887940" cy="22490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1600006608"/>
              </p:ext>
            </p:extLst>
          </p:nvPr>
        </p:nvGraphicFramePr>
        <p:xfrm>
          <a:off x="718826" y="2474047"/>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5"/>
          <p:cNvSpPr>
            <a:spLocks noGrp="1"/>
          </p:cNvSpPr>
          <p:nvPr>
            <p:ph idx="1"/>
          </p:nvPr>
        </p:nvSpPr>
        <p:spPr>
          <a:xfrm>
            <a:off x="461727" y="1093466"/>
            <a:ext cx="8023367" cy="5616616"/>
          </a:xfrm>
        </p:spPr>
        <p:txBody>
          <a:bodyPr/>
          <a:lstStyle/>
          <a:p>
            <a:r>
              <a:rPr lang="ja-JP" altLang="en-US" sz="2400" dirty="0" smtClean="0"/>
              <a:t>アクセシビリティ方針に、</a:t>
            </a:r>
            <a:r>
              <a:rPr lang="ja-JP" altLang="ja-JP" sz="2400" dirty="0" smtClean="0"/>
              <a:t> 「みんなの公共サイト運用モデル改</a:t>
            </a:r>
            <a:r>
              <a:rPr lang="ja-JP" altLang="en-US" sz="2400" dirty="0" smtClean="0"/>
              <a:t>定</a:t>
            </a:r>
            <a:r>
              <a:rPr lang="ja-JP" altLang="ja-JP" sz="2400" dirty="0" smtClean="0"/>
              <a:t>版（</a:t>
            </a:r>
            <a:r>
              <a:rPr lang="en-US" altLang="ja-JP" sz="2400" dirty="0" smtClean="0"/>
              <a:t>2010</a:t>
            </a:r>
            <a:r>
              <a:rPr lang="ja-JP" altLang="ja-JP" sz="2400" dirty="0" smtClean="0"/>
              <a:t>年度）」に</a:t>
            </a:r>
            <a:r>
              <a:rPr lang="ja-JP" altLang="en-US" sz="2400" dirty="0" smtClean="0"/>
              <a:t>記載されている項目が</a:t>
            </a:r>
            <a:r>
              <a:rPr lang="ja-JP" altLang="ja-JP" sz="2400" dirty="0" smtClean="0"/>
              <a:t>記載</a:t>
            </a:r>
            <a:r>
              <a:rPr lang="ja-JP" altLang="en-US" sz="2400" dirty="0" smtClean="0"/>
              <a:t>されているか？</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19</a:t>
            </a:fld>
            <a:endParaRPr lang="en-US" altLang="ja-JP" dirty="0"/>
          </a:p>
        </p:txBody>
      </p:sp>
      <p:sp>
        <p:nvSpPr>
          <p:cNvPr id="9" name="テキスト ボックス 8"/>
          <p:cNvSpPr txBox="1"/>
          <p:nvPr/>
        </p:nvSpPr>
        <p:spPr>
          <a:xfrm>
            <a:off x="5841366" y="4972680"/>
            <a:ext cx="2616652"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a:t>
            </a:r>
            <a:r>
              <a:rPr lang="ja-JP" altLang="en-US" sz="1800" dirty="0"/>
              <a:t>東京</a:t>
            </a:r>
            <a:r>
              <a:rPr lang="en-US" altLang="ja-JP" sz="1800" dirty="0"/>
              <a:t>30</a:t>
            </a:r>
            <a:r>
              <a:rPr lang="ja-JP" altLang="en-US" sz="1800" dirty="0"/>
              <a:t>自治体</a:t>
            </a:r>
            <a:endParaRPr kumimoji="1" lang="ja-JP" altLang="en-US" sz="1800" dirty="0"/>
          </a:p>
        </p:txBody>
      </p:sp>
      <p:sp>
        <p:nvSpPr>
          <p:cNvPr id="11" name="正方形/長方形 10"/>
          <p:cNvSpPr/>
          <p:nvPr/>
        </p:nvSpPr>
        <p:spPr>
          <a:xfrm>
            <a:off x="866899" y="5568424"/>
            <a:ext cx="7342381" cy="954107"/>
          </a:xfrm>
          <a:prstGeom prst="rect">
            <a:avLst/>
          </a:prstGeom>
          <a:solidFill>
            <a:srgbClr val="FFFF00"/>
          </a:solidFill>
        </p:spPr>
        <p:txBody>
          <a:bodyPr wrap="square">
            <a:spAutoFit/>
          </a:bodyPr>
          <a:lstStyle/>
          <a:p>
            <a:pPr>
              <a:lnSpc>
                <a:spcPct val="100000"/>
              </a:lnSpc>
              <a:buNone/>
            </a:pPr>
            <a:r>
              <a:rPr lang="ja-JP" altLang="en-US" dirty="0" smtClean="0"/>
              <a:t>運用モデルに則った方針が公開されていたの</a:t>
            </a:r>
            <a:r>
              <a:rPr lang="ja-JP" altLang="en-US" dirty="0" smtClean="0"/>
              <a:t>は</a:t>
            </a:r>
            <a:r>
              <a:rPr lang="en-US" altLang="ja-JP" dirty="0" smtClean="0"/>
              <a:t>2</a:t>
            </a:r>
            <a:r>
              <a:rPr lang="ja-JP" altLang="en-US" dirty="0" smtClean="0"/>
              <a:t>件（</a:t>
            </a:r>
            <a:r>
              <a:rPr lang="en-US" altLang="ja-JP" dirty="0" smtClean="0"/>
              <a:t>NTT</a:t>
            </a:r>
            <a:r>
              <a:rPr lang="ja-JP" altLang="en-US" dirty="0" smtClean="0"/>
              <a:t>東日本、</a:t>
            </a:r>
            <a:r>
              <a:rPr lang="en-US" altLang="ja-JP" dirty="0" smtClean="0"/>
              <a:t>NTT</a:t>
            </a:r>
            <a:r>
              <a:rPr lang="ja-JP" altLang="en-US" dirty="0" smtClean="0"/>
              <a:t>ドコモ）</a:t>
            </a:r>
            <a:r>
              <a:rPr lang="ja-JP" altLang="en-US" dirty="0" smtClean="0"/>
              <a:t>のみである</a:t>
            </a:r>
            <a:endParaRPr lang="ja-JP" altLang="en-US" dirty="0"/>
          </a:p>
        </p:txBody>
      </p:sp>
      <p:graphicFrame>
        <p:nvGraphicFramePr>
          <p:cNvPr id="16" name="グラフ 15"/>
          <p:cNvGraphicFramePr>
            <a:graphicFrameLocks/>
          </p:cNvGraphicFramePr>
          <p:nvPr>
            <p:extLst>
              <p:ext uri="{D42A27DB-BD31-4B8C-83A1-F6EECF244321}">
                <p14:modId xmlns:p14="http://schemas.microsoft.com/office/powerpoint/2010/main" val="3750358235"/>
              </p:ext>
            </p:extLst>
          </p:nvPr>
        </p:nvGraphicFramePr>
        <p:xfrm>
          <a:off x="5233182" y="2799471"/>
          <a:ext cx="3740197" cy="21732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3013128544"/>
              </p:ext>
            </p:extLst>
          </p:nvPr>
        </p:nvGraphicFramePr>
        <p:xfrm>
          <a:off x="866899" y="247128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タイトル 4"/>
          <p:cNvSpPr txBox="1">
            <a:spLocks/>
          </p:cNvSpPr>
          <p:nvPr/>
        </p:nvSpPr>
        <p:spPr>
          <a:xfrm>
            <a:off x="457200" y="51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kumimoji="1" sz="3600" kern="1200">
                <a:solidFill>
                  <a:schemeClr val="tx1"/>
                </a:solidFill>
                <a:latin typeface="+mj-lt"/>
                <a:ea typeface="+mj-ea"/>
                <a:cs typeface="+mj-cs"/>
              </a:defRPr>
            </a:lvl1pPr>
          </a:lstStyle>
          <a:p>
            <a:r>
              <a:rPr lang="en-US" altLang="ja-JP" sz="3200" dirty="0"/>
              <a:t>1-4 </a:t>
            </a:r>
            <a:r>
              <a:rPr lang="ja-JP" altLang="ja-JP" sz="3200" dirty="0"/>
              <a:t>運用モデルに則ったアクセシビリティ方針</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8102600" cy="1347787"/>
          </a:xfrm>
        </p:spPr>
        <p:txBody>
          <a:bodyPr/>
          <a:lstStyle/>
          <a:p>
            <a:pPr>
              <a:defRPr/>
            </a:pPr>
            <a:r>
              <a:rPr lang="en-US" altLang="ja-JP" sz="3600" dirty="0" smtClean="0"/>
              <a:t>1.</a:t>
            </a:r>
            <a:r>
              <a:rPr lang="ja-JP" altLang="en-US" sz="3600" dirty="0" smtClean="0"/>
              <a:t>ウェブアクセシビリティ対応の動向</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2</a:t>
            </a:fld>
            <a:endParaRPr lang="en-US" altLang="ja-JP" dirty="0" smtClean="0"/>
          </a:p>
        </p:txBody>
      </p:sp>
    </p:spTree>
    <p:extLst>
      <p:ext uri="{BB962C8B-B14F-4D97-AF65-F5344CB8AC3E}">
        <p14:creationId xmlns:p14="http://schemas.microsoft.com/office/powerpoint/2010/main" val="1516941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ウェブアクセシビリティ方針に含める事柄</a:t>
            </a:r>
            <a:endParaRPr kumimoji="1" lang="ja-JP" altLang="en-US" sz="3200" dirty="0"/>
          </a:p>
        </p:txBody>
      </p:sp>
      <p:sp>
        <p:nvSpPr>
          <p:cNvPr id="3" name="コンテンツ プレースホルダ 2"/>
          <p:cNvSpPr>
            <a:spLocks noGrp="1"/>
          </p:cNvSpPr>
          <p:nvPr>
            <p:ph idx="1"/>
          </p:nvPr>
        </p:nvSpPr>
        <p:spPr>
          <a:xfrm>
            <a:off x="461727" y="1194317"/>
            <a:ext cx="8831563" cy="5663683"/>
          </a:xfrm>
        </p:spPr>
        <p:txBody>
          <a:bodyPr/>
          <a:lstStyle/>
          <a:p>
            <a:pPr>
              <a:buNone/>
            </a:pPr>
            <a:r>
              <a:rPr lang="en-US" altLang="ja-JP" sz="2600" dirty="0" smtClean="0"/>
              <a:t>【</a:t>
            </a:r>
            <a:r>
              <a:rPr lang="ja-JP" altLang="en-US" sz="2600" dirty="0" smtClean="0"/>
              <a:t>必ず含める事柄</a:t>
            </a:r>
            <a:r>
              <a:rPr lang="en-US" altLang="ja-JP" sz="2600" dirty="0" smtClean="0"/>
              <a:t>】</a:t>
            </a:r>
          </a:p>
          <a:p>
            <a:pPr>
              <a:buNone/>
            </a:pPr>
            <a:r>
              <a:rPr lang="zh-TW" altLang="en-US" sz="2600" dirty="0" smtClean="0">
                <a:latin typeface="ＭＳ Ｐゴシック" pitchFamily="50" charset="-128"/>
                <a:ea typeface="ＭＳ Ｐゴシック" pitchFamily="50" charset="-128"/>
              </a:rPr>
              <a:t>（１） 対象範囲</a:t>
            </a:r>
          </a:p>
          <a:p>
            <a:pPr>
              <a:buNone/>
            </a:pPr>
            <a:r>
              <a:rPr lang="ja-JP" altLang="en-US" sz="2600" dirty="0" smtClean="0"/>
              <a:t>（２） 目標を達成する期限</a:t>
            </a:r>
          </a:p>
          <a:p>
            <a:pPr>
              <a:buNone/>
            </a:pPr>
            <a:r>
              <a:rPr lang="ja-JP" altLang="en-US" sz="2600" dirty="0" smtClean="0"/>
              <a:t>（３） 目標とする達成等級</a:t>
            </a:r>
          </a:p>
          <a:p>
            <a:pPr>
              <a:buNone/>
            </a:pPr>
            <a:r>
              <a:rPr lang="ja-JP" altLang="en-US" sz="2600" dirty="0" smtClean="0"/>
              <a:t>（４） 例外事項（ある場合）</a:t>
            </a:r>
          </a:p>
          <a:p>
            <a:pPr>
              <a:buNone/>
            </a:pPr>
            <a:r>
              <a:rPr lang="ja-JP" altLang="en-US" sz="2600" dirty="0" smtClean="0"/>
              <a:t>（５） 追加する達成基準</a:t>
            </a:r>
          </a:p>
          <a:p>
            <a:pPr>
              <a:buNone/>
            </a:pPr>
            <a:r>
              <a:rPr lang="en-US" altLang="ja-JP" sz="2600" dirty="0" smtClean="0"/>
              <a:t>【</a:t>
            </a:r>
            <a:r>
              <a:rPr lang="ja-JP" altLang="en-US" sz="2600" dirty="0" smtClean="0"/>
              <a:t>含めることが望ましい事柄</a:t>
            </a:r>
            <a:r>
              <a:rPr lang="en-US" altLang="ja-JP" sz="2600" dirty="0" smtClean="0"/>
              <a:t>】</a:t>
            </a:r>
          </a:p>
          <a:p>
            <a:pPr>
              <a:buNone/>
            </a:pPr>
            <a:r>
              <a:rPr lang="zh-CN" altLang="en-US" sz="2600" dirty="0" smtClean="0">
                <a:latin typeface="ＭＳ Ｐゴシック" pitchFamily="50" charset="-128"/>
                <a:ea typeface="ＭＳ Ｐゴシック" pitchFamily="50" charset="-128"/>
              </a:rPr>
              <a:t>（１） 担当部署名</a:t>
            </a:r>
          </a:p>
          <a:p>
            <a:pPr>
              <a:buNone/>
            </a:pPr>
            <a:r>
              <a:rPr lang="ja-JP" altLang="en-US" sz="2600" dirty="0" smtClean="0"/>
              <a:t>（２） 現時点で把握している問題点</a:t>
            </a:r>
          </a:p>
          <a:p>
            <a:pPr>
              <a:buNone/>
            </a:pPr>
            <a:r>
              <a:rPr lang="ja-JP" altLang="en-US" sz="2600" dirty="0" smtClean="0"/>
              <a:t>（３） 現時点で把握している問題点への対応に関する考え方</a:t>
            </a:r>
            <a:endParaRPr lang="en-US" altLang="ja-JP" sz="2600" dirty="0" smtClean="0"/>
          </a:p>
          <a:p>
            <a:pPr>
              <a:lnSpc>
                <a:spcPct val="150000"/>
              </a:lnSpc>
              <a:buNone/>
            </a:pPr>
            <a:r>
              <a:rPr lang="en-US" altLang="ja-JP" sz="2000" dirty="0" smtClean="0"/>
              <a:t>※</a:t>
            </a:r>
            <a:r>
              <a:rPr lang="ja-JP" altLang="en-US" sz="2000" dirty="0" smtClean="0"/>
              <a:t>（引用元）「ウェブアクセシビリティ方針策定・公開の手順書」</a:t>
            </a:r>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20</a:t>
            </a:fld>
            <a:endParaRPr lang="en-US" altLang="ja-JP" dirty="0"/>
          </a:p>
        </p:txBody>
      </p:sp>
    </p:spTree>
    <p:extLst>
      <p:ext uri="{BB962C8B-B14F-4D97-AF65-F5344CB8AC3E}">
        <p14:creationId xmlns:p14="http://schemas.microsoft.com/office/powerpoint/2010/main" val="3938230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sz="3200" dirty="0" smtClean="0"/>
              <a:t>2. </a:t>
            </a:r>
            <a:r>
              <a:rPr lang="ja-JP" altLang="en-US" sz="3200" dirty="0" smtClean="0"/>
              <a:t>アクセシビリティ対応度</a:t>
            </a:r>
            <a:endParaRPr lang="ja-JP" altLang="ja-JP" sz="3200" b="1" dirty="0" smtClean="0"/>
          </a:p>
        </p:txBody>
      </p:sp>
      <p:sp>
        <p:nvSpPr>
          <p:cNvPr id="6" name="コンテンツ プレースホルダ 5"/>
          <p:cNvSpPr>
            <a:spLocks noGrp="1"/>
          </p:cNvSpPr>
          <p:nvPr>
            <p:ph idx="1"/>
          </p:nvPr>
        </p:nvSpPr>
        <p:spPr>
          <a:xfrm>
            <a:off x="461727" y="949695"/>
            <a:ext cx="8414259" cy="961783"/>
          </a:xfrm>
        </p:spPr>
        <p:txBody>
          <a:bodyPr/>
          <a:lstStyle/>
          <a:p>
            <a:r>
              <a:rPr kumimoji="1" lang="en-US" altLang="ja-JP" sz="2400" dirty="0" smtClean="0"/>
              <a:t>JWAC</a:t>
            </a:r>
            <a:r>
              <a:rPr lang="ja-JP" altLang="en-US" sz="2400" dirty="0" smtClean="0"/>
              <a:t>が</a:t>
            </a:r>
            <a:r>
              <a:rPr lang="en-US" altLang="ja-JP" sz="2400" dirty="0" smtClean="0"/>
              <a:t>JIS X 8341-3:2010</a:t>
            </a:r>
            <a:r>
              <a:rPr lang="ja-JP" altLang="en-US" sz="2400" dirty="0" smtClean="0"/>
              <a:t>に基づいて選定した主要な</a:t>
            </a:r>
            <a:r>
              <a:rPr lang="en-US" altLang="ja-JP" sz="2400" dirty="0" smtClean="0"/>
              <a:t>10</a:t>
            </a:r>
            <a:r>
              <a:rPr lang="ja-JP" altLang="en-US" sz="2400" dirty="0" smtClean="0"/>
              <a:t>項目について、対応できているか？</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21</a:t>
            </a:fld>
            <a:endParaRPr lang="en-US" altLang="ja-JP" dirty="0"/>
          </a:p>
        </p:txBody>
      </p:sp>
      <p:sp>
        <p:nvSpPr>
          <p:cNvPr id="11" name="正方形/長方形 10"/>
          <p:cNvSpPr/>
          <p:nvPr/>
        </p:nvSpPr>
        <p:spPr>
          <a:xfrm>
            <a:off x="182881" y="6082411"/>
            <a:ext cx="8581110" cy="701731"/>
          </a:xfrm>
          <a:prstGeom prst="rect">
            <a:avLst/>
          </a:prstGeom>
          <a:solidFill>
            <a:srgbClr val="FFFF00"/>
          </a:solidFill>
        </p:spPr>
        <p:txBody>
          <a:bodyPr wrap="square" rIns="36000">
            <a:spAutoFit/>
          </a:bodyPr>
          <a:lstStyle/>
          <a:p>
            <a:pPr>
              <a:buNone/>
            </a:pPr>
            <a:r>
              <a:rPr lang="ja-JP" altLang="en-US" sz="2200" dirty="0" smtClean="0"/>
              <a:t>対応度が高いのは、拡大、音声再生への</a:t>
            </a:r>
            <a:r>
              <a:rPr lang="ja-JP" altLang="en-US" sz="2200" dirty="0" smtClean="0"/>
              <a:t>配慮など</a:t>
            </a:r>
            <a:endParaRPr lang="en-US" altLang="ja-JP" sz="2200" dirty="0" smtClean="0"/>
          </a:p>
          <a:p>
            <a:pPr>
              <a:buNone/>
            </a:pPr>
            <a:r>
              <a:rPr lang="ja-JP" altLang="en-US" sz="2200" dirty="0" smtClean="0"/>
              <a:t>対応度が低いのは、ページ内リンク</a:t>
            </a:r>
            <a:r>
              <a:rPr lang="ja-JP" altLang="en-US" sz="2200" dirty="0" smtClean="0"/>
              <a:t>、画像の動き、</a:t>
            </a:r>
            <a:r>
              <a:rPr lang="ja-JP" altLang="en-US" sz="2200" dirty="0" smtClean="0"/>
              <a:t>問い合わせ先など</a:t>
            </a:r>
            <a:endParaRPr lang="ja-JP" altLang="ja-JP" sz="2200" dirty="0"/>
          </a:p>
        </p:txBody>
      </p:sp>
      <p:sp>
        <p:nvSpPr>
          <p:cNvPr id="2" name="テキスト ボックス 1"/>
          <p:cNvSpPr txBox="1"/>
          <p:nvPr/>
        </p:nvSpPr>
        <p:spPr>
          <a:xfrm>
            <a:off x="5008880" y="1809705"/>
            <a:ext cx="4032644" cy="4221669"/>
          </a:xfrm>
          <a:prstGeom prst="rect">
            <a:avLst/>
          </a:prstGeom>
          <a:noFill/>
          <a:ln>
            <a:solidFill>
              <a:schemeClr val="tx1"/>
            </a:solidFill>
            <a:prstDash val="dash"/>
          </a:ln>
        </p:spPr>
        <p:txBody>
          <a:bodyPr wrap="square" rtlCol="0">
            <a:spAutoFit/>
          </a:bodyPr>
          <a:lstStyle/>
          <a:p>
            <a:pPr marL="263525" indent="-263525" eaLnBrk="1" fontAlgn="ctr" hangingPunct="1">
              <a:lnSpc>
                <a:spcPts val="1800"/>
              </a:lnSpc>
              <a:spcBef>
                <a:spcPts val="600"/>
              </a:spcBef>
              <a:buClrTx/>
              <a:buSzPct val="100000"/>
              <a:buFont typeface="+mj-lt"/>
              <a:buAutoNum type="arabicPeriod"/>
            </a:pPr>
            <a:r>
              <a:rPr lang="ja-JP" altLang="ja-JP" sz="1800" dirty="0"/>
              <a:t>メニューを読み飛ばすページ内リンクがある</a:t>
            </a:r>
          </a:p>
          <a:p>
            <a:pPr marL="263525" indent="-263525" eaLnBrk="1" fontAlgn="ctr" hangingPunct="1">
              <a:lnSpc>
                <a:spcPts val="1800"/>
              </a:lnSpc>
              <a:spcBef>
                <a:spcPts val="600"/>
              </a:spcBef>
              <a:buClrTx/>
              <a:buSzPct val="100000"/>
              <a:buFont typeface="+mj-lt"/>
              <a:buAutoNum type="arabicPeriod"/>
            </a:pPr>
            <a:r>
              <a:rPr lang="ja-JP" altLang="ja-JP" sz="1800" dirty="0"/>
              <a:t>全てキーボード操作可能である</a:t>
            </a:r>
          </a:p>
          <a:p>
            <a:pPr marL="263525" indent="-263525" eaLnBrk="1" fontAlgn="ctr" hangingPunct="1">
              <a:lnSpc>
                <a:spcPts val="1700"/>
              </a:lnSpc>
              <a:spcBef>
                <a:spcPts val="600"/>
              </a:spcBef>
              <a:buClrTx/>
              <a:buSzPct val="100000"/>
              <a:buFont typeface="+mj-lt"/>
              <a:buAutoNum type="arabicPeriod"/>
            </a:pPr>
            <a:r>
              <a:rPr lang="ja-JP" altLang="ja-JP" sz="1800" dirty="0" smtClean="0"/>
              <a:t>ブラウザで</a:t>
            </a:r>
            <a:r>
              <a:rPr lang="ja-JP" altLang="ja-JP" sz="1800" dirty="0"/>
              <a:t>ウェブページを</a:t>
            </a:r>
            <a:r>
              <a:rPr lang="en-US" altLang="ja-JP" sz="1800" dirty="0"/>
              <a:t>200%</a:t>
            </a:r>
            <a:r>
              <a:rPr lang="ja-JP" altLang="ja-JP" sz="1800" dirty="0"/>
              <a:t>に拡大してもテキストの表示に問題ない</a:t>
            </a:r>
          </a:p>
          <a:p>
            <a:pPr marL="263525" indent="-263525" eaLnBrk="1" fontAlgn="ctr" hangingPunct="1">
              <a:lnSpc>
                <a:spcPts val="1800"/>
              </a:lnSpc>
              <a:spcBef>
                <a:spcPts val="600"/>
              </a:spcBef>
              <a:buClrTx/>
              <a:buSzPct val="100000"/>
              <a:buFont typeface="+mj-lt"/>
              <a:buAutoNum type="arabicPeriod"/>
            </a:pPr>
            <a:r>
              <a:rPr lang="ja-JP" altLang="ja-JP" sz="1800" dirty="0"/>
              <a:t>見出し要素が適切に使われている</a:t>
            </a:r>
          </a:p>
          <a:p>
            <a:pPr marL="263525" indent="-263525" eaLnBrk="1" fontAlgn="ctr" hangingPunct="1">
              <a:lnSpc>
                <a:spcPts val="1800"/>
              </a:lnSpc>
              <a:spcBef>
                <a:spcPts val="600"/>
              </a:spcBef>
              <a:buClrTx/>
              <a:buSzPct val="100000"/>
              <a:buFont typeface="+mj-lt"/>
              <a:buAutoNum type="arabicPeriod"/>
            </a:pPr>
            <a:r>
              <a:rPr lang="ja-JP" altLang="en-US" sz="1800" dirty="0" smtClean="0"/>
              <a:t>画像の動きや</a:t>
            </a:r>
            <a:r>
              <a:rPr lang="ja-JP" altLang="ja-JP" sz="1800" dirty="0" smtClean="0"/>
              <a:t>点滅</a:t>
            </a:r>
            <a:r>
              <a:rPr lang="ja-JP" altLang="en-US" sz="1800" dirty="0" smtClean="0"/>
              <a:t>が</a:t>
            </a:r>
            <a:r>
              <a:rPr lang="en-US" altLang="ja-JP" sz="1800" dirty="0" smtClean="0"/>
              <a:t>5</a:t>
            </a:r>
            <a:r>
              <a:rPr lang="ja-JP" altLang="en-US" sz="1800" dirty="0" smtClean="0"/>
              <a:t>秒以上連続し</a:t>
            </a:r>
            <a:r>
              <a:rPr lang="ja-JP" altLang="ja-JP" sz="1800" dirty="0" smtClean="0"/>
              <a:t>ない</a:t>
            </a:r>
            <a:endParaRPr lang="ja-JP" altLang="ja-JP" sz="1800" dirty="0"/>
          </a:p>
          <a:p>
            <a:pPr marL="263525" indent="-263525" eaLnBrk="1" fontAlgn="ctr" hangingPunct="1">
              <a:lnSpc>
                <a:spcPts val="1800"/>
              </a:lnSpc>
              <a:spcBef>
                <a:spcPts val="600"/>
              </a:spcBef>
              <a:buClrTx/>
              <a:buSzPct val="100000"/>
              <a:buFont typeface="+mj-lt"/>
              <a:buAutoNum type="arabicPeriod"/>
            </a:pPr>
            <a:r>
              <a:rPr lang="ja-JP" altLang="ja-JP" sz="1800" dirty="0"/>
              <a:t>ページを開いても自動で音声が再生されない</a:t>
            </a:r>
          </a:p>
          <a:p>
            <a:pPr marL="263525" indent="-263525" eaLnBrk="1" fontAlgn="ctr" hangingPunct="1">
              <a:lnSpc>
                <a:spcPts val="1800"/>
              </a:lnSpc>
              <a:spcBef>
                <a:spcPts val="600"/>
              </a:spcBef>
              <a:buClrTx/>
              <a:buSzPct val="100000"/>
              <a:buFont typeface="+mj-lt"/>
              <a:buAutoNum type="arabicPeriod"/>
            </a:pPr>
            <a:r>
              <a:rPr lang="ja-JP" altLang="ja-JP" sz="1800" dirty="0"/>
              <a:t>画像に</a:t>
            </a:r>
            <a:r>
              <a:rPr lang="en-US" altLang="ja-JP" sz="1800" dirty="0"/>
              <a:t>alt</a:t>
            </a:r>
            <a:r>
              <a:rPr lang="ja-JP" altLang="ja-JP" sz="1800" dirty="0"/>
              <a:t>属性がある</a:t>
            </a:r>
          </a:p>
          <a:p>
            <a:pPr marL="263525" indent="-263525" eaLnBrk="1" fontAlgn="ctr" hangingPunct="1">
              <a:lnSpc>
                <a:spcPts val="1800"/>
              </a:lnSpc>
              <a:spcBef>
                <a:spcPts val="600"/>
              </a:spcBef>
              <a:buClrTx/>
              <a:buSzPct val="100000"/>
              <a:buFont typeface="+mj-lt"/>
              <a:buAutoNum type="arabicPeriod"/>
            </a:pPr>
            <a:r>
              <a:rPr lang="ja-JP" altLang="ja-JP" sz="1800" dirty="0"/>
              <a:t>パンくずリストがある</a:t>
            </a:r>
          </a:p>
          <a:p>
            <a:pPr marL="263525" indent="-263525" eaLnBrk="1" fontAlgn="ctr" hangingPunct="1">
              <a:lnSpc>
                <a:spcPts val="1800"/>
              </a:lnSpc>
              <a:spcBef>
                <a:spcPts val="600"/>
              </a:spcBef>
              <a:buClrTx/>
              <a:buSzPct val="100000"/>
              <a:buFont typeface="+mj-lt"/>
              <a:buAutoNum type="arabicPeriod"/>
            </a:pPr>
            <a:r>
              <a:rPr lang="ja-JP" altLang="ja-JP" sz="1800" dirty="0"/>
              <a:t>各ページの構造が共通になっている</a:t>
            </a:r>
          </a:p>
          <a:p>
            <a:pPr marL="263525" indent="-263525" eaLnBrk="1" fontAlgn="ctr" hangingPunct="1">
              <a:lnSpc>
                <a:spcPts val="1800"/>
              </a:lnSpc>
              <a:spcBef>
                <a:spcPts val="600"/>
              </a:spcBef>
              <a:buClrTx/>
              <a:buSzPct val="100000"/>
              <a:buFont typeface="+mj-lt"/>
              <a:buAutoNum type="arabicPeriod"/>
            </a:pPr>
            <a:r>
              <a:rPr lang="ja-JP" altLang="en-US" sz="1800" dirty="0" smtClean="0"/>
              <a:t>サイトについて</a:t>
            </a:r>
            <a:r>
              <a:rPr lang="ja-JP" altLang="ja-JP" sz="1800" dirty="0" smtClean="0"/>
              <a:t>アクセシブル</a:t>
            </a:r>
            <a:r>
              <a:rPr lang="ja-JP" altLang="ja-JP" sz="1800" dirty="0"/>
              <a:t>な複数の問い合わせ手段が</a:t>
            </a:r>
            <a:r>
              <a:rPr lang="ja-JP" altLang="ja-JP" sz="1800" dirty="0" smtClean="0"/>
              <a:t>ある</a:t>
            </a:r>
            <a:endParaRPr lang="ja-JP" altLang="ja-JP" sz="1800" dirty="0"/>
          </a:p>
        </p:txBody>
      </p:sp>
      <p:sp>
        <p:nvSpPr>
          <p:cNvPr id="7" name="テキスト ボックス 6"/>
          <p:cNvSpPr txBox="1"/>
          <p:nvPr/>
        </p:nvSpPr>
        <p:spPr>
          <a:xfrm>
            <a:off x="40640" y="1990308"/>
            <a:ext cx="1686560" cy="289310"/>
          </a:xfrm>
          <a:prstGeom prst="rect">
            <a:avLst/>
          </a:prstGeom>
          <a:noFill/>
        </p:spPr>
        <p:txBody>
          <a:bodyPr wrap="square" rtlCol="0">
            <a:spAutoFit/>
          </a:bodyPr>
          <a:lstStyle/>
          <a:p>
            <a:pPr>
              <a:buNone/>
            </a:pPr>
            <a:r>
              <a:rPr kumimoji="1" lang="ja-JP" altLang="en-US" sz="1600" b="1" dirty="0" smtClean="0">
                <a:latin typeface="+mn-ea"/>
                <a:ea typeface="+mn-ea"/>
              </a:rPr>
              <a:t>対応</a:t>
            </a:r>
            <a:r>
              <a:rPr lang="ja-JP" altLang="en-US" sz="1600" b="1" dirty="0" smtClean="0">
                <a:latin typeface="+mn-ea"/>
                <a:ea typeface="+mn-ea"/>
              </a:rPr>
              <a:t>の割合</a:t>
            </a:r>
            <a:endParaRPr kumimoji="1" lang="ja-JP" altLang="en-US" sz="1600" b="1" dirty="0">
              <a:latin typeface="+mn-ea"/>
              <a:ea typeface="+mn-ea"/>
            </a:endParaRPr>
          </a:p>
        </p:txBody>
      </p:sp>
      <p:graphicFrame>
        <p:nvGraphicFramePr>
          <p:cNvPr id="9" name="グラフ 8"/>
          <p:cNvGraphicFramePr>
            <a:graphicFrameLocks/>
          </p:cNvGraphicFramePr>
          <p:nvPr>
            <p:extLst>
              <p:ext uri="{D42A27DB-BD31-4B8C-83A1-F6EECF244321}">
                <p14:modId xmlns:p14="http://schemas.microsoft.com/office/powerpoint/2010/main" val="1180005976"/>
              </p:ext>
            </p:extLst>
          </p:nvPr>
        </p:nvGraphicFramePr>
        <p:xfrm>
          <a:off x="110359" y="2279618"/>
          <a:ext cx="4898521" cy="3522092"/>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bwMode="auto">
          <a:xfrm>
            <a:off x="2407361" y="3920539"/>
            <a:ext cx="148559" cy="111256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pPr>
            <a:endParaRPr kumimoji="1" lang="ja-JP" altLang="en-US" sz="3200" b="0" i="0" u="none" strike="noStrike" cap="none" normalizeH="0" baseline="0" smtClean="0">
              <a:ln>
                <a:noFill/>
              </a:ln>
              <a:solidFill>
                <a:schemeClr val="tx1"/>
              </a:solidFill>
              <a:effectLst/>
              <a:latin typeface="Arial" charset="0"/>
              <a:ea typeface="ＭＳ Ｐゴシック" charset="-128"/>
            </a:endParaRPr>
          </a:p>
        </p:txBody>
      </p:sp>
      <p:sp>
        <p:nvSpPr>
          <p:cNvPr id="15" name="正方形/長方形 14"/>
          <p:cNvSpPr/>
          <p:nvPr/>
        </p:nvSpPr>
        <p:spPr bwMode="auto">
          <a:xfrm>
            <a:off x="4498964" y="4627181"/>
            <a:ext cx="148559" cy="39804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pPr>
            <a:endParaRPr kumimoji="1" lang="ja-JP" altLang="en-US" sz="3200" b="0" i="0" u="none" strike="noStrike" cap="none" normalizeH="0" baseline="0" smtClean="0">
              <a:ln>
                <a:noFill/>
              </a:ln>
              <a:solidFill>
                <a:schemeClr val="tx1"/>
              </a:solidFill>
              <a:effectLst/>
              <a:latin typeface="Arial" charset="0"/>
              <a:ea typeface="ＭＳ Ｐゴシック" charset="-128"/>
            </a:endParaRPr>
          </a:p>
        </p:txBody>
      </p:sp>
      <p:sp>
        <p:nvSpPr>
          <p:cNvPr id="16" name="正方形/長方形 15"/>
          <p:cNvSpPr/>
          <p:nvPr/>
        </p:nvSpPr>
        <p:spPr bwMode="auto">
          <a:xfrm>
            <a:off x="727326" y="4721690"/>
            <a:ext cx="148559" cy="29858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pPr>
            <a:endParaRPr kumimoji="1" lang="ja-JP" altLang="en-US" sz="3200" b="0" i="0" u="none" strike="noStrike" cap="none" normalizeH="0" baseline="0" smtClean="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2050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4.</a:t>
            </a:r>
            <a:r>
              <a:rPr lang="ja-JP" altLang="en-US" sz="3600" dirty="0" smtClean="0"/>
              <a:t> まとめと提言</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22</a:t>
            </a:fld>
            <a:endParaRPr lang="en-US" altLang="ja-JP"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17048" y="265100"/>
            <a:ext cx="8928833" cy="673430"/>
          </a:xfrm>
        </p:spPr>
        <p:txBody>
          <a:bodyPr>
            <a:normAutofit/>
          </a:bodyPr>
          <a:lstStyle/>
          <a:p>
            <a:r>
              <a:rPr lang="ja-JP" altLang="en-US" sz="3200" dirty="0" smtClean="0"/>
              <a:t>東京の団体・企業の</a:t>
            </a:r>
            <a:r>
              <a:rPr kumimoji="1" lang="ja-JP" altLang="en-US" sz="3200" dirty="0" smtClean="0"/>
              <a:t>アクセシビリティ対応</a:t>
            </a:r>
            <a:r>
              <a:rPr kumimoji="1" lang="ja-JP" altLang="en-US" sz="3200" dirty="0" smtClean="0"/>
              <a:t>状況</a:t>
            </a:r>
            <a:endParaRPr kumimoji="1" lang="ja-JP" altLang="en-US" sz="3200" dirty="0"/>
          </a:p>
        </p:txBody>
      </p:sp>
      <p:sp>
        <p:nvSpPr>
          <p:cNvPr id="6" name="コンテンツ プレースホルダ 5"/>
          <p:cNvSpPr>
            <a:spLocks noGrp="1"/>
          </p:cNvSpPr>
          <p:nvPr>
            <p:ph idx="1"/>
          </p:nvPr>
        </p:nvSpPr>
        <p:spPr>
          <a:xfrm>
            <a:off x="472966" y="1269123"/>
            <a:ext cx="8326650" cy="5588877"/>
          </a:xfrm>
        </p:spPr>
        <p:txBody>
          <a:bodyPr/>
          <a:lstStyle/>
          <a:p>
            <a:pPr>
              <a:spcBef>
                <a:spcPts val="600"/>
              </a:spcBef>
            </a:pPr>
            <a:r>
              <a:rPr kumimoji="1" lang="ja-JP" altLang="en-US" sz="2400" dirty="0" smtClean="0"/>
              <a:t>アクセシビリティについての意識</a:t>
            </a:r>
            <a:r>
              <a:rPr kumimoji="1" lang="ja-JP" altLang="en-US" sz="2400" dirty="0" smtClean="0"/>
              <a:t>は、自治体に比べると格段に低く、</a:t>
            </a:r>
            <a:r>
              <a:rPr kumimoji="1" lang="ja-JP" altLang="en-US" sz="2400" dirty="0" smtClean="0"/>
              <a:t>自ホームページについて配慮を行おうとしている団体</a:t>
            </a:r>
            <a:r>
              <a:rPr kumimoji="1" lang="ja-JP" altLang="en-US" sz="2400" dirty="0" smtClean="0"/>
              <a:t>は少ない</a:t>
            </a:r>
            <a:endParaRPr kumimoji="1" lang="en-US" altLang="ja-JP" sz="2400" dirty="0" smtClean="0"/>
          </a:p>
          <a:p>
            <a:pPr>
              <a:spcBef>
                <a:spcPts val="600"/>
              </a:spcBef>
            </a:pPr>
            <a:r>
              <a:rPr lang="en-US" altLang="ja-JP" sz="2400" dirty="0" smtClean="0"/>
              <a:t>JIS </a:t>
            </a:r>
            <a:r>
              <a:rPr lang="en-US" altLang="ja-JP" sz="2400" dirty="0"/>
              <a:t>X </a:t>
            </a:r>
            <a:r>
              <a:rPr lang="en-US" altLang="ja-JP" sz="2400" dirty="0" smtClean="0"/>
              <a:t>8341-3:2010</a:t>
            </a:r>
            <a:r>
              <a:rPr lang="ja-JP" altLang="en-US" sz="2400" dirty="0" smtClean="0"/>
              <a:t>の意識やみんなの公共サイト運用モデルに基づいてアクセシビリティ方針を策定・公開しているサイト</a:t>
            </a:r>
            <a:r>
              <a:rPr lang="ja-JP" altLang="en-US" sz="2400" dirty="0" smtClean="0"/>
              <a:t>はわずかである</a:t>
            </a:r>
            <a:endParaRPr lang="en-US" altLang="ja-JP" sz="2400" dirty="0" smtClean="0"/>
          </a:p>
          <a:p>
            <a:pPr>
              <a:spcBef>
                <a:spcPts val="600"/>
              </a:spcBef>
            </a:pPr>
            <a:r>
              <a:rPr lang="ja-JP" altLang="en-US" sz="2400" dirty="0" err="1" smtClean="0"/>
              <a:t>障</a:t>
            </a:r>
            <a:r>
              <a:rPr lang="ja-JP" altLang="en-US" sz="2400" dirty="0" err="1" smtClean="0"/>
              <a:t>がい</a:t>
            </a:r>
            <a:r>
              <a:rPr lang="ja-JP" altLang="en-US" sz="2400" dirty="0" smtClean="0"/>
              <a:t>者に配慮して、複数手段の連絡先を記載する等、少しずつでもできるところから対応していくことを推奨する</a:t>
            </a:r>
            <a:endParaRPr lang="en-US" altLang="ja-JP" sz="2400" dirty="0" smtClean="0"/>
          </a:p>
          <a:p>
            <a:pPr marL="0" indent="0">
              <a:spcBef>
                <a:spcPts val="600"/>
              </a:spcBef>
              <a:buNone/>
            </a:pPr>
            <a:endParaRPr lang="en-US" altLang="ja-JP" sz="2400" dirty="0" smtClean="0"/>
          </a:p>
          <a:p>
            <a:pPr>
              <a:spcBef>
                <a:spcPts val="600"/>
              </a:spcBef>
              <a:buNone/>
            </a:pPr>
            <a:r>
              <a:rPr kumimoji="1" lang="en-US" altLang="ja-JP" sz="2400" dirty="0" smtClean="0"/>
              <a:t>※</a:t>
            </a:r>
            <a:r>
              <a:rPr kumimoji="1" lang="ja-JP" altLang="en-US" sz="2400" dirty="0" smtClean="0"/>
              <a:t>調査結果は、</a:t>
            </a:r>
            <a:r>
              <a:rPr kumimoji="1" lang="en-US" altLang="ja-JP" sz="2400" dirty="0" smtClean="0"/>
              <a:t>JWAC</a:t>
            </a:r>
            <a:r>
              <a:rPr kumimoji="1" lang="ja-JP" altLang="en-US" sz="2400" dirty="0" smtClean="0"/>
              <a:t>のウェブサイトにも掲載</a:t>
            </a:r>
            <a:endParaRPr kumimoji="1" lang="en-US" altLang="ja-JP" sz="2400" dirty="0" smtClean="0"/>
          </a:p>
          <a:p>
            <a:pPr lvl="1">
              <a:spcBef>
                <a:spcPts val="600"/>
              </a:spcBef>
              <a:buNone/>
            </a:pPr>
            <a:r>
              <a:rPr lang="en-US" altLang="ja-JP" dirty="0"/>
              <a:t>http://</a:t>
            </a:r>
            <a:r>
              <a:rPr lang="en-US" altLang="ja-JP" dirty="0" smtClean="0"/>
              <a:t>www.jwac.or.jp/activity/quality/tokyo_pub1.html</a:t>
            </a:r>
            <a:endParaRPr kumimoji="1" lang="ja-JP" altLang="en-US"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今後へ</a:t>
            </a:r>
            <a:r>
              <a:rPr lang="ja-JP" altLang="en-US" sz="3200" dirty="0" smtClean="0"/>
              <a:t>の提言と取り組み</a:t>
            </a:r>
            <a:endParaRPr kumimoji="1" lang="ja-JP" altLang="en-US" sz="3200" dirty="0"/>
          </a:p>
        </p:txBody>
      </p:sp>
      <p:sp>
        <p:nvSpPr>
          <p:cNvPr id="3" name="コンテンツ プレースホルダ 2"/>
          <p:cNvSpPr>
            <a:spLocks noGrp="1"/>
          </p:cNvSpPr>
          <p:nvPr>
            <p:ph idx="1"/>
          </p:nvPr>
        </p:nvSpPr>
        <p:spPr>
          <a:xfrm>
            <a:off x="457200" y="1217566"/>
            <a:ext cx="8355724" cy="5057107"/>
          </a:xfrm>
        </p:spPr>
        <p:txBody>
          <a:bodyPr>
            <a:noAutofit/>
          </a:bodyPr>
          <a:lstStyle/>
          <a:p>
            <a:pPr>
              <a:lnSpc>
                <a:spcPct val="110000"/>
              </a:lnSpc>
              <a:spcBef>
                <a:spcPts val="500"/>
              </a:spcBef>
            </a:pPr>
            <a:r>
              <a:rPr kumimoji="1" lang="ja-JP" altLang="en-US" sz="2300" dirty="0" smtClean="0"/>
              <a:t>アクセシビリティに関する意識啓発を推進する必要がある</a:t>
            </a:r>
            <a:endParaRPr kumimoji="1" lang="en-US" altLang="ja-JP" sz="2300" dirty="0" smtClean="0"/>
          </a:p>
          <a:p>
            <a:pPr>
              <a:lnSpc>
                <a:spcPct val="110000"/>
              </a:lnSpc>
              <a:spcBef>
                <a:spcPts val="500"/>
              </a:spcBef>
            </a:pPr>
            <a:r>
              <a:rPr kumimoji="1" lang="en-US" altLang="ja-JP" sz="2300" dirty="0" smtClean="0"/>
              <a:t>JIS X 8341-3</a:t>
            </a:r>
            <a:r>
              <a:rPr kumimoji="1" lang="ja-JP" altLang="en-US" sz="2300" dirty="0" smtClean="0"/>
              <a:t>および</a:t>
            </a:r>
            <a:r>
              <a:rPr lang="ja-JP" altLang="en-US" sz="2300" dirty="0" smtClean="0"/>
              <a:t>「みんなの公共サイト運用モデル」のさらなる理解促進と具体的実施プロセス検討の支援が必要</a:t>
            </a:r>
            <a:endParaRPr lang="en-US" altLang="ja-JP" sz="2300" dirty="0" smtClean="0"/>
          </a:p>
          <a:p>
            <a:pPr>
              <a:lnSpc>
                <a:spcPct val="110000"/>
              </a:lnSpc>
              <a:spcBef>
                <a:spcPts val="500"/>
              </a:spcBef>
            </a:pPr>
            <a:r>
              <a:rPr kumimoji="1" lang="ja-JP" altLang="en-US" sz="2300" dirty="0" smtClean="0"/>
              <a:t>先行してアクセシビリティ対応を進めているサイトの事例</a:t>
            </a:r>
            <a:r>
              <a:rPr lang="ja-JP" altLang="en-US" sz="2300" dirty="0" smtClean="0"/>
              <a:t>は取り組みの参考となるためベストプラクティス</a:t>
            </a:r>
            <a:r>
              <a:rPr kumimoji="1" lang="ja-JP" altLang="en-US" sz="2300" dirty="0" smtClean="0"/>
              <a:t>として広く紹介すべき</a:t>
            </a:r>
            <a:endParaRPr kumimoji="1" lang="en-US" altLang="ja-JP" sz="2300" dirty="0" smtClean="0"/>
          </a:p>
          <a:p>
            <a:pPr>
              <a:lnSpc>
                <a:spcPct val="110000"/>
              </a:lnSpc>
              <a:spcBef>
                <a:spcPts val="500"/>
              </a:spcBef>
            </a:pPr>
            <a:r>
              <a:rPr lang="ja-JP" altLang="en-US" sz="2300" dirty="0" smtClean="0"/>
              <a:t>民間企業においてもアクセシビリティ対応は必要で、当協会が「みんなの公共サイト運用モデル」を土台に作成した</a:t>
            </a:r>
            <a:r>
              <a:rPr lang="ja-JP" altLang="ja-JP" sz="2300" dirty="0" smtClean="0"/>
              <a:t>「みんなのウェブサイト運用モデル」</a:t>
            </a:r>
            <a:r>
              <a:rPr lang="ja-JP" altLang="en-US" sz="2300" dirty="0" smtClean="0"/>
              <a:t>を参照するとよい</a:t>
            </a:r>
            <a:endParaRPr kumimoji="1" lang="en-US" altLang="ja-JP" sz="2300" dirty="0" smtClean="0"/>
          </a:p>
          <a:p>
            <a:pPr>
              <a:lnSpc>
                <a:spcPct val="110000"/>
              </a:lnSpc>
              <a:spcBef>
                <a:spcPts val="1200"/>
              </a:spcBef>
              <a:buNone/>
            </a:pPr>
            <a:r>
              <a:rPr lang="en-US" altLang="ja-JP" sz="2300" b="1" dirty="0" smtClean="0"/>
              <a:t>JWAC</a:t>
            </a:r>
            <a:r>
              <a:rPr lang="ja-JP" altLang="en-US" sz="2300" b="1" dirty="0" smtClean="0"/>
              <a:t>として</a:t>
            </a:r>
            <a:endParaRPr lang="en-US" altLang="ja-JP" sz="2300" b="1" dirty="0" smtClean="0"/>
          </a:p>
          <a:p>
            <a:pPr>
              <a:lnSpc>
                <a:spcPct val="110000"/>
              </a:lnSpc>
              <a:spcBef>
                <a:spcPts val="500"/>
              </a:spcBef>
            </a:pPr>
            <a:r>
              <a:rPr lang="ja-JP" altLang="en-US" sz="2300" dirty="0" smtClean="0"/>
              <a:t>アクセシビリティ方針の公開や</a:t>
            </a:r>
            <a:r>
              <a:rPr lang="en-US" altLang="ja-JP" sz="2300" dirty="0" smtClean="0"/>
              <a:t>JIS</a:t>
            </a:r>
            <a:r>
              <a:rPr lang="ja-JP" altLang="en-US" sz="2300" dirty="0" smtClean="0"/>
              <a:t>準拠の状況を継続的に調査・報告</a:t>
            </a:r>
            <a:endParaRPr lang="en-US" altLang="ja-JP" sz="2300" dirty="0" smtClean="0"/>
          </a:p>
          <a:p>
            <a:pPr>
              <a:lnSpc>
                <a:spcPct val="110000"/>
              </a:lnSpc>
              <a:spcBef>
                <a:spcPts val="500"/>
              </a:spcBef>
            </a:pPr>
            <a:r>
              <a:rPr lang="ja-JP" altLang="en-US" sz="2300" dirty="0" smtClean="0"/>
              <a:t>取り組みの参考となるように、ベストプラクティスを収集・蓄積して紹介</a:t>
            </a:r>
            <a:endParaRPr lang="en-US" altLang="ja-JP" sz="2300" dirty="0" smtClean="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24</a:t>
            </a:fld>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73" y="222025"/>
            <a:ext cx="8441945" cy="637804"/>
          </a:xfrm>
        </p:spPr>
        <p:txBody>
          <a:bodyPr>
            <a:normAutofit fontScale="90000"/>
          </a:bodyPr>
          <a:lstStyle/>
          <a:p>
            <a:r>
              <a:rPr kumimoji="1" lang="ja-JP" altLang="en-US" dirty="0" smtClean="0"/>
              <a:t>（参考）</a:t>
            </a:r>
            <a:r>
              <a:rPr lang="ja-JP" altLang="ja-JP" dirty="0" smtClean="0"/>
              <a:t> 「みんなのウェブサイト運用モデル」</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JWAC</a:t>
            </a:r>
            <a:r>
              <a:rPr kumimoji="1" lang="ja-JP" altLang="en-US" dirty="0" smtClean="0"/>
              <a:t>品質維持向上部会で</a:t>
            </a:r>
            <a:r>
              <a:rPr kumimoji="1" lang="en-US" altLang="ja-JP" dirty="0" smtClean="0"/>
              <a:t>2012</a:t>
            </a:r>
            <a:r>
              <a:rPr kumimoji="1" lang="ja-JP" altLang="en-US" dirty="0" smtClean="0"/>
              <a:t>年に第１版策定・公開</a:t>
            </a:r>
            <a:endParaRPr kumimoji="1" lang="en-US" altLang="ja-JP" dirty="0" smtClean="0"/>
          </a:p>
          <a:p>
            <a:pPr lvl="1">
              <a:buNone/>
            </a:pPr>
            <a:r>
              <a:rPr lang="en-US" altLang="ja-JP" dirty="0" smtClean="0"/>
              <a:t>http://www.jwac.or.jp/activity/quality_modelv1.html</a:t>
            </a:r>
          </a:p>
          <a:p>
            <a:r>
              <a:rPr lang="ja-JP" altLang="ja-JP" dirty="0" smtClean="0"/>
              <a:t>「みんなの公共サイト運用モデル</a:t>
            </a:r>
            <a:r>
              <a:rPr lang="ja-JP" altLang="en-US" dirty="0" smtClean="0"/>
              <a:t>改定版</a:t>
            </a:r>
            <a:r>
              <a:rPr lang="ja-JP" altLang="ja-JP" dirty="0" smtClean="0"/>
              <a:t>」を基にし、企業・</a:t>
            </a:r>
            <a:r>
              <a:rPr lang="en-US" altLang="ja-JP" dirty="0" smtClean="0"/>
              <a:t>NPO</a:t>
            </a:r>
            <a:r>
              <a:rPr lang="ja-JP" altLang="ja-JP" dirty="0" smtClean="0"/>
              <a:t>などのすべての民間組織に適用するように修正</a:t>
            </a:r>
            <a:endParaRPr lang="en-US" altLang="ja-JP" dirty="0" smtClean="0"/>
          </a:p>
          <a:p>
            <a:r>
              <a:rPr kumimoji="1" lang="ja-JP" altLang="en-US" dirty="0" smtClean="0"/>
              <a:t>企業の公式ホームページに対しても、公的機関と同様の内容でアクセシビリティ方針の策定・公開し、</a:t>
            </a:r>
            <a:r>
              <a:rPr lang="ja-JP" altLang="en-US" dirty="0" smtClean="0"/>
              <a:t>ＰＤＣＡサイクルで</a:t>
            </a:r>
            <a:r>
              <a:rPr lang="ja-JP" altLang="ja-JP" dirty="0" smtClean="0"/>
              <a:t>目標を達成するための取組み</a:t>
            </a:r>
            <a:r>
              <a:rPr lang="ja-JP" altLang="en-US" dirty="0" smtClean="0"/>
              <a:t>を実施することを推奨</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25</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lvl="0"/>
            <a:r>
              <a:rPr kumimoji="1" lang="ja-JP" altLang="en-US" sz="3200" dirty="0" smtClean="0"/>
              <a:t>ウェブアクセシビリティに関する</a:t>
            </a:r>
            <a:r>
              <a:rPr lang="ja-JP" altLang="en-US" sz="3200" dirty="0" smtClean="0"/>
              <a:t>国内動向</a:t>
            </a:r>
            <a:endParaRPr kumimoji="1" lang="ja-JP" altLang="en-US" sz="3200" dirty="0"/>
          </a:p>
        </p:txBody>
      </p:sp>
      <p:sp>
        <p:nvSpPr>
          <p:cNvPr id="3" name="コンテンツ プレースホルダ 2"/>
          <p:cNvSpPr>
            <a:spLocks noGrp="1"/>
          </p:cNvSpPr>
          <p:nvPr>
            <p:ph idx="1"/>
          </p:nvPr>
        </p:nvSpPr>
        <p:spPr>
          <a:xfrm>
            <a:off x="449317" y="1264865"/>
            <a:ext cx="8237483" cy="5072873"/>
          </a:xfrm>
        </p:spPr>
        <p:txBody>
          <a:bodyPr>
            <a:normAutofit fontScale="92500" lnSpcReduction="10000"/>
          </a:bodyPr>
          <a:lstStyle/>
          <a:p>
            <a:pPr lvl="0" eaLnBrk="1" hangingPunct="1">
              <a:lnSpc>
                <a:spcPct val="110000"/>
              </a:lnSpc>
              <a:defRPr/>
            </a:pPr>
            <a:r>
              <a:rPr lang="ja-JP" altLang="en-US" sz="2400" dirty="0" smtClean="0"/>
              <a:t>「高齢者・障害者等配慮設計指針</a:t>
            </a:r>
            <a:r>
              <a:rPr lang="ja-JP" altLang="en-US" sz="2400" dirty="0" smtClean="0">
                <a:latin typeface="Arial" pitchFamily="34" charset="0"/>
              </a:rPr>
              <a:t>－情報通信における機器，ソフトウェア及びサービス－第</a:t>
            </a:r>
            <a:r>
              <a:rPr lang="en-US" altLang="ja-JP" sz="2400" dirty="0" smtClean="0">
                <a:latin typeface="Arial" pitchFamily="34" charset="0"/>
              </a:rPr>
              <a:t>3</a:t>
            </a:r>
            <a:r>
              <a:rPr lang="ja-JP" altLang="en-US" sz="2400" dirty="0" smtClean="0">
                <a:latin typeface="Arial" pitchFamily="34" charset="0"/>
              </a:rPr>
              <a:t>部：ウェブコンテンツ」</a:t>
            </a:r>
            <a:r>
              <a:rPr lang="en-US" altLang="ja-JP" sz="2400" dirty="0" smtClean="0"/>
              <a:t>JIS X 8341-3</a:t>
            </a:r>
            <a:r>
              <a:rPr lang="ja-JP" altLang="en-US" sz="2400" dirty="0" smtClean="0"/>
              <a:t>策定（</a:t>
            </a:r>
            <a:r>
              <a:rPr lang="en-US" altLang="ja-JP" sz="2400" dirty="0" smtClean="0"/>
              <a:t>2004</a:t>
            </a:r>
            <a:r>
              <a:rPr lang="ja-JP" altLang="en-US" sz="2400" dirty="0" smtClean="0"/>
              <a:t>年）</a:t>
            </a:r>
            <a:endParaRPr lang="en-US" altLang="ja-JP" sz="2400" dirty="0" smtClean="0"/>
          </a:p>
          <a:p>
            <a:pPr lvl="1" eaLnBrk="1" hangingPunct="1">
              <a:lnSpc>
                <a:spcPct val="110000"/>
              </a:lnSpc>
              <a:defRPr/>
            </a:pPr>
            <a:r>
              <a:rPr lang="ja-JP" altLang="en-US" sz="2000" dirty="0" smtClean="0"/>
              <a:t>内容が曖昧。技術依存</a:t>
            </a:r>
            <a:endParaRPr lang="en-US" altLang="ja-JP" sz="2000" dirty="0" smtClean="0"/>
          </a:p>
          <a:p>
            <a:pPr lvl="0" eaLnBrk="1" hangingPunct="1">
              <a:lnSpc>
                <a:spcPct val="110000"/>
              </a:lnSpc>
              <a:defRPr/>
            </a:pPr>
            <a:r>
              <a:rPr lang="ja-JP" altLang="en-US" sz="2400" dirty="0" smtClean="0"/>
              <a:t>総務省「みんなの公共サイト運用モデル」策定（</a:t>
            </a:r>
            <a:r>
              <a:rPr lang="en-US" altLang="ja-JP" sz="2400" dirty="0" smtClean="0"/>
              <a:t>2005</a:t>
            </a:r>
            <a:r>
              <a:rPr lang="ja-JP" altLang="en-US" sz="2400" dirty="0" smtClean="0"/>
              <a:t>年）</a:t>
            </a:r>
            <a:endParaRPr lang="en-US" altLang="ja-JP" sz="2400" dirty="0" smtClean="0"/>
          </a:p>
          <a:p>
            <a:pPr lvl="1" eaLnBrk="1" hangingPunct="1">
              <a:lnSpc>
                <a:spcPct val="110000"/>
              </a:lnSpc>
              <a:defRPr/>
            </a:pPr>
            <a:r>
              <a:rPr lang="ja-JP" altLang="en-US" sz="2000" dirty="0" smtClean="0"/>
              <a:t>地方公共団体等で実践可能なウェブアクセシビリティ維持・向上の取組モデル</a:t>
            </a:r>
            <a:endParaRPr lang="en-US" altLang="ja-JP" sz="2000" dirty="0" smtClean="0"/>
          </a:p>
          <a:p>
            <a:pPr lvl="1" eaLnBrk="1" hangingPunct="1">
              <a:lnSpc>
                <a:spcPct val="110000"/>
              </a:lnSpc>
              <a:defRPr/>
            </a:pPr>
            <a:endParaRPr lang="en-US" altLang="ja-JP" sz="1400" dirty="0" smtClean="0"/>
          </a:p>
          <a:p>
            <a:pPr lvl="0" eaLnBrk="1" hangingPunct="1">
              <a:lnSpc>
                <a:spcPct val="110000"/>
              </a:lnSpc>
              <a:defRPr/>
            </a:pPr>
            <a:r>
              <a:rPr lang="en-US" altLang="ja-JP" sz="2400" dirty="0" smtClean="0"/>
              <a:t>JIS X 8341-3</a:t>
            </a:r>
            <a:r>
              <a:rPr lang="ja-JP" altLang="en-US" sz="2400" dirty="0" smtClean="0"/>
              <a:t>改正（</a:t>
            </a:r>
            <a:r>
              <a:rPr lang="en-US" altLang="ja-JP" sz="2400" dirty="0" smtClean="0"/>
              <a:t>2010</a:t>
            </a:r>
            <a:r>
              <a:rPr lang="ja-JP" altLang="en-US" sz="2400" dirty="0" smtClean="0"/>
              <a:t>年）</a:t>
            </a:r>
            <a:endParaRPr lang="en-US" altLang="ja-JP" sz="2400" dirty="0" smtClean="0"/>
          </a:p>
          <a:p>
            <a:pPr lvl="1" eaLnBrk="1" hangingPunct="1">
              <a:lnSpc>
                <a:spcPct val="110000"/>
              </a:lnSpc>
              <a:defRPr/>
            </a:pPr>
            <a:r>
              <a:rPr lang="ja-JP" altLang="en-US" sz="2000" dirty="0" smtClean="0"/>
              <a:t>国際規格（</a:t>
            </a:r>
            <a:r>
              <a:rPr lang="en-US" altLang="ja-JP" sz="2000" dirty="0" smtClean="0"/>
              <a:t>WCAG 2.0</a:t>
            </a:r>
            <a:r>
              <a:rPr lang="ja-JP" altLang="en-US" sz="2000" dirty="0" smtClean="0"/>
              <a:t>）と同じ基準になるように改正。</a:t>
            </a:r>
            <a:endParaRPr lang="en-US" altLang="ja-JP" sz="2000" dirty="0" smtClean="0"/>
          </a:p>
          <a:p>
            <a:pPr lvl="0" eaLnBrk="1" hangingPunct="1">
              <a:lnSpc>
                <a:spcPct val="110000"/>
              </a:lnSpc>
              <a:defRPr/>
            </a:pPr>
            <a:r>
              <a:rPr lang="ja-JP" altLang="en-US" sz="2400" dirty="0" smtClean="0"/>
              <a:t>「みんなの公共サイト運用モデル（改定版）」改定（</a:t>
            </a:r>
            <a:r>
              <a:rPr lang="en-US" altLang="ja-JP" sz="2400" dirty="0" smtClean="0"/>
              <a:t>2011</a:t>
            </a:r>
            <a:r>
              <a:rPr lang="ja-JP" altLang="en-US" sz="2400" dirty="0" smtClean="0"/>
              <a:t>年）</a:t>
            </a:r>
            <a:endParaRPr lang="en-US" altLang="ja-JP" sz="2400" dirty="0" smtClean="0"/>
          </a:p>
          <a:p>
            <a:pPr lvl="1" eaLnBrk="1" hangingPunct="1">
              <a:lnSpc>
                <a:spcPct val="110000"/>
              </a:lnSpc>
              <a:defRPr/>
            </a:pPr>
            <a:r>
              <a:rPr lang="en-US" altLang="ja-JP" sz="2000" dirty="0" smtClean="0"/>
              <a:t>JIS</a:t>
            </a:r>
            <a:r>
              <a:rPr lang="ja-JP" altLang="en-US" sz="2000" dirty="0" smtClean="0"/>
              <a:t>改正に基づき見直し、地方公共団体等で実施すべき取組を具体化</a:t>
            </a:r>
            <a:endParaRPr lang="en-US" altLang="ja-JP" sz="2000" dirty="0" smtClean="0"/>
          </a:p>
          <a:p>
            <a:pPr marL="57150" indent="0" eaLnBrk="1" hangingPunct="1">
              <a:lnSpc>
                <a:spcPct val="110000"/>
              </a:lnSpc>
              <a:buNone/>
              <a:defRPr/>
            </a:pPr>
            <a:endParaRPr lang="en-US" altLang="ja-JP" sz="2000" dirty="0" smtClean="0"/>
          </a:p>
          <a:p>
            <a:pPr marL="57150" indent="0" eaLnBrk="1" hangingPunct="1">
              <a:lnSpc>
                <a:spcPct val="110000"/>
              </a:lnSpc>
              <a:buNone/>
              <a:defRPr/>
            </a:pPr>
            <a:r>
              <a:rPr lang="en-US" altLang="ja-JP" sz="2000" dirty="0" smtClean="0"/>
              <a:t>※WCAG: W3C</a:t>
            </a:r>
            <a:r>
              <a:rPr lang="ja-JP" altLang="en-US" sz="2000" dirty="0" smtClean="0"/>
              <a:t>が作成した</a:t>
            </a:r>
            <a:r>
              <a:rPr lang="en-US" altLang="ja-JP" sz="2000" dirty="0" smtClean="0"/>
              <a:t>Web Content Accessibility </a:t>
            </a:r>
            <a:r>
              <a:rPr lang="en-US" altLang="ja-JP" sz="2000" dirty="0" smtClean="0"/>
              <a:t>Guidelines</a:t>
            </a:r>
            <a:endParaRPr lang="en-US" altLang="ja-JP" sz="2000" dirty="0" smtClean="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3</a:t>
            </a:fld>
            <a:endParaRPr lang="en-US" altLang="ja-JP" dirty="0"/>
          </a:p>
        </p:txBody>
      </p:sp>
    </p:spTree>
    <p:extLst>
      <p:ext uri="{BB962C8B-B14F-4D97-AF65-F5344CB8AC3E}">
        <p14:creationId xmlns:p14="http://schemas.microsoft.com/office/powerpoint/2010/main" val="321492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ja-JP" sz="3200" dirty="0"/>
              <a:t>JIS X 8341-3:2010</a:t>
            </a:r>
            <a:r>
              <a:rPr lang="ja-JP" altLang="en-US" sz="3200" dirty="0" smtClean="0"/>
              <a:t>の基準</a:t>
            </a:r>
          </a:p>
        </p:txBody>
      </p:sp>
      <p:sp>
        <p:nvSpPr>
          <p:cNvPr id="94211" name="Rectangle 3"/>
          <p:cNvSpPr>
            <a:spLocks noGrp="1" noChangeArrowheads="1"/>
          </p:cNvSpPr>
          <p:nvPr>
            <p:ph idx="1"/>
          </p:nvPr>
        </p:nvSpPr>
        <p:spPr>
          <a:xfrm>
            <a:off x="469338" y="1266270"/>
            <a:ext cx="8406375" cy="5225516"/>
          </a:xfrm>
        </p:spPr>
        <p:txBody>
          <a:bodyPr/>
          <a:lstStyle/>
          <a:p>
            <a:pPr marL="590550" indent="-533400" eaLnBrk="1" hangingPunct="1"/>
            <a:r>
              <a:rPr lang="ja-JP" altLang="en-US" sz="2400" dirty="0"/>
              <a:t>４つの原則（知覚可能、操作可能、理解可能、頑健性）、</a:t>
            </a:r>
            <a:r>
              <a:rPr lang="en-US" altLang="ja-JP" sz="2400" dirty="0"/>
              <a:t>12</a:t>
            </a:r>
            <a:r>
              <a:rPr lang="ja-JP" altLang="en-US" sz="2400" dirty="0"/>
              <a:t>のガイドライン、</a:t>
            </a:r>
            <a:r>
              <a:rPr lang="en-US" altLang="ja-JP" sz="2400" dirty="0"/>
              <a:t>61</a:t>
            </a:r>
            <a:r>
              <a:rPr lang="ja-JP" altLang="en-US" sz="2400" dirty="0"/>
              <a:t>の達成基準から</a:t>
            </a:r>
            <a:r>
              <a:rPr lang="ja-JP" altLang="en-US" sz="2400" dirty="0" smtClean="0"/>
              <a:t>成る</a:t>
            </a:r>
            <a:endParaRPr lang="en-US" altLang="ja-JP" sz="2400" dirty="0" smtClean="0"/>
          </a:p>
          <a:p>
            <a:pPr marL="590550" indent="-533400" eaLnBrk="1" hangingPunct="1"/>
            <a:r>
              <a:rPr lang="en-US" altLang="ja-JP" sz="2400" dirty="0" smtClean="0"/>
              <a:t>3</a:t>
            </a:r>
            <a:r>
              <a:rPr lang="ja-JP" altLang="en-US" sz="2400" dirty="0" smtClean="0"/>
              <a:t>段階の達成等級 （</a:t>
            </a:r>
            <a:r>
              <a:rPr lang="en-US" altLang="ja-JP" sz="2400" dirty="0" smtClean="0"/>
              <a:t>A</a:t>
            </a:r>
            <a:r>
              <a:rPr lang="ja-JP" altLang="en-US" sz="2400" dirty="0" err="1" smtClean="0"/>
              <a:t>、</a:t>
            </a:r>
            <a:r>
              <a:rPr lang="en-US" altLang="ja-JP" sz="2400" dirty="0" smtClean="0"/>
              <a:t>AA</a:t>
            </a:r>
            <a:r>
              <a:rPr lang="ja-JP" altLang="en-US" sz="2400" dirty="0" err="1" smtClean="0"/>
              <a:t>、</a:t>
            </a:r>
            <a:r>
              <a:rPr lang="en-US" altLang="ja-JP" sz="2400" dirty="0" smtClean="0"/>
              <a:t>AAA</a:t>
            </a:r>
            <a:r>
              <a:rPr lang="ja-JP" altLang="en-US" sz="2400" dirty="0" smtClean="0"/>
              <a:t>）：　</a:t>
            </a:r>
            <a:r>
              <a:rPr lang="en-US" altLang="ja-JP" sz="2400" dirty="0" smtClean="0"/>
              <a:t>A</a:t>
            </a:r>
            <a:r>
              <a:rPr lang="ja-JP" altLang="en-US" sz="2400" dirty="0" smtClean="0"/>
              <a:t>の数が増えるほど高度（すべて必須）</a:t>
            </a:r>
            <a:endParaRPr lang="en-US" altLang="ja-JP" sz="2400" dirty="0" smtClean="0"/>
          </a:p>
          <a:p>
            <a:pPr marL="590550" indent="-533400" eaLnBrk="1" hangingPunct="1"/>
            <a:r>
              <a:rPr lang="ja-JP" altLang="en-US" sz="2400" dirty="0" smtClean="0"/>
              <a:t>各達成基準には対応する達成等級が明記されている</a:t>
            </a:r>
          </a:p>
        </p:txBody>
      </p:sp>
      <p:sp>
        <p:nvSpPr>
          <p:cNvPr id="15" name="スライド番号プレースホルダ 3"/>
          <p:cNvSpPr>
            <a:spLocks noGrp="1"/>
          </p:cNvSpPr>
          <p:nvPr>
            <p:ph type="sldNum" sz="quarter" idx="12"/>
          </p:nvPr>
        </p:nvSpPr>
        <p:spPr>
          <a:noFill/>
        </p:spPr>
        <p:txBody>
          <a:bodyPr/>
          <a:lstStyle/>
          <a:p>
            <a:pPr>
              <a:buNone/>
            </a:pPr>
            <a:fld id="{74A90023-9F50-4CC0-B51B-54971C452601}" type="slidenum">
              <a:rPr lang="en-US" altLang="ja-JP" smtClean="0"/>
              <a:pPr>
                <a:buNone/>
              </a:pPr>
              <a:t>4</a:t>
            </a:fld>
            <a:endParaRPr lang="en-US" altLang="ja-JP" dirty="0" smtClean="0"/>
          </a:p>
        </p:txBody>
      </p:sp>
      <p:sp>
        <p:nvSpPr>
          <p:cNvPr id="80900" name="Text Box 4"/>
          <p:cNvSpPr txBox="1">
            <a:spLocks noChangeArrowheads="1"/>
          </p:cNvSpPr>
          <p:nvPr/>
        </p:nvSpPr>
        <p:spPr bwMode="auto">
          <a:xfrm>
            <a:off x="5901415" y="3565345"/>
            <a:ext cx="2517036"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1" name="Text Box 5"/>
          <p:cNvSpPr txBox="1">
            <a:spLocks noChangeArrowheads="1"/>
          </p:cNvSpPr>
          <p:nvPr/>
        </p:nvSpPr>
        <p:spPr bwMode="auto">
          <a:xfrm>
            <a:off x="5928403" y="4581345"/>
            <a:ext cx="2807179"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t>
            </a:r>
            <a:r>
              <a:rPr lang="ja-JP" altLang="en-US" sz="2400" dirty="0">
                <a:latin typeface="+mn-ea"/>
                <a:ea typeface="+mn-ea"/>
              </a:rPr>
              <a:t>に必要 </a:t>
            </a:r>
          </a:p>
        </p:txBody>
      </p:sp>
      <p:sp>
        <p:nvSpPr>
          <p:cNvPr id="80902" name="Text Box 6"/>
          <p:cNvSpPr txBox="1">
            <a:spLocks noChangeArrowheads="1"/>
          </p:cNvSpPr>
          <p:nvPr/>
        </p:nvSpPr>
        <p:spPr bwMode="auto">
          <a:xfrm>
            <a:off x="5912528" y="5630683"/>
            <a:ext cx="2908168"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3" name="AutoShape 7"/>
          <p:cNvSpPr>
            <a:spLocks noChangeArrowheads="1"/>
          </p:cNvSpPr>
          <p:nvPr/>
        </p:nvSpPr>
        <p:spPr bwMode="auto">
          <a:xfrm>
            <a:off x="1074057" y="3568977"/>
            <a:ext cx="4151083" cy="1438275"/>
          </a:xfrm>
          <a:prstGeom prst="roundRect">
            <a:avLst>
              <a:gd name="adj" fmla="val 16667"/>
            </a:avLst>
          </a:prstGeom>
          <a:noFill/>
          <a:ln w="19050" algn="ctr">
            <a:solidFill>
              <a:srgbClr val="0000FF"/>
            </a:solidFill>
            <a:round/>
            <a:headEnd/>
            <a:tailEnd/>
          </a:ln>
        </p:spPr>
        <p:txBody>
          <a:bodyPr wrap="none" anchor="ctr"/>
          <a:lstStyle/>
          <a:p>
            <a:pPr>
              <a:buNone/>
              <a:defRPr/>
            </a:pPr>
            <a:endParaRPr lang="ja-JP" altLang="en-US">
              <a:latin typeface="+mn-ea"/>
              <a:ea typeface="+mn-ea"/>
            </a:endParaRPr>
          </a:p>
        </p:txBody>
      </p:sp>
      <p:sp>
        <p:nvSpPr>
          <p:cNvPr id="80904" name="AutoShape 8"/>
          <p:cNvSpPr>
            <a:spLocks noChangeArrowheads="1"/>
          </p:cNvSpPr>
          <p:nvPr/>
        </p:nvSpPr>
        <p:spPr bwMode="auto">
          <a:xfrm>
            <a:off x="943429" y="3451502"/>
            <a:ext cx="4415061" cy="2232025"/>
          </a:xfrm>
          <a:prstGeom prst="roundRect">
            <a:avLst>
              <a:gd name="adj" fmla="val 16667"/>
            </a:avLst>
          </a:prstGeom>
          <a:noFill/>
          <a:ln w="19050" algn="ctr">
            <a:solidFill>
              <a:srgbClr val="FF3300"/>
            </a:solidFill>
            <a:round/>
            <a:headEnd/>
            <a:tailEnd/>
          </a:ln>
        </p:spPr>
        <p:txBody>
          <a:bodyPr wrap="none" anchor="ctr"/>
          <a:lstStyle/>
          <a:p>
            <a:pPr>
              <a:buNone/>
              <a:defRPr/>
            </a:pPr>
            <a:endParaRPr lang="ja-JP" altLang="en-US">
              <a:latin typeface="+mn-ea"/>
              <a:ea typeface="+mn-ea"/>
            </a:endParaRPr>
          </a:p>
        </p:txBody>
      </p:sp>
      <p:sp>
        <p:nvSpPr>
          <p:cNvPr id="80905" name="AutoShape 9"/>
          <p:cNvSpPr>
            <a:spLocks noChangeArrowheads="1"/>
          </p:cNvSpPr>
          <p:nvPr/>
        </p:nvSpPr>
        <p:spPr bwMode="auto">
          <a:xfrm>
            <a:off x="783770" y="3351490"/>
            <a:ext cx="4689019" cy="2736850"/>
          </a:xfrm>
          <a:prstGeom prst="roundRect">
            <a:avLst>
              <a:gd name="adj" fmla="val 16667"/>
            </a:avLst>
          </a:prstGeom>
          <a:noFill/>
          <a:ln w="19050" algn="ctr">
            <a:solidFill>
              <a:srgbClr val="008000"/>
            </a:solidFill>
            <a:round/>
            <a:headEnd/>
            <a:tailEnd/>
          </a:ln>
        </p:spPr>
        <p:txBody>
          <a:bodyPr wrap="none" anchor="ctr"/>
          <a:lstStyle/>
          <a:p>
            <a:pPr>
              <a:buNone/>
              <a:defRPr/>
            </a:pPr>
            <a:endParaRPr lang="ja-JP" altLang="en-US">
              <a:latin typeface="+mn-ea"/>
              <a:ea typeface="+mn-ea"/>
            </a:endParaRPr>
          </a:p>
        </p:txBody>
      </p:sp>
      <p:sp>
        <p:nvSpPr>
          <p:cNvPr id="80906" name="Line 10"/>
          <p:cNvSpPr>
            <a:spLocks noChangeShapeType="1"/>
          </p:cNvSpPr>
          <p:nvPr/>
        </p:nvSpPr>
        <p:spPr bwMode="auto">
          <a:xfrm>
            <a:off x="5209265" y="3738840"/>
            <a:ext cx="688975" cy="0"/>
          </a:xfrm>
          <a:prstGeom prst="line">
            <a:avLst/>
          </a:prstGeom>
          <a:noFill/>
          <a:ln w="15875">
            <a:solidFill>
              <a:srgbClr val="0000FF"/>
            </a:solidFill>
            <a:round/>
            <a:headEnd/>
            <a:tailEnd type="triangle" w="lg" len="lg"/>
          </a:ln>
        </p:spPr>
        <p:txBody>
          <a:bodyPr/>
          <a:lstStyle/>
          <a:p>
            <a:pPr>
              <a:buNone/>
              <a:defRPr/>
            </a:pPr>
            <a:endParaRPr lang="ja-JP" altLang="en-US">
              <a:latin typeface="+mn-ea"/>
              <a:ea typeface="+mn-ea"/>
            </a:endParaRPr>
          </a:p>
        </p:txBody>
      </p:sp>
      <p:sp>
        <p:nvSpPr>
          <p:cNvPr id="80907" name="Line 11"/>
          <p:cNvSpPr>
            <a:spLocks noChangeShapeType="1"/>
          </p:cNvSpPr>
          <p:nvPr/>
        </p:nvSpPr>
        <p:spPr bwMode="auto">
          <a:xfrm>
            <a:off x="5358489" y="4764365"/>
            <a:ext cx="569913" cy="0"/>
          </a:xfrm>
          <a:prstGeom prst="line">
            <a:avLst/>
          </a:prstGeom>
          <a:noFill/>
          <a:ln w="15875">
            <a:solidFill>
              <a:srgbClr val="FF3300"/>
            </a:solidFill>
            <a:round/>
            <a:headEnd/>
            <a:tailEnd type="triangle" w="lg" len="lg"/>
          </a:ln>
        </p:spPr>
        <p:txBody>
          <a:bodyPr/>
          <a:lstStyle/>
          <a:p>
            <a:pPr>
              <a:buNone/>
              <a:defRPr/>
            </a:pPr>
            <a:endParaRPr lang="ja-JP" altLang="en-US">
              <a:latin typeface="+mn-ea"/>
              <a:ea typeface="+mn-ea"/>
            </a:endParaRPr>
          </a:p>
        </p:txBody>
      </p:sp>
      <p:sp>
        <p:nvSpPr>
          <p:cNvPr id="80908" name="Line 12"/>
          <p:cNvSpPr>
            <a:spLocks noChangeShapeType="1"/>
          </p:cNvSpPr>
          <p:nvPr/>
        </p:nvSpPr>
        <p:spPr bwMode="auto">
          <a:xfrm>
            <a:off x="5483903" y="5667652"/>
            <a:ext cx="393700" cy="0"/>
          </a:xfrm>
          <a:prstGeom prst="line">
            <a:avLst/>
          </a:prstGeom>
          <a:noFill/>
          <a:ln w="15875">
            <a:solidFill>
              <a:srgbClr val="008000"/>
            </a:solidFill>
            <a:round/>
            <a:headEnd/>
            <a:tailEnd type="triangle" w="lg" len="lg"/>
          </a:ln>
        </p:spPr>
        <p:txBody>
          <a:bodyPr/>
          <a:lstStyle/>
          <a:p>
            <a:pPr>
              <a:buNone/>
              <a:defRPr/>
            </a:pPr>
            <a:endParaRPr lang="ja-JP" altLang="en-US">
              <a:latin typeface="+mn-ea"/>
              <a:ea typeface="+mn-ea"/>
            </a:endParaRPr>
          </a:p>
        </p:txBody>
      </p:sp>
      <p:sp>
        <p:nvSpPr>
          <p:cNvPr id="80909" name="Text Box 13"/>
          <p:cNvSpPr txBox="1">
            <a:spLocks noChangeArrowheads="1"/>
          </p:cNvSpPr>
          <p:nvPr/>
        </p:nvSpPr>
        <p:spPr bwMode="auto">
          <a:xfrm>
            <a:off x="1300387" y="3654702"/>
            <a:ext cx="3619956" cy="2738438"/>
          </a:xfrm>
          <a:prstGeom prst="rect">
            <a:avLst/>
          </a:prstGeom>
          <a:noFill/>
          <a:ln w="9525" algn="ctr">
            <a:noFill/>
            <a:miter lim="800000"/>
            <a:headEnd/>
            <a:tailEnd/>
          </a:ln>
        </p:spPr>
        <p:txBody>
          <a:bodyPr wrap="square">
            <a:spAutoFit/>
          </a:bodyPr>
          <a:lstStyle/>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1.1.1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1.2.2</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1.2.3</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1.2.4</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1.2.5</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1.2.6</a:t>
            </a:r>
            <a:r>
              <a:rPr lang="ja-JP" altLang="en-US" sz="2000" dirty="0">
                <a:latin typeface="+mn-ea"/>
                <a:ea typeface="+mn-ea"/>
              </a:rPr>
              <a:t>　達成等級</a:t>
            </a:r>
            <a:r>
              <a:rPr lang="en-US" altLang="ja-JP" sz="2000" dirty="0">
                <a:latin typeface="+mn-ea"/>
                <a:ea typeface="+mn-ea"/>
              </a:rPr>
              <a:t>AAA</a:t>
            </a:r>
          </a:p>
          <a:p>
            <a:pPr marL="342900" indent="-342900">
              <a:lnSpc>
                <a:spcPct val="90000"/>
              </a:lnSpc>
              <a:buNone/>
              <a:defRPr/>
            </a:pPr>
            <a:r>
              <a:rPr lang="en-US" altLang="ja-JP" sz="2000" b="1" dirty="0">
                <a:latin typeface="+mn-ea"/>
                <a:ea typeface="+mn-ea"/>
              </a:rPr>
              <a:t>   </a:t>
            </a:r>
            <a:r>
              <a:rPr lang="en-US" altLang="ja-JP" sz="2000" b="1" dirty="0" smtClean="0">
                <a:latin typeface="+mn-ea"/>
                <a:ea typeface="+mn-ea"/>
              </a:rPr>
              <a:t>…</a:t>
            </a:r>
            <a:r>
              <a:rPr lang="en-US" altLang="ja-JP" sz="2000" b="1" dirty="0">
                <a:latin typeface="+mn-ea"/>
              </a:rPr>
              <a:t> </a:t>
            </a:r>
            <a:endParaRPr lang="en-US" altLang="ja-JP" sz="2000" dirty="0">
              <a:latin typeface="+mn-ea"/>
              <a:ea typeface="+mn-ea"/>
            </a:endParaRPr>
          </a:p>
        </p:txBody>
      </p:sp>
    </p:spTree>
    <p:extLst>
      <p:ext uri="{BB962C8B-B14F-4D97-AF65-F5344CB8AC3E}">
        <p14:creationId xmlns:p14="http://schemas.microsoft.com/office/powerpoint/2010/main" val="32762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701" name="Group 93"/>
          <p:cNvGraphicFramePr>
            <a:graphicFrameLocks noGrp="1"/>
          </p:cNvGraphicFramePr>
          <p:nvPr>
            <p:ph idx="1"/>
          </p:nvPr>
        </p:nvGraphicFramePr>
        <p:xfrm>
          <a:off x="156775" y="1267299"/>
          <a:ext cx="8832850" cy="4775200"/>
        </p:xfrm>
        <a:graphic>
          <a:graphicData uri="http://schemas.openxmlformats.org/drawingml/2006/table">
            <a:tbl>
              <a:tblPr/>
              <a:tblGrid>
                <a:gridCol w="1295400"/>
                <a:gridCol w="1519237"/>
                <a:gridCol w="2187575"/>
                <a:gridCol w="2525713"/>
                <a:gridCol w="1304925"/>
              </a:tblGrid>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表記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アクセシビリティ方針の提示又は公開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目標とする等級の達成基準の試験結果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追加表記事項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自己適合宣言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適合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en-US" altLang="ja-JP" sz="1800" b="0" i="0" u="none" strike="noStrike" cap="none" normalizeH="0" baseline="0" smtClean="0">
                          <a:ln>
                            <a:noFill/>
                          </a:ln>
                          <a:solidFill>
                            <a:srgbClr val="000000"/>
                          </a:solidFill>
                          <a:effectLst/>
                          <a:latin typeface="Arial" charset="0"/>
                          <a:ea typeface="ＭＳ Ｐゴシック" pitchFamily="50" charset="-128"/>
                        </a:rPr>
                        <a:t>JIS Q1000</a:t>
                      </a: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等による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一部準拠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満たせなかった理由</a:t>
                      </a:r>
                      <a:br>
                        <a:rPr kumimoji="1" lang="ja-JP" altLang="en-US" sz="1800" b="0" i="0" u="none" strike="noStrike" cap="none" normalizeH="0" baseline="0" smtClean="0">
                          <a:ln>
                            <a:noFill/>
                          </a:ln>
                          <a:solidFill>
                            <a:srgbClr val="000000"/>
                          </a:solidFill>
                          <a:effectLst/>
                          <a:latin typeface="Arial" charset="0"/>
                          <a:ea typeface="ＭＳ Ｐゴシック" pitchFamily="50" charset="-128"/>
                        </a:rPr>
                      </a:b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準拠に向けたスケジュール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配慮し試験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試験を実施するが、結果は問わない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配慮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pitchFamily="50" charset="-128"/>
                        </a:rPr>
                        <a:t>参照した達成基準一覧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スライド番号プレースホルダ 3"/>
          <p:cNvSpPr>
            <a:spLocks noGrp="1"/>
          </p:cNvSpPr>
          <p:nvPr>
            <p:ph type="sldNum" sz="quarter" idx="12"/>
          </p:nvPr>
        </p:nvSpPr>
        <p:spPr>
          <a:noFill/>
        </p:spPr>
        <p:txBody>
          <a:bodyPr/>
          <a:lstStyle/>
          <a:p>
            <a:pPr>
              <a:buNone/>
            </a:pPr>
            <a:fld id="{A7B7B6A9-F79D-4D15-B64B-E8B790A3ED84}" type="slidenum">
              <a:rPr lang="en-US" altLang="ja-JP" smtClean="0"/>
              <a:pPr>
                <a:buNone/>
              </a:pPr>
              <a:t>5</a:t>
            </a:fld>
            <a:endParaRPr lang="en-US" altLang="ja-JP" dirty="0" smtClean="0"/>
          </a:p>
        </p:txBody>
      </p:sp>
      <p:sp>
        <p:nvSpPr>
          <p:cNvPr id="5" name="テキスト ボックス 4"/>
          <p:cNvSpPr txBox="1"/>
          <p:nvPr/>
        </p:nvSpPr>
        <p:spPr>
          <a:xfrm>
            <a:off x="356259" y="6110128"/>
            <a:ext cx="8775865" cy="584775"/>
          </a:xfrm>
          <a:prstGeom prst="rect">
            <a:avLst/>
          </a:prstGeom>
          <a:noFill/>
        </p:spPr>
        <p:txBody>
          <a:bodyPr wrap="square" rtlCol="0">
            <a:spAutoFit/>
          </a:bodyPr>
          <a:lstStyle/>
          <a:p>
            <a:pPr>
              <a:buNone/>
            </a:pPr>
            <a:r>
              <a:rPr kumimoji="1" lang="en-US" altLang="ja-JP" sz="2000" dirty="0" smtClean="0"/>
              <a:t>※</a:t>
            </a:r>
            <a:r>
              <a:rPr lang="ja-JP" altLang="en-US" sz="2000" dirty="0" smtClean="0"/>
              <a:t> （引用元）ウェブアクセシビリティ基盤委員会</a:t>
            </a:r>
            <a:r>
              <a:rPr lang="en-US" altLang="ja-JP" sz="2000" dirty="0" smtClean="0"/>
              <a:t>WAIC</a:t>
            </a:r>
            <a:r>
              <a:rPr lang="ja-JP" altLang="en-US" sz="2000" dirty="0" smtClean="0"/>
              <a:t>「ウェブコンテンツの</a:t>
            </a:r>
            <a:r>
              <a:rPr lang="en-US" altLang="ja-JP" sz="2000" dirty="0" smtClean="0"/>
              <a:t>JIS X 8341-3:2010</a:t>
            </a:r>
            <a:r>
              <a:rPr lang="ja-JP" altLang="en-US" sz="2000" dirty="0" smtClean="0"/>
              <a:t>対応度表記ガイドライン 」</a:t>
            </a:r>
            <a:endParaRPr kumimoji="1" lang="ja-JP" altLang="en-US" sz="2000" dirty="0"/>
          </a:p>
        </p:txBody>
      </p:sp>
      <p:sp>
        <p:nvSpPr>
          <p:cNvPr id="6" name="タイトル 1"/>
          <p:cNvSpPr txBox="1">
            <a:spLocks/>
          </p:cNvSpPr>
          <p:nvPr/>
        </p:nvSpPr>
        <p:spPr>
          <a:xfrm>
            <a:off x="457200" y="51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kumimoji="1" sz="3600" kern="1200">
                <a:solidFill>
                  <a:schemeClr val="tx1"/>
                </a:solidFill>
                <a:latin typeface="+mj-lt"/>
                <a:ea typeface="+mj-ea"/>
                <a:cs typeface="+mj-cs"/>
              </a:defRPr>
            </a:lvl1pPr>
          </a:lstStyle>
          <a:p>
            <a:r>
              <a:rPr lang="ja-JP" altLang="en-US" sz="3200" dirty="0"/>
              <a:t>達成等級対応度の表記</a:t>
            </a:r>
            <a:endParaRPr lang="ja-JP" altLang="en-US" sz="3200" dirty="0"/>
          </a:p>
        </p:txBody>
      </p:sp>
    </p:spTree>
    <p:extLst>
      <p:ext uri="{BB962C8B-B14F-4D97-AF65-F5344CB8AC3E}">
        <p14:creationId xmlns:p14="http://schemas.microsoft.com/office/powerpoint/2010/main" val="213438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7261" y="265099"/>
            <a:ext cx="8171277" cy="1012135"/>
          </a:xfrm>
        </p:spPr>
        <p:txBody>
          <a:bodyPr>
            <a:noAutofit/>
          </a:bodyPr>
          <a:lstStyle/>
          <a:p>
            <a:r>
              <a:rPr kumimoji="1" lang="ja-JP" altLang="en-US" sz="3200" dirty="0" smtClean="0"/>
              <a:t>「みんなの公共サイト運用モデル（改定版）」の概要と特徴</a:t>
            </a:r>
            <a:endParaRPr kumimoji="1" lang="ja-JP" altLang="en-US" sz="3200" dirty="0"/>
          </a:p>
        </p:txBody>
      </p:sp>
      <p:sp>
        <p:nvSpPr>
          <p:cNvPr id="3" name="コンテンツ プレースホルダ 2"/>
          <p:cNvSpPr>
            <a:spLocks noGrp="1"/>
          </p:cNvSpPr>
          <p:nvPr>
            <p:ph idx="1"/>
          </p:nvPr>
        </p:nvSpPr>
        <p:spPr>
          <a:xfrm>
            <a:off x="457200" y="1500809"/>
            <a:ext cx="8686800" cy="5357191"/>
          </a:xfrm>
        </p:spPr>
        <p:txBody>
          <a:bodyPr>
            <a:normAutofit/>
          </a:bodyPr>
          <a:lstStyle/>
          <a:p>
            <a:r>
              <a:rPr lang="ja-JP" altLang="en-US" dirty="0" smtClean="0"/>
              <a:t>国及び地方公共団体等の公的機関を対象</a:t>
            </a:r>
            <a:endParaRPr lang="en-US" altLang="ja-JP" dirty="0" smtClean="0"/>
          </a:p>
          <a:p>
            <a:r>
              <a:rPr lang="ja-JP" altLang="en-US" dirty="0" smtClean="0"/>
              <a:t>特徴</a:t>
            </a:r>
            <a:endParaRPr lang="en-US" altLang="ja-JP" dirty="0" smtClean="0"/>
          </a:p>
          <a:p>
            <a:pPr lvl="1"/>
            <a:r>
              <a:rPr lang="ja-JP" altLang="en-US" dirty="0" smtClean="0"/>
              <a:t>必要性や取り組み内容等を簡潔にまとめた手引書を作成</a:t>
            </a:r>
            <a:endParaRPr lang="en-US" altLang="ja-JP" dirty="0" smtClean="0"/>
          </a:p>
          <a:p>
            <a:pPr lvl="1"/>
            <a:r>
              <a:rPr lang="ja-JP" altLang="en-US" dirty="0" smtClean="0"/>
              <a:t>手順書やワークシートを見直し</a:t>
            </a:r>
            <a:endParaRPr lang="en-US" altLang="ja-JP" dirty="0" smtClean="0"/>
          </a:p>
          <a:p>
            <a:pPr lvl="1"/>
            <a:r>
              <a:rPr lang="ja-JP" altLang="en-US" dirty="0" smtClean="0"/>
              <a:t>実施すべき取り組みを一覧で提示</a:t>
            </a:r>
            <a:endParaRPr lang="en-US" altLang="ja-JP" dirty="0" smtClean="0"/>
          </a:p>
          <a:p>
            <a:r>
              <a:rPr lang="ja-JP" altLang="en-US" dirty="0" smtClean="0"/>
              <a:t>資料の構成</a:t>
            </a:r>
            <a:endParaRPr lang="en-US" altLang="ja-JP" dirty="0" smtClean="0"/>
          </a:p>
          <a:p>
            <a:pPr lvl="1"/>
            <a:r>
              <a:rPr lang="ja-JP" altLang="en-US" dirty="0" smtClean="0"/>
              <a:t>ウェブアクセシビリティ対応の手引き</a:t>
            </a:r>
            <a:endParaRPr lang="en-US" altLang="ja-JP" dirty="0" smtClean="0"/>
          </a:p>
          <a:p>
            <a:pPr lvl="1"/>
            <a:r>
              <a:rPr lang="ja-JP" altLang="en-US" dirty="0" smtClean="0"/>
              <a:t>ウェブアクセシビリティ対応の手引き概要版</a:t>
            </a:r>
            <a:endParaRPr lang="en-US" altLang="ja-JP" dirty="0" smtClean="0"/>
          </a:p>
          <a:p>
            <a:pPr lvl="1"/>
            <a:r>
              <a:rPr lang="ja-JP" altLang="en-US" dirty="0" smtClean="0"/>
              <a:t>付属資料１：ウェブアクセシビリティ方針策定・公開の手順書</a:t>
            </a:r>
            <a:endParaRPr lang="en-US" altLang="ja-JP" dirty="0" smtClean="0"/>
          </a:p>
          <a:p>
            <a:pPr lvl="1"/>
            <a:r>
              <a:rPr lang="ja-JP" altLang="en-US" dirty="0" smtClean="0"/>
              <a:t>付属資料２：外部発注におけるアクセシビリティ確保手順書</a:t>
            </a:r>
            <a:endParaRPr lang="en-US" altLang="ja-JP" dirty="0" smtClean="0"/>
          </a:p>
          <a:p>
            <a:pPr lvl="1"/>
            <a:r>
              <a:rPr lang="ja-JP" altLang="en-US" dirty="0" smtClean="0"/>
              <a:t>付属資料３：高齢者・障害者のホームページ利用確認ガイド</a:t>
            </a:r>
            <a:endParaRPr lang="en-US" altLang="ja-JP" dirty="0" smtClean="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6</a:t>
            </a:fld>
            <a:endParaRPr lang="en-US" altLang="ja-JP" dirty="0"/>
          </a:p>
        </p:txBody>
      </p:sp>
    </p:spTree>
    <p:extLst>
      <p:ext uri="{BB962C8B-B14F-4D97-AF65-F5344CB8AC3E}">
        <p14:creationId xmlns:p14="http://schemas.microsoft.com/office/powerpoint/2010/main" val="2985041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199" y="1615627"/>
            <a:ext cx="8576441" cy="4722111"/>
          </a:xfrm>
        </p:spPr>
        <p:txBody>
          <a:bodyPr>
            <a:normAutofit/>
          </a:bodyPr>
          <a:lstStyle/>
          <a:p>
            <a:pPr>
              <a:lnSpc>
                <a:spcPct val="120000"/>
              </a:lnSpc>
            </a:pPr>
            <a:r>
              <a:rPr lang="ja-JP" altLang="en-US" b="1" dirty="0" smtClean="0"/>
              <a:t>既に提供しているホームページ等</a:t>
            </a:r>
          </a:p>
          <a:p>
            <a:pPr lvl="1">
              <a:lnSpc>
                <a:spcPct val="120000"/>
              </a:lnSpc>
            </a:pPr>
            <a:r>
              <a:rPr lang="en-US" altLang="ja-JP" dirty="0" smtClean="0"/>
              <a:t>2012 </a:t>
            </a:r>
            <a:r>
              <a:rPr lang="ja-JP" altLang="en-US" dirty="0" smtClean="0"/>
              <a:t>年度末まで 「ウェブアクセシビリティ方針」策定・公開</a:t>
            </a:r>
          </a:p>
          <a:p>
            <a:pPr lvl="1">
              <a:lnSpc>
                <a:spcPct val="120000"/>
              </a:lnSpc>
            </a:pPr>
            <a:r>
              <a:rPr lang="en-US" altLang="ja-JP" dirty="0" smtClean="0"/>
              <a:t>2013 </a:t>
            </a:r>
            <a:r>
              <a:rPr lang="ja-JP" altLang="en-US" dirty="0" smtClean="0"/>
              <a:t>年度末まで </a:t>
            </a:r>
            <a:r>
              <a:rPr lang="en-US" altLang="ja-JP" dirty="0" smtClean="0"/>
              <a:t>JIS X 8341-3:2010 </a:t>
            </a:r>
            <a:r>
              <a:rPr lang="ja-JP" altLang="en-US" dirty="0" smtClean="0"/>
              <a:t>の等級</a:t>
            </a:r>
            <a:r>
              <a:rPr lang="en-US" altLang="ja-JP" dirty="0" smtClean="0"/>
              <a:t>A </a:t>
            </a:r>
            <a:r>
              <a:rPr lang="ja-JP" altLang="en-US" dirty="0" smtClean="0"/>
              <a:t>に準拠（試験結果の公開）</a:t>
            </a:r>
          </a:p>
          <a:p>
            <a:pPr lvl="1">
              <a:lnSpc>
                <a:spcPct val="120000"/>
              </a:lnSpc>
            </a:pPr>
            <a:r>
              <a:rPr lang="en-US" altLang="ja-JP" dirty="0" smtClean="0"/>
              <a:t>2014 </a:t>
            </a:r>
            <a:r>
              <a:rPr lang="ja-JP" altLang="en-US" dirty="0" smtClean="0"/>
              <a:t>年度末まで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pPr>
            <a:r>
              <a:rPr lang="ja-JP" altLang="en-US" b="1" dirty="0" smtClean="0"/>
              <a:t>ホームページ等を新規構築する場合</a:t>
            </a:r>
          </a:p>
          <a:p>
            <a:pPr lvl="1">
              <a:lnSpc>
                <a:spcPct val="120000"/>
              </a:lnSpc>
            </a:pPr>
            <a:r>
              <a:rPr lang="ja-JP" altLang="en-US" dirty="0" smtClean="0"/>
              <a:t>構築前に 「ウェブアクセシビリティ方針」策定</a:t>
            </a:r>
          </a:p>
          <a:p>
            <a:pPr lvl="1">
              <a:lnSpc>
                <a:spcPct val="120000"/>
              </a:lnSpc>
            </a:pPr>
            <a:r>
              <a:rPr lang="ja-JP" altLang="en-US" dirty="0" smtClean="0"/>
              <a:t>構築時に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buNone/>
            </a:pPr>
            <a:r>
              <a:rPr lang="en-US" altLang="ja-JP" sz="2200" dirty="0" smtClean="0"/>
              <a:t>※</a:t>
            </a:r>
            <a:r>
              <a:rPr lang="ja-JP" altLang="en-US" sz="2200" dirty="0" smtClean="0"/>
              <a:t>（引用元）「ウェブアクセシビリティ対応の手引き」</a:t>
            </a:r>
            <a:endParaRPr kumimoji="1" lang="ja-JP" altLang="en-US" sz="2200"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7</a:t>
            </a:fld>
            <a:endParaRPr lang="en-US" altLang="ja-JP" dirty="0"/>
          </a:p>
        </p:txBody>
      </p:sp>
      <p:sp>
        <p:nvSpPr>
          <p:cNvPr id="5" name="タイトル 1"/>
          <p:cNvSpPr txBox="1">
            <a:spLocks/>
          </p:cNvSpPr>
          <p:nvPr/>
        </p:nvSpPr>
        <p:spPr>
          <a:xfrm>
            <a:off x="447261" y="265099"/>
            <a:ext cx="8171277" cy="1012135"/>
          </a:xfrm>
          <a:prstGeom prst="rect">
            <a:avLst/>
          </a:prstGeom>
        </p:spPr>
        <p:txBody>
          <a:bodyPr vert="horz" lIns="91440" tIns="45720" rIns="91440" bIns="45720" rtlCol="0" anchor="ctr">
            <a:noAutofit/>
          </a:bodyPr>
          <a:lstStyle>
            <a:lvl1pPr algn="l" defTabSz="914400" rtl="0" eaLnBrk="1" latinLnBrk="0" hangingPunct="1">
              <a:spcBef>
                <a:spcPct val="0"/>
              </a:spcBef>
              <a:buNone/>
              <a:defRPr kumimoji="1" sz="3600" kern="1200">
                <a:solidFill>
                  <a:schemeClr val="tx1"/>
                </a:solidFill>
                <a:latin typeface="+mj-lt"/>
                <a:ea typeface="+mj-ea"/>
                <a:cs typeface="+mj-cs"/>
              </a:defRPr>
            </a:lvl1pPr>
          </a:lstStyle>
          <a:p>
            <a:pPr>
              <a:lnSpc>
                <a:spcPct val="100000"/>
              </a:lnSpc>
            </a:pPr>
            <a:r>
              <a:rPr lang="ja-JP" altLang="en-US" sz="3200" dirty="0" smtClean="0"/>
              <a:t>「みんなの公共サイト運用モデル（改定版）」</a:t>
            </a:r>
            <a:r>
              <a:rPr lang="ja-JP" altLang="en-US" sz="3200" dirty="0"/>
              <a:t>に記載された期限と達成等級の目安</a:t>
            </a:r>
            <a:endParaRPr lang="ja-JP" altLang="en-US" sz="3200" dirty="0"/>
          </a:p>
        </p:txBody>
      </p:sp>
    </p:spTree>
    <p:extLst>
      <p:ext uri="{BB962C8B-B14F-4D97-AF65-F5344CB8AC3E}">
        <p14:creationId xmlns:p14="http://schemas.microsoft.com/office/powerpoint/2010/main" val="44879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7513" y="300725"/>
            <a:ext cx="8191026" cy="1065316"/>
          </a:xfrm>
        </p:spPr>
        <p:txBody>
          <a:bodyPr>
            <a:normAutofit fontScale="90000"/>
          </a:bodyPr>
          <a:lstStyle/>
          <a:p>
            <a:r>
              <a:rPr lang="en-US" altLang="ja-JP" dirty="0" smtClean="0"/>
              <a:t>JIS X 8341-3:2010</a:t>
            </a:r>
            <a:r>
              <a:rPr lang="ja-JP" altLang="en-US" dirty="0" err="1" smtClean="0"/>
              <a:t>での</a:t>
            </a:r>
            <a:r>
              <a:rPr lang="ja-JP" altLang="en-US" dirty="0" smtClean="0"/>
              <a:t>ウェブアクセシビリティの確保・向上に関する要件</a:t>
            </a:r>
            <a:endParaRPr kumimoji="1" lang="ja-JP" altLang="en-US" dirty="0"/>
          </a:p>
        </p:txBody>
      </p:sp>
      <p:sp>
        <p:nvSpPr>
          <p:cNvPr id="3" name="コンテンツ プレースホルダ 2"/>
          <p:cNvSpPr>
            <a:spLocks noGrp="1"/>
          </p:cNvSpPr>
          <p:nvPr>
            <p:ph idx="1"/>
          </p:nvPr>
        </p:nvSpPr>
        <p:spPr>
          <a:xfrm>
            <a:off x="461728" y="1615044"/>
            <a:ext cx="8290386" cy="4690753"/>
          </a:xfrm>
          <a:ln>
            <a:solidFill>
              <a:schemeClr val="tx1"/>
            </a:solidFill>
          </a:ln>
        </p:spPr>
        <p:txBody>
          <a:bodyPr>
            <a:normAutofit/>
          </a:bodyPr>
          <a:lstStyle/>
          <a:p>
            <a:pPr>
              <a:buNone/>
            </a:pPr>
            <a:r>
              <a:rPr lang="en-US" altLang="ja-JP" b="1" dirty="0" smtClean="0"/>
              <a:t>6 </a:t>
            </a:r>
            <a:r>
              <a:rPr lang="ja-JP" altLang="en-US" b="1" dirty="0" smtClean="0"/>
              <a:t>ウェブアクセシビリティの確保・向上に関する要件</a:t>
            </a:r>
          </a:p>
          <a:p>
            <a:pPr>
              <a:buNone/>
            </a:pPr>
            <a:r>
              <a:rPr lang="en-US" altLang="ja-JP" b="1" dirty="0" smtClean="0"/>
              <a:t>6.1 </a:t>
            </a:r>
            <a:r>
              <a:rPr lang="ja-JP" altLang="en-US" b="1" dirty="0" smtClean="0"/>
              <a:t>企画</a:t>
            </a:r>
          </a:p>
          <a:p>
            <a:pPr>
              <a:buNone/>
            </a:pPr>
            <a:r>
              <a:rPr lang="en-US" altLang="ja-JP" dirty="0" smtClean="0"/>
              <a:t>	</a:t>
            </a:r>
            <a:r>
              <a:rPr lang="ja-JP" altLang="en-US" dirty="0" smtClean="0"/>
              <a:t>企画段階においてウェブページ一式の責任者は，</a:t>
            </a:r>
            <a:r>
              <a:rPr lang="ja-JP" altLang="en-US" u="sng" dirty="0" smtClean="0"/>
              <a:t>ウェブアクセシビリティ方針を策定し，文書化</a:t>
            </a:r>
            <a:r>
              <a:rPr lang="ja-JP" altLang="en-US" dirty="0" smtClean="0"/>
              <a:t>しなければならない。ウェブアクセシビリティ方針には，目標とするウェブコンテンツの</a:t>
            </a:r>
            <a:r>
              <a:rPr lang="ja-JP" altLang="en-US" u="sng" dirty="0" smtClean="0"/>
              <a:t>アクセシビリティ達成等級</a:t>
            </a:r>
            <a:r>
              <a:rPr lang="ja-JP" altLang="en-US" dirty="0" smtClean="0"/>
              <a:t>を含まなければならない。</a:t>
            </a:r>
          </a:p>
          <a:p>
            <a:pPr>
              <a:buNone/>
            </a:pPr>
            <a:r>
              <a:rPr lang="en-US" altLang="ja-JP" dirty="0" smtClean="0"/>
              <a:t>	</a:t>
            </a:r>
            <a:r>
              <a:rPr lang="ja-JP" altLang="en-US" dirty="0" smtClean="0"/>
              <a:t>注記 ウェブアクセシビリティ方針は，ウェブサイトではサイト上，ウェブアプリケーションではマニュアル，パッケージなどで</a:t>
            </a:r>
            <a:r>
              <a:rPr lang="ja-JP" altLang="en-US" u="sng" dirty="0" smtClean="0"/>
              <a:t>公開するとよい</a:t>
            </a:r>
            <a:r>
              <a:rPr lang="ja-JP" altLang="en-US" dirty="0" smtClean="0"/>
              <a:t>。</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8</a:t>
            </a:fld>
            <a:endParaRPr lang="en-US" altLang="ja-JP" dirty="0"/>
          </a:p>
        </p:txBody>
      </p:sp>
      <p:sp>
        <p:nvSpPr>
          <p:cNvPr id="5" name="テキスト ボックス 4"/>
          <p:cNvSpPr txBox="1"/>
          <p:nvPr/>
        </p:nvSpPr>
        <p:spPr>
          <a:xfrm>
            <a:off x="475013" y="6305799"/>
            <a:ext cx="5902036" cy="892552"/>
          </a:xfrm>
          <a:prstGeom prst="rect">
            <a:avLst/>
          </a:prstGeom>
          <a:noFill/>
        </p:spPr>
        <p:txBody>
          <a:bodyPr wrap="square" rtlCol="0">
            <a:spAutoFit/>
          </a:bodyPr>
          <a:lstStyle/>
          <a:p>
            <a:pPr marL="342900" lvl="0" indent="-342900">
              <a:lnSpc>
                <a:spcPct val="120000"/>
              </a:lnSpc>
              <a:buClr>
                <a:srgbClr val="00007D"/>
              </a:buClr>
              <a:buNone/>
            </a:pPr>
            <a:r>
              <a:rPr lang="en-US" altLang="ja-JP" sz="2000" kern="0" dirty="0" smtClean="0">
                <a:solidFill>
                  <a:srgbClr val="000000"/>
                </a:solidFill>
                <a:latin typeface="Arial"/>
                <a:ea typeface="ＭＳ Ｐゴシック"/>
              </a:rPr>
              <a:t>※</a:t>
            </a:r>
            <a:r>
              <a:rPr lang="ja-JP" altLang="en-US" sz="2000" kern="0" dirty="0" smtClean="0">
                <a:solidFill>
                  <a:srgbClr val="000000"/>
                </a:solidFill>
                <a:latin typeface="Arial"/>
                <a:ea typeface="ＭＳ Ｐゴシック"/>
              </a:rPr>
              <a:t>（引用元）「</a:t>
            </a:r>
            <a:r>
              <a:rPr lang="ja-JP" altLang="ja-JP" sz="2000" dirty="0" smtClean="0"/>
              <a:t>日本工業規格</a:t>
            </a:r>
            <a:r>
              <a:rPr lang="en-US" altLang="ja-JP" sz="2000" dirty="0" smtClean="0"/>
              <a:t>JIS X 8341-3:2010</a:t>
            </a:r>
            <a:r>
              <a:rPr lang="ja-JP" altLang="en-US" sz="2000" kern="0" dirty="0" smtClean="0">
                <a:solidFill>
                  <a:srgbClr val="000000"/>
                </a:solidFill>
                <a:latin typeface="Arial"/>
                <a:ea typeface="ＭＳ Ｐゴシック"/>
              </a:rPr>
              <a:t>」</a:t>
            </a:r>
          </a:p>
          <a:p>
            <a:endParaRPr kumimoji="1" lang="ja-JP" altLang="en-US" dirty="0"/>
          </a:p>
        </p:txBody>
      </p:sp>
    </p:spTree>
    <p:extLst>
      <p:ext uri="{BB962C8B-B14F-4D97-AF65-F5344CB8AC3E}">
        <p14:creationId xmlns:p14="http://schemas.microsoft.com/office/powerpoint/2010/main" val="1860610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2.</a:t>
            </a:r>
            <a:r>
              <a:rPr lang="ja-JP" altLang="en-US" sz="3600" dirty="0" smtClean="0"/>
              <a:t>アクセシビリティ調査方法</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9</a:t>
            </a:fld>
            <a:endParaRPr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30507</TotalTime>
  <Words>1877</Words>
  <Application>Microsoft Office PowerPoint</Application>
  <PresentationFormat>画面に合わせる (4:3)</PresentationFormat>
  <Paragraphs>278</Paragraphs>
  <Slides>25</Slides>
  <Notes>6</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Office ​​テーマ</vt:lpstr>
      <vt:lpstr>東京に拠点を置く公共性の高い 団体・企業Webサイトについての アクセシビリティ調査結果</vt:lpstr>
      <vt:lpstr>1.ウェブアクセシビリティ対応の動向</vt:lpstr>
      <vt:lpstr>ウェブアクセシビリティに関する国内動向</vt:lpstr>
      <vt:lpstr>JIS X 8341-3:2010の基準</vt:lpstr>
      <vt:lpstr>PowerPoint プレゼンテーション</vt:lpstr>
      <vt:lpstr>「みんなの公共サイト運用モデル（改定版）」の概要と特徴</vt:lpstr>
      <vt:lpstr>PowerPoint プレゼンテーション</vt:lpstr>
      <vt:lpstr>JIS X 8341-3:2010でのウェブアクセシビリティの確保・向上に関する要件</vt:lpstr>
      <vt:lpstr>2.アクセシビリティ調査方法</vt:lpstr>
      <vt:lpstr>ウェブアクセシビリティ対応状況調査概要</vt:lpstr>
      <vt:lpstr>調査対象サイト</vt:lpstr>
      <vt:lpstr>詳細調査項目1/2</vt:lpstr>
      <vt:lpstr>詳細調査項目2/2</vt:lpstr>
      <vt:lpstr>（参考）今までに実施した同様の調査</vt:lpstr>
      <vt:lpstr>3. 調査結果</vt:lpstr>
      <vt:lpstr>1-1 アクセシビリティに対する意識</vt:lpstr>
      <vt:lpstr>1-2 JIS X 8341-3に関する意識</vt:lpstr>
      <vt:lpstr>1-3 アクセシビリティ方針の掲載</vt:lpstr>
      <vt:lpstr>PowerPoint プレゼンテーション</vt:lpstr>
      <vt:lpstr>ウェブアクセシビリティ方針に含める事柄</vt:lpstr>
      <vt:lpstr>2. アクセシビリティ対応度</vt:lpstr>
      <vt:lpstr>4. まとめと提言</vt:lpstr>
      <vt:lpstr>東京の団体・企業のアクセシビリティ対応状況</vt:lpstr>
      <vt:lpstr>今後への提言と取り組み</vt:lpstr>
      <vt:lpstr>（参考） 「みんなのウェブサイト運用モデル」</vt:lpstr>
    </vt:vector>
  </TitlesOfParts>
  <Company>NTT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Masahiro Watanabe</dc:creator>
  <cp:lastModifiedBy>asano</cp:lastModifiedBy>
  <cp:revision>467</cp:revision>
  <cp:lastPrinted>2012-11-08T01:26:58Z</cp:lastPrinted>
  <dcterms:created xsi:type="dcterms:W3CDTF">2004-10-12T05:49:18Z</dcterms:created>
  <dcterms:modified xsi:type="dcterms:W3CDTF">2014-05-28T07:24:23Z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TC011182381041</vt:lpwstr>
  </property>
</Properties>
</file>