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2"/>
  </p:notesMasterIdLst>
  <p:handoutMasterIdLst>
    <p:handoutMasterId r:id="rId23"/>
  </p:handoutMasterIdLst>
  <p:sldIdLst>
    <p:sldId id="256" r:id="rId2"/>
    <p:sldId id="327" r:id="rId3"/>
    <p:sldId id="355" r:id="rId4"/>
    <p:sldId id="356" r:id="rId5"/>
    <p:sldId id="357" r:id="rId6"/>
    <p:sldId id="358" r:id="rId7"/>
    <p:sldId id="359" r:id="rId8"/>
    <p:sldId id="360" r:id="rId9"/>
    <p:sldId id="361" r:id="rId10"/>
    <p:sldId id="362" r:id="rId11"/>
    <p:sldId id="329" r:id="rId12"/>
    <p:sldId id="353" r:id="rId13"/>
    <p:sldId id="330" r:id="rId14"/>
    <p:sldId id="363" r:id="rId15"/>
    <p:sldId id="364" r:id="rId16"/>
    <p:sldId id="365" r:id="rId17"/>
    <p:sldId id="366" r:id="rId18"/>
    <p:sldId id="367" r:id="rId19"/>
    <p:sldId id="368" r:id="rId20"/>
    <p:sldId id="369" r:id="rId21"/>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775" autoAdjust="0"/>
  </p:normalViewPr>
  <p:slideViewPr>
    <p:cSldViewPr>
      <p:cViewPr varScale="1">
        <p:scale>
          <a:sx n="65" d="100"/>
          <a:sy n="65" d="100"/>
        </p:scale>
        <p:origin x="-144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1944" y="-96"/>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18831" cy="49331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ja-JP"/>
          </a:p>
        </p:txBody>
      </p:sp>
      <p:sp>
        <p:nvSpPr>
          <p:cNvPr id="28675" name="Rectangle 3"/>
          <p:cNvSpPr>
            <a:spLocks noGrp="1" noChangeArrowheads="1"/>
          </p:cNvSpPr>
          <p:nvPr>
            <p:ph type="dt" sz="quarter" idx="1"/>
          </p:nvPr>
        </p:nvSpPr>
        <p:spPr bwMode="auto">
          <a:xfrm>
            <a:off x="3815373" y="0"/>
            <a:ext cx="2918831" cy="49331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ja-JP"/>
          </a:p>
        </p:txBody>
      </p:sp>
      <p:sp>
        <p:nvSpPr>
          <p:cNvPr id="28676" name="Rectangle 4"/>
          <p:cNvSpPr>
            <a:spLocks noGrp="1" noChangeArrowheads="1"/>
          </p:cNvSpPr>
          <p:nvPr>
            <p:ph type="ftr" sz="quarter" idx="2"/>
          </p:nvPr>
        </p:nvSpPr>
        <p:spPr bwMode="auto">
          <a:xfrm>
            <a:off x="0" y="9371285"/>
            <a:ext cx="2918831" cy="49331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ja-JP"/>
          </a:p>
        </p:txBody>
      </p:sp>
      <p:sp>
        <p:nvSpPr>
          <p:cNvPr id="28677" name="Rectangle 5"/>
          <p:cNvSpPr>
            <a:spLocks noGrp="1" noChangeArrowheads="1"/>
          </p:cNvSpPr>
          <p:nvPr>
            <p:ph type="sldNum" sz="quarter" idx="3"/>
          </p:nvPr>
        </p:nvSpPr>
        <p:spPr bwMode="auto">
          <a:xfrm>
            <a:off x="3815373" y="9371285"/>
            <a:ext cx="2918831" cy="49331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F6383C74-AB0E-4705-8DDD-7303A414D5E9}" type="slidenum">
              <a:rPr lang="en-US" altLang="ja-JP"/>
              <a:pPr>
                <a:defRPr/>
              </a:pPr>
              <a:t>‹#›</a:t>
            </a:fld>
            <a:endParaRPr lang="en-US" altLang="ja-JP"/>
          </a:p>
        </p:txBody>
      </p:sp>
    </p:spTree>
    <p:extLst>
      <p:ext uri="{BB962C8B-B14F-4D97-AF65-F5344CB8AC3E}">
        <p14:creationId xmlns:p14="http://schemas.microsoft.com/office/powerpoint/2010/main" val="5597196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18831" cy="49331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ja-JP"/>
          </a:p>
        </p:txBody>
      </p:sp>
      <p:sp>
        <p:nvSpPr>
          <p:cNvPr id="30723" name="Rectangle 3"/>
          <p:cNvSpPr>
            <a:spLocks noGrp="1" noChangeArrowheads="1"/>
          </p:cNvSpPr>
          <p:nvPr>
            <p:ph type="dt" idx="1"/>
          </p:nvPr>
        </p:nvSpPr>
        <p:spPr bwMode="auto">
          <a:xfrm>
            <a:off x="3815373" y="0"/>
            <a:ext cx="2918831" cy="49331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ja-JP"/>
          </a:p>
        </p:txBody>
      </p:sp>
      <p:sp>
        <p:nvSpPr>
          <p:cNvPr id="38916" name="Rectangle 4"/>
          <p:cNvSpPr>
            <a:spLocks noGrp="1" noRot="1" noChangeAspect="1" noChangeArrowheads="1" noTextEdit="1"/>
          </p:cNvSpPr>
          <p:nvPr>
            <p:ph type="sldImg" idx="2"/>
          </p:nvPr>
        </p:nvSpPr>
        <p:spPr bwMode="auto">
          <a:xfrm>
            <a:off x="901700" y="739775"/>
            <a:ext cx="4932363" cy="3700463"/>
          </a:xfrm>
          <a:prstGeom prst="rect">
            <a:avLst/>
          </a:prstGeom>
          <a:noFill/>
          <a:ln w="9525">
            <a:solidFill>
              <a:srgbClr val="000000"/>
            </a:solidFill>
            <a:miter lim="800000"/>
            <a:headEnd/>
            <a:tailEnd/>
          </a:ln>
        </p:spPr>
      </p:sp>
      <p:sp>
        <p:nvSpPr>
          <p:cNvPr id="30725" name="Rectangle 5"/>
          <p:cNvSpPr>
            <a:spLocks noGrp="1" noChangeArrowheads="1"/>
          </p:cNvSpPr>
          <p:nvPr>
            <p:ph type="body" sz="quarter" idx="3"/>
          </p:nvPr>
        </p:nvSpPr>
        <p:spPr bwMode="auto">
          <a:xfrm>
            <a:off x="673577" y="4686499"/>
            <a:ext cx="5388610" cy="443984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30726" name="Rectangle 6"/>
          <p:cNvSpPr>
            <a:spLocks noGrp="1" noChangeArrowheads="1"/>
          </p:cNvSpPr>
          <p:nvPr>
            <p:ph type="ftr" sz="quarter" idx="4"/>
          </p:nvPr>
        </p:nvSpPr>
        <p:spPr bwMode="auto">
          <a:xfrm>
            <a:off x="0" y="9371285"/>
            <a:ext cx="2918831" cy="49331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ja-JP"/>
          </a:p>
        </p:txBody>
      </p:sp>
      <p:sp>
        <p:nvSpPr>
          <p:cNvPr id="30727" name="Rectangle 7"/>
          <p:cNvSpPr>
            <a:spLocks noGrp="1" noChangeArrowheads="1"/>
          </p:cNvSpPr>
          <p:nvPr>
            <p:ph type="sldNum" sz="quarter" idx="5"/>
          </p:nvPr>
        </p:nvSpPr>
        <p:spPr bwMode="auto">
          <a:xfrm>
            <a:off x="3815373" y="9371285"/>
            <a:ext cx="2918831" cy="49331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D075C29-F64B-4E4F-AF16-820E4F14DA7A}" type="slidenum">
              <a:rPr lang="en-US" altLang="ja-JP"/>
              <a:pPr>
                <a:defRPr/>
              </a:pPr>
              <a:t>‹#›</a:t>
            </a:fld>
            <a:endParaRPr lang="en-US" altLang="ja-JP"/>
          </a:p>
        </p:txBody>
      </p:sp>
    </p:spTree>
    <p:extLst>
      <p:ext uri="{BB962C8B-B14F-4D97-AF65-F5344CB8AC3E}">
        <p14:creationId xmlns:p14="http://schemas.microsoft.com/office/powerpoint/2010/main" val="39969437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CAE528A0-71AE-4841-96BA-73AFC8B6A4AC}" type="slidenum">
              <a:rPr lang="en-US" altLang="ja-JP" smtClean="0"/>
              <a:pPr/>
              <a:t>1</a:t>
            </a:fld>
            <a:endParaRPr lang="en-US" altLang="ja-JP"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chemeClr val="accent2"/>
            </a:solidFill>
            <a:ln w="9525">
              <a:noFill/>
              <a:miter lim="800000"/>
              <a:headEnd/>
              <a:tailEnd/>
            </a:ln>
            <a:effectLst/>
          </p:spPr>
          <p:txBody>
            <a:bodyPr wrap="none" anchor="ctr"/>
            <a:lstStyle/>
            <a:p>
              <a:pPr algn="ctr">
                <a:defRPr/>
              </a:pPr>
              <a:endParaRPr lang="ja-JP" altLang="ja-JP" sz="2400">
                <a:latin typeface="Times New Roman" pitchFamily="18" charset="0"/>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a:defRPr/>
              </a:pPr>
              <a:endParaRPr lang="ja-JP" altLang="ja-JP" sz="2400">
                <a:latin typeface="Times New Roman" pitchFamily="18" charset="0"/>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pPr>
                <a:defRPr/>
              </a:pPr>
              <a:endParaRPr lang="ja-JP" altLang="en-US"/>
            </a:p>
          </p:txBody>
        </p:sp>
        <p:sp>
          <p:nvSpPr>
            <p:cNvPr id="9" name="AutoShape 7"/>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pPr>
                <a:defRPr/>
              </a:pPr>
              <a:endParaRPr lang="ja-JP" altLang="en-US"/>
            </a:p>
          </p:txBody>
        </p:sp>
      </p:grpSp>
      <p:sp>
        <p:nvSpPr>
          <p:cNvPr id="5128"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ja-JP" altLang="en-US"/>
              <a:t>マスタ サブタイトルの書式設定</a:t>
            </a:r>
          </a:p>
        </p:txBody>
      </p:sp>
      <p:sp>
        <p:nvSpPr>
          <p:cNvPr id="5132"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ja-JP" altLang="en-US"/>
              <a:t>マスタ タイトルの書式設定</a:t>
            </a:r>
          </a:p>
        </p:txBody>
      </p:sp>
      <p:sp>
        <p:nvSpPr>
          <p:cNvPr id="10" name="Rectangle 9"/>
          <p:cNvSpPr>
            <a:spLocks noGrp="1" noChangeArrowheads="1"/>
          </p:cNvSpPr>
          <p:nvPr>
            <p:ph type="dt" sz="quarter" idx="10"/>
          </p:nvPr>
        </p:nvSpPr>
        <p:spPr/>
        <p:txBody>
          <a:bodyPr/>
          <a:lstStyle>
            <a:lvl1pPr>
              <a:defRPr>
                <a:solidFill>
                  <a:schemeClr val="bg1"/>
                </a:solidFill>
              </a:defRPr>
            </a:lvl1pPr>
          </a:lstStyle>
          <a:p>
            <a:pPr>
              <a:defRPr/>
            </a:pPr>
            <a:endParaRPr lang="en-US" altLang="ja-JP"/>
          </a:p>
        </p:txBody>
      </p:sp>
      <p:sp>
        <p:nvSpPr>
          <p:cNvPr id="11" name="Rectangle 10"/>
          <p:cNvSpPr>
            <a:spLocks noGrp="1" noChangeArrowheads="1"/>
          </p:cNvSpPr>
          <p:nvPr>
            <p:ph type="ftr" sz="quarter" idx="11"/>
          </p:nvPr>
        </p:nvSpPr>
        <p:spPr/>
        <p:txBody>
          <a:bodyPr/>
          <a:lstStyle>
            <a:lvl1pPr algn="r">
              <a:defRPr/>
            </a:lvl1pPr>
          </a:lstStyle>
          <a:p>
            <a:pPr>
              <a:defRPr/>
            </a:pPr>
            <a:endParaRPr lang="en-US" altLang="ja-JP"/>
          </a:p>
        </p:txBody>
      </p:sp>
      <p:sp>
        <p:nvSpPr>
          <p:cNvPr id="12" name="Rectangle 11"/>
          <p:cNvSpPr>
            <a:spLocks noGrp="1" noChangeArrowheads="1"/>
          </p:cNvSpPr>
          <p:nvPr>
            <p:ph type="sldNum" sz="quarter" idx="12"/>
          </p:nvPr>
        </p:nvSpPr>
        <p:spPr>
          <a:xfrm>
            <a:off x="76200" y="6248400"/>
            <a:ext cx="587375" cy="488950"/>
          </a:xfrm>
        </p:spPr>
        <p:txBody>
          <a:bodyPr anchorCtr="0"/>
          <a:lstStyle>
            <a:lvl1pPr>
              <a:defRPr/>
            </a:lvl1pPr>
          </a:lstStyle>
          <a:p>
            <a:pPr>
              <a:defRPr/>
            </a:pPr>
            <a:fld id="{9DF2C040-3976-439D-99E8-3E36549A0110}"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3"/>
          <p:cNvSpPr>
            <a:spLocks noGrp="1" noChangeArrowheads="1"/>
          </p:cNvSpPr>
          <p:nvPr>
            <p:ph type="sldNum" sz="quarter" idx="12"/>
          </p:nvPr>
        </p:nvSpPr>
        <p:spPr>
          <a:ln/>
        </p:spPr>
        <p:txBody>
          <a:bodyPr/>
          <a:lstStyle>
            <a:lvl1pPr>
              <a:defRPr/>
            </a:lvl1pPr>
          </a:lstStyle>
          <a:p>
            <a:pPr>
              <a:defRPr/>
            </a:pPr>
            <a:fld id="{74FC7C15-9F90-4106-8950-FF9DCFF879E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705600" y="762000"/>
            <a:ext cx="1981200" cy="532447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762000" y="762000"/>
            <a:ext cx="5791200" cy="532447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3"/>
          <p:cNvSpPr>
            <a:spLocks noGrp="1" noChangeArrowheads="1"/>
          </p:cNvSpPr>
          <p:nvPr>
            <p:ph type="sldNum" sz="quarter" idx="12"/>
          </p:nvPr>
        </p:nvSpPr>
        <p:spPr>
          <a:ln/>
        </p:spPr>
        <p:txBody>
          <a:bodyPr/>
          <a:lstStyle>
            <a:lvl1pPr>
              <a:defRPr/>
            </a:lvl1pPr>
          </a:lstStyle>
          <a:p>
            <a:pPr>
              <a:defRPr/>
            </a:pPr>
            <a:fld id="{DC440F81-2A3A-4998-B4B5-B55DD54FBD9A}" type="slidenum">
              <a:rPr lang="en-US" altLang="ja-JP"/>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762000" y="762000"/>
            <a:ext cx="7924800" cy="114300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838200" y="2362200"/>
            <a:ext cx="7693025" cy="3724275"/>
          </a:xfrm>
        </p:spPr>
        <p:txBody>
          <a:bodyPr/>
          <a:lstStyle/>
          <a:p>
            <a:pPr lvl="0"/>
            <a:endParaRPr lang="ja-JP" altLang="en-US" noProof="0" smtClean="0"/>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3"/>
          <p:cNvSpPr>
            <a:spLocks noGrp="1" noChangeArrowheads="1"/>
          </p:cNvSpPr>
          <p:nvPr>
            <p:ph type="sldNum" sz="quarter" idx="12"/>
          </p:nvPr>
        </p:nvSpPr>
        <p:spPr>
          <a:ln/>
        </p:spPr>
        <p:txBody>
          <a:bodyPr/>
          <a:lstStyle>
            <a:lvl1pPr>
              <a:defRPr/>
            </a:lvl1pPr>
          </a:lstStyle>
          <a:p>
            <a:pPr>
              <a:defRPr/>
            </a:pPr>
            <a:fld id="{8AD6E746-8F0B-41C2-980C-01D7DBF5C1A9}"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3"/>
          <p:cNvSpPr>
            <a:spLocks noGrp="1" noChangeArrowheads="1"/>
          </p:cNvSpPr>
          <p:nvPr>
            <p:ph type="sldNum" sz="quarter" idx="12"/>
          </p:nvPr>
        </p:nvSpPr>
        <p:spPr>
          <a:ln/>
        </p:spPr>
        <p:txBody>
          <a:bodyPr/>
          <a:lstStyle>
            <a:lvl1pPr>
              <a:defRPr/>
            </a:lvl1pPr>
          </a:lstStyle>
          <a:p>
            <a:pPr>
              <a:defRPr/>
            </a:pPr>
            <a:fld id="{9A550E89-2E8E-4603-83CB-ABEF84BADD52}"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3"/>
          <p:cNvSpPr>
            <a:spLocks noGrp="1" noChangeArrowheads="1"/>
          </p:cNvSpPr>
          <p:nvPr>
            <p:ph type="sldNum" sz="quarter" idx="12"/>
          </p:nvPr>
        </p:nvSpPr>
        <p:spPr>
          <a:ln/>
        </p:spPr>
        <p:txBody>
          <a:bodyPr/>
          <a:lstStyle>
            <a:lvl1pPr>
              <a:defRPr/>
            </a:lvl1pPr>
          </a:lstStyle>
          <a:p>
            <a:pPr>
              <a:defRPr/>
            </a:pPr>
            <a:fld id="{2514DA91-5FA4-42BB-A69C-C76B482994B2}"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3"/>
          <p:cNvSpPr>
            <a:spLocks noGrp="1" noChangeArrowheads="1"/>
          </p:cNvSpPr>
          <p:nvPr>
            <p:ph type="sldNum" sz="quarter" idx="12"/>
          </p:nvPr>
        </p:nvSpPr>
        <p:spPr>
          <a:ln/>
        </p:spPr>
        <p:txBody>
          <a:bodyPr/>
          <a:lstStyle>
            <a:lvl1pPr>
              <a:defRPr/>
            </a:lvl1pPr>
          </a:lstStyle>
          <a:p>
            <a:pPr>
              <a:defRPr/>
            </a:pPr>
            <a:fld id="{FFE678FC-8D69-49DC-9119-D2AA02B17D1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12"/>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13"/>
          <p:cNvSpPr>
            <a:spLocks noGrp="1" noChangeArrowheads="1"/>
          </p:cNvSpPr>
          <p:nvPr>
            <p:ph type="sldNum" sz="quarter" idx="12"/>
          </p:nvPr>
        </p:nvSpPr>
        <p:spPr>
          <a:ln/>
        </p:spPr>
        <p:txBody>
          <a:bodyPr/>
          <a:lstStyle>
            <a:lvl1pPr>
              <a:defRPr/>
            </a:lvl1pPr>
          </a:lstStyle>
          <a:p>
            <a:pPr>
              <a:defRPr/>
            </a:pPr>
            <a:fld id="{5EA3553E-22FA-4540-9A2B-62B2151189D5}"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12"/>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13"/>
          <p:cNvSpPr>
            <a:spLocks noGrp="1" noChangeArrowheads="1"/>
          </p:cNvSpPr>
          <p:nvPr>
            <p:ph type="sldNum" sz="quarter" idx="12"/>
          </p:nvPr>
        </p:nvSpPr>
        <p:spPr>
          <a:ln/>
        </p:spPr>
        <p:txBody>
          <a:bodyPr/>
          <a:lstStyle>
            <a:lvl1pPr>
              <a:defRPr/>
            </a:lvl1pPr>
          </a:lstStyle>
          <a:p>
            <a:pPr>
              <a:defRPr/>
            </a:pPr>
            <a:fld id="{2D9C4B5A-28AE-4690-AD2A-DEDE9E9B9ED5}"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12"/>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13"/>
          <p:cNvSpPr>
            <a:spLocks noGrp="1" noChangeArrowheads="1"/>
          </p:cNvSpPr>
          <p:nvPr>
            <p:ph type="sldNum" sz="quarter" idx="12"/>
          </p:nvPr>
        </p:nvSpPr>
        <p:spPr>
          <a:ln/>
        </p:spPr>
        <p:txBody>
          <a:bodyPr/>
          <a:lstStyle>
            <a:lvl1pPr>
              <a:defRPr/>
            </a:lvl1pPr>
          </a:lstStyle>
          <a:p>
            <a:pPr>
              <a:defRPr/>
            </a:pPr>
            <a:fld id="{72305F1C-A5F8-4DBE-8AAC-0D797AA9F185}"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3"/>
          <p:cNvSpPr>
            <a:spLocks noGrp="1" noChangeArrowheads="1"/>
          </p:cNvSpPr>
          <p:nvPr>
            <p:ph type="sldNum" sz="quarter" idx="12"/>
          </p:nvPr>
        </p:nvSpPr>
        <p:spPr>
          <a:ln/>
        </p:spPr>
        <p:txBody>
          <a:bodyPr/>
          <a:lstStyle>
            <a:lvl1pPr>
              <a:defRPr/>
            </a:lvl1pPr>
          </a:lstStyle>
          <a:p>
            <a:pPr>
              <a:defRPr/>
            </a:pPr>
            <a:fld id="{128B20EB-70DD-4AFF-8AD9-8FA9DACDDBB3}"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3"/>
          <p:cNvSpPr>
            <a:spLocks noGrp="1" noChangeArrowheads="1"/>
          </p:cNvSpPr>
          <p:nvPr>
            <p:ph type="sldNum" sz="quarter" idx="12"/>
          </p:nvPr>
        </p:nvSpPr>
        <p:spPr>
          <a:ln/>
        </p:spPr>
        <p:txBody>
          <a:bodyPr/>
          <a:lstStyle>
            <a:lvl1pPr>
              <a:defRPr/>
            </a:lvl1pPr>
          </a:lstStyle>
          <a:p>
            <a:pPr>
              <a:defRPr/>
            </a:pPr>
            <a:fld id="{64A53217-FC17-4959-9434-9D5347431973}"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074" name="Group 2"/>
          <p:cNvGrpSpPr>
            <a:grpSpLocks/>
          </p:cNvGrpSpPr>
          <p:nvPr/>
        </p:nvGrpSpPr>
        <p:grpSpPr bwMode="auto">
          <a:xfrm>
            <a:off x="0" y="0"/>
            <a:ext cx="7620000" cy="6858000"/>
            <a:chOff x="0" y="0"/>
            <a:chExt cx="4800" cy="4320"/>
          </a:xfrm>
        </p:grpSpPr>
        <p:grpSp>
          <p:nvGrpSpPr>
            <p:cNvPr id="3080" name="Group 3"/>
            <p:cNvGrpSpPr>
              <a:grpSpLocks/>
            </p:cNvGrpSpPr>
            <p:nvPr userDrawn="1"/>
          </p:nvGrpSpPr>
          <p:grpSpPr bwMode="auto">
            <a:xfrm>
              <a:off x="0" y="0"/>
              <a:ext cx="2016" cy="4320"/>
              <a:chOff x="0" y="0"/>
              <a:chExt cx="2016" cy="4320"/>
            </a:xfrm>
          </p:grpSpPr>
          <p:sp>
            <p:nvSpPr>
              <p:cNvPr id="4100"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pPr>
                  <a:defRPr/>
                </a:pPr>
                <a:endParaRPr lang="ja-JP" altLang="en-US"/>
              </a:p>
            </p:txBody>
          </p:sp>
          <p:sp>
            <p:nvSpPr>
              <p:cNvPr id="4101"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pPr>
                  <a:defRPr/>
                </a:pPr>
                <a:endParaRPr lang="ja-JP" altLang="en-US"/>
              </a:p>
            </p:txBody>
          </p:sp>
        </p:grpSp>
        <p:grpSp>
          <p:nvGrpSpPr>
            <p:cNvPr id="3081" name="Group 6"/>
            <p:cNvGrpSpPr>
              <a:grpSpLocks/>
            </p:cNvGrpSpPr>
            <p:nvPr/>
          </p:nvGrpSpPr>
          <p:grpSpPr bwMode="auto">
            <a:xfrm>
              <a:off x="144" y="1248"/>
              <a:ext cx="4656" cy="201"/>
              <a:chOff x="144" y="1248"/>
              <a:chExt cx="4656" cy="201"/>
            </a:xfrm>
          </p:grpSpPr>
          <p:sp>
            <p:nvSpPr>
              <p:cNvPr id="4103"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pPr>
                  <a:defRPr/>
                </a:pPr>
                <a:endParaRPr lang="ja-JP" altLang="en-US"/>
              </a:p>
            </p:txBody>
          </p:sp>
          <p:sp>
            <p:nvSpPr>
              <p:cNvPr id="4104"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pPr>
                  <a:defRPr/>
                </a:pPr>
                <a:endParaRPr lang="ja-JP" altLang="en-US"/>
              </a:p>
            </p:txBody>
          </p:sp>
        </p:grpSp>
      </p:grpSp>
      <p:sp>
        <p:nvSpPr>
          <p:cNvPr id="3075"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p:spPr>
        <p:txBody>
          <a:bodyPr vert="horz" wrap="square" lIns="91440" tIns="45720" rIns="91440" bIns="45720" numCol="1" anchor="b" anchorCtr="0" compatLnSpc="1">
            <a:prstTxWarp prst="textNoShape">
              <a:avLst/>
            </a:prstTxWarp>
          </a:bodyPr>
          <a:lstStyle/>
          <a:p>
            <a:pPr lvl="0"/>
            <a:r>
              <a:rPr lang="ja-JP" altLang="en-US" smtClean="0"/>
              <a:t>マスタ タイトルの書式設定</a:t>
            </a:r>
          </a:p>
        </p:txBody>
      </p:sp>
      <p:sp>
        <p:nvSpPr>
          <p:cNvPr id="3076"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107"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400"/>
            </a:lvl1pPr>
          </a:lstStyle>
          <a:p>
            <a:pPr>
              <a:defRPr/>
            </a:pPr>
            <a:endParaRPr lang="en-US" altLang="ja-JP"/>
          </a:p>
        </p:txBody>
      </p:sp>
      <p:sp>
        <p:nvSpPr>
          <p:cNvPr id="4108"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400"/>
            </a:lvl1pPr>
          </a:lstStyle>
          <a:p>
            <a:pPr>
              <a:defRPr/>
            </a:pPr>
            <a:endParaRPr lang="en-US" altLang="ja-JP"/>
          </a:p>
        </p:txBody>
      </p:sp>
      <p:sp>
        <p:nvSpPr>
          <p:cNvPr id="4109"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defRPr kumimoji="0" sz="2600" b="1">
                <a:solidFill>
                  <a:schemeClr val="bg1"/>
                </a:solidFill>
              </a:defRPr>
            </a:lvl1pPr>
          </a:lstStyle>
          <a:p>
            <a:pPr>
              <a:defRPr/>
            </a:pPr>
            <a:fld id="{DA1D95C1-01AC-41E7-8867-109E5017125E}"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739"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Lst>
  <p:txStyles>
    <p:titleStyle>
      <a:lvl1pPr algn="l" rtl="0" eaLnBrk="0" fontAlgn="base" hangingPunct="0">
        <a:lnSpc>
          <a:spcPct val="90000"/>
        </a:lnSpc>
        <a:spcBef>
          <a:spcPct val="0"/>
        </a:spcBef>
        <a:spcAft>
          <a:spcPct val="0"/>
        </a:spcAft>
        <a:defRPr kumimoji="1" sz="3600" b="1">
          <a:solidFill>
            <a:schemeClr val="tx2"/>
          </a:solidFill>
          <a:latin typeface="+mj-lt"/>
          <a:ea typeface="+mj-ea"/>
          <a:cs typeface="+mj-cs"/>
        </a:defRPr>
      </a:lvl1pPr>
      <a:lvl2pPr algn="l" rtl="0" eaLnBrk="0" fontAlgn="base" hangingPunct="0">
        <a:lnSpc>
          <a:spcPct val="90000"/>
        </a:lnSpc>
        <a:spcBef>
          <a:spcPct val="0"/>
        </a:spcBef>
        <a:spcAft>
          <a:spcPct val="0"/>
        </a:spcAft>
        <a:defRPr kumimoji="1" sz="3600" b="1">
          <a:solidFill>
            <a:schemeClr val="tx2"/>
          </a:solidFill>
          <a:latin typeface="Arial" charset="0"/>
          <a:ea typeface="ＭＳ Ｐゴシック" pitchFamily="50" charset="-128"/>
        </a:defRPr>
      </a:lvl2pPr>
      <a:lvl3pPr algn="l" rtl="0" eaLnBrk="0" fontAlgn="base" hangingPunct="0">
        <a:lnSpc>
          <a:spcPct val="90000"/>
        </a:lnSpc>
        <a:spcBef>
          <a:spcPct val="0"/>
        </a:spcBef>
        <a:spcAft>
          <a:spcPct val="0"/>
        </a:spcAft>
        <a:defRPr kumimoji="1" sz="3600" b="1">
          <a:solidFill>
            <a:schemeClr val="tx2"/>
          </a:solidFill>
          <a:latin typeface="Arial" charset="0"/>
          <a:ea typeface="ＭＳ Ｐゴシック" pitchFamily="50" charset="-128"/>
        </a:defRPr>
      </a:lvl3pPr>
      <a:lvl4pPr algn="l" rtl="0" eaLnBrk="0" fontAlgn="base" hangingPunct="0">
        <a:lnSpc>
          <a:spcPct val="90000"/>
        </a:lnSpc>
        <a:spcBef>
          <a:spcPct val="0"/>
        </a:spcBef>
        <a:spcAft>
          <a:spcPct val="0"/>
        </a:spcAft>
        <a:defRPr kumimoji="1" sz="3600" b="1">
          <a:solidFill>
            <a:schemeClr val="tx2"/>
          </a:solidFill>
          <a:latin typeface="Arial" charset="0"/>
          <a:ea typeface="ＭＳ Ｐゴシック" pitchFamily="50" charset="-128"/>
        </a:defRPr>
      </a:lvl4pPr>
      <a:lvl5pPr algn="l" rtl="0" eaLnBrk="0" fontAlgn="base" hangingPunct="0">
        <a:lnSpc>
          <a:spcPct val="90000"/>
        </a:lnSpc>
        <a:spcBef>
          <a:spcPct val="0"/>
        </a:spcBef>
        <a:spcAft>
          <a:spcPct val="0"/>
        </a:spcAft>
        <a:defRPr kumimoji="1" sz="3600" b="1">
          <a:solidFill>
            <a:schemeClr val="tx2"/>
          </a:solidFill>
          <a:latin typeface="Arial" charset="0"/>
          <a:ea typeface="ＭＳ Ｐゴシック" pitchFamily="50" charset="-128"/>
        </a:defRPr>
      </a:lvl5pPr>
      <a:lvl6pPr marL="457200" algn="l" rtl="0" fontAlgn="base">
        <a:lnSpc>
          <a:spcPct val="90000"/>
        </a:lnSpc>
        <a:spcBef>
          <a:spcPct val="0"/>
        </a:spcBef>
        <a:spcAft>
          <a:spcPct val="0"/>
        </a:spcAft>
        <a:defRPr kumimoji="1" sz="3600" b="1">
          <a:solidFill>
            <a:schemeClr val="tx2"/>
          </a:solidFill>
          <a:latin typeface="Arial" charset="0"/>
          <a:ea typeface="ＭＳ Ｐゴシック" pitchFamily="50" charset="-128"/>
        </a:defRPr>
      </a:lvl6pPr>
      <a:lvl7pPr marL="914400" algn="l" rtl="0" fontAlgn="base">
        <a:lnSpc>
          <a:spcPct val="90000"/>
        </a:lnSpc>
        <a:spcBef>
          <a:spcPct val="0"/>
        </a:spcBef>
        <a:spcAft>
          <a:spcPct val="0"/>
        </a:spcAft>
        <a:defRPr kumimoji="1" sz="3600" b="1">
          <a:solidFill>
            <a:schemeClr val="tx2"/>
          </a:solidFill>
          <a:latin typeface="Arial" charset="0"/>
          <a:ea typeface="ＭＳ Ｐゴシック" pitchFamily="50" charset="-128"/>
        </a:defRPr>
      </a:lvl7pPr>
      <a:lvl8pPr marL="1371600" algn="l" rtl="0" fontAlgn="base">
        <a:lnSpc>
          <a:spcPct val="90000"/>
        </a:lnSpc>
        <a:spcBef>
          <a:spcPct val="0"/>
        </a:spcBef>
        <a:spcAft>
          <a:spcPct val="0"/>
        </a:spcAft>
        <a:defRPr kumimoji="1" sz="3600" b="1">
          <a:solidFill>
            <a:schemeClr val="tx2"/>
          </a:solidFill>
          <a:latin typeface="Arial" charset="0"/>
          <a:ea typeface="ＭＳ Ｐゴシック" pitchFamily="50" charset="-128"/>
        </a:defRPr>
      </a:lvl8pPr>
      <a:lvl9pPr marL="1828800" algn="l" rtl="0" fontAlgn="base">
        <a:lnSpc>
          <a:spcPct val="90000"/>
        </a:lnSpc>
        <a:spcBef>
          <a:spcPct val="0"/>
        </a:spcBef>
        <a:spcAft>
          <a:spcPct val="0"/>
        </a:spcAft>
        <a:defRPr kumimoji="1" sz="3600" b="1">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kumimoji="1"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kumimoji="1" sz="2400">
          <a:solidFill>
            <a:schemeClr val="tx1"/>
          </a:solidFill>
          <a:latin typeface="+mn-lt"/>
          <a:ea typeface="+mn-ea"/>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kumimoji="1" sz="2000">
          <a:solidFill>
            <a:schemeClr val="tx1"/>
          </a:solidFill>
          <a:latin typeface="+mn-lt"/>
          <a:ea typeface="+mn-ea"/>
        </a:defRPr>
      </a:lvl3pPr>
      <a:lvl4pPr marL="1600200" indent="-228600" algn="l" rtl="0" eaLnBrk="0" fontAlgn="base" hangingPunct="0">
        <a:spcBef>
          <a:spcPct val="20000"/>
        </a:spcBef>
        <a:spcAft>
          <a:spcPct val="0"/>
        </a:spcAft>
        <a:buClr>
          <a:schemeClr val="tx1"/>
        </a:buClr>
        <a:buSzPct val="80000"/>
        <a:buChar char="–"/>
        <a:defRPr kumimoji="1">
          <a:solidFill>
            <a:schemeClr val="tx1"/>
          </a:solidFill>
          <a:latin typeface="+mn-lt"/>
          <a:ea typeface="+mn-ea"/>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kumimoji="1">
          <a:solidFill>
            <a:schemeClr val="tx1"/>
          </a:solidFill>
          <a:latin typeface="+mn-lt"/>
          <a:ea typeface="+mn-ea"/>
        </a:defRPr>
      </a:lvl5pPr>
      <a:lvl6pPr marL="2514600" indent="-228600" algn="l" rtl="0" fontAlgn="base">
        <a:spcBef>
          <a:spcPct val="20000"/>
        </a:spcBef>
        <a:spcAft>
          <a:spcPct val="0"/>
        </a:spcAft>
        <a:buClr>
          <a:schemeClr val="tx1"/>
        </a:buClr>
        <a:buSzPct val="65000"/>
        <a:buFont typeface="Wingdings" pitchFamily="2" charset="2"/>
        <a:buChar char="l"/>
        <a:defRPr kumimoji="1">
          <a:solidFill>
            <a:schemeClr val="tx1"/>
          </a:solidFill>
          <a:latin typeface="+mn-lt"/>
          <a:ea typeface="+mn-ea"/>
        </a:defRPr>
      </a:lvl6pPr>
      <a:lvl7pPr marL="2971800" indent="-228600" algn="l" rtl="0" fontAlgn="base">
        <a:spcBef>
          <a:spcPct val="20000"/>
        </a:spcBef>
        <a:spcAft>
          <a:spcPct val="0"/>
        </a:spcAft>
        <a:buClr>
          <a:schemeClr val="tx1"/>
        </a:buClr>
        <a:buSzPct val="65000"/>
        <a:buFont typeface="Wingdings" pitchFamily="2" charset="2"/>
        <a:buChar char="l"/>
        <a:defRPr kumimoji="1">
          <a:solidFill>
            <a:schemeClr val="tx1"/>
          </a:solidFill>
          <a:latin typeface="+mn-lt"/>
          <a:ea typeface="+mn-ea"/>
        </a:defRPr>
      </a:lvl7pPr>
      <a:lvl8pPr marL="3429000" indent="-228600" algn="l" rtl="0" fontAlgn="base">
        <a:spcBef>
          <a:spcPct val="20000"/>
        </a:spcBef>
        <a:spcAft>
          <a:spcPct val="0"/>
        </a:spcAft>
        <a:buClr>
          <a:schemeClr val="tx1"/>
        </a:buClr>
        <a:buSzPct val="65000"/>
        <a:buFont typeface="Wingdings" pitchFamily="2" charset="2"/>
        <a:buChar char="l"/>
        <a:defRPr kumimoji="1">
          <a:solidFill>
            <a:schemeClr val="tx1"/>
          </a:solidFill>
          <a:latin typeface="+mn-lt"/>
          <a:ea typeface="+mn-ea"/>
        </a:defRPr>
      </a:lvl8pPr>
      <a:lvl9pPr marL="3886200" indent="-228600" algn="l" rtl="0" fontAlgn="base">
        <a:spcBef>
          <a:spcPct val="20000"/>
        </a:spcBef>
        <a:spcAft>
          <a:spcPct val="0"/>
        </a:spcAft>
        <a:buClr>
          <a:schemeClr val="tx1"/>
        </a:buClr>
        <a:buSzPct val="65000"/>
        <a:buFont typeface="Wingdings" pitchFamily="2" charset="2"/>
        <a:buChar char="l"/>
        <a:defRPr kumimoji="1">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
          <p:cNvSpPr>
            <a:spLocks noGrp="1" noChangeArrowheads="1"/>
          </p:cNvSpPr>
          <p:nvPr>
            <p:ph type="ctrTitle"/>
          </p:nvPr>
        </p:nvSpPr>
        <p:spPr/>
        <p:txBody>
          <a:bodyPr/>
          <a:lstStyle/>
          <a:p>
            <a:pPr eaLnBrk="1" hangingPunct="1"/>
            <a:r>
              <a:rPr lang="ja-JP" altLang="en-US" dirty="0" smtClean="0"/>
              <a:t>ウェブアクセシビリティの</a:t>
            </a:r>
            <a:r>
              <a:rPr lang="en-US" altLang="ja-JP" dirty="0" smtClean="0"/>
              <a:t/>
            </a:r>
            <a:br>
              <a:rPr lang="en-US" altLang="ja-JP" dirty="0" smtClean="0"/>
            </a:br>
            <a:r>
              <a:rPr lang="ja-JP" altLang="en-US" dirty="0" smtClean="0"/>
              <a:t>社会的重要性と障害者</a:t>
            </a:r>
            <a:r>
              <a:rPr lang="ja-JP" altLang="en-US" dirty="0"/>
              <a:t>政策について</a:t>
            </a:r>
            <a:endParaRPr lang="ja-JP" altLang="en-US" dirty="0" smtClean="0"/>
          </a:p>
        </p:txBody>
      </p:sp>
      <p:sp>
        <p:nvSpPr>
          <p:cNvPr id="5123" name="Rectangle 3"/>
          <p:cNvSpPr>
            <a:spLocks noGrp="1" noChangeArrowheads="1"/>
          </p:cNvSpPr>
          <p:nvPr>
            <p:ph type="subTitle" idx="1"/>
          </p:nvPr>
        </p:nvSpPr>
        <p:spPr/>
        <p:txBody>
          <a:bodyPr/>
          <a:lstStyle/>
          <a:p>
            <a:pPr eaLnBrk="1" hangingPunct="1"/>
            <a:r>
              <a:rPr lang="en-US" altLang="ja-JP" dirty="0" smtClean="0"/>
              <a:t>2015</a:t>
            </a:r>
            <a:r>
              <a:rPr lang="ja-JP" altLang="en-US" dirty="0" smtClean="0"/>
              <a:t>年</a:t>
            </a:r>
            <a:r>
              <a:rPr lang="en-US" altLang="ja-JP" dirty="0" smtClean="0"/>
              <a:t>2</a:t>
            </a:r>
            <a:r>
              <a:rPr lang="ja-JP" altLang="en-US" dirty="0" smtClean="0"/>
              <a:t>月</a:t>
            </a:r>
            <a:r>
              <a:rPr lang="en-US" altLang="ja-JP" dirty="0" smtClean="0"/>
              <a:t>25</a:t>
            </a:r>
            <a:r>
              <a:rPr lang="ja-JP" altLang="en-US" dirty="0" smtClean="0"/>
              <a:t>日</a:t>
            </a:r>
            <a:endParaRPr lang="en-US" altLang="ja-JP" dirty="0" smtClean="0"/>
          </a:p>
          <a:p>
            <a:pPr eaLnBrk="1" hangingPunct="1"/>
            <a:r>
              <a:rPr lang="ja-JP" altLang="en-US" dirty="0" smtClean="0"/>
              <a:t>山田　肇</a:t>
            </a:r>
            <a:endParaRPr lang="en-US" altLang="ja-JP" dirty="0" smtClean="0"/>
          </a:p>
          <a:p>
            <a:pPr eaLnBrk="1" hangingPunct="1"/>
            <a:r>
              <a:rPr lang="ja-JP" altLang="en-US" sz="1800" dirty="0"/>
              <a:t>ウェブアクセシビリティ推進</a:t>
            </a:r>
            <a:r>
              <a:rPr lang="ja-JP" altLang="en-US" sz="1800" dirty="0" smtClean="0"/>
              <a:t>協会理事長東洋大学</a:t>
            </a:r>
            <a:endParaRPr lang="ja-JP" alt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Grp="1" noChangeArrowheads="1"/>
          </p:cNvSpPr>
          <p:nvPr>
            <p:ph type="title"/>
          </p:nvPr>
        </p:nvSpPr>
        <p:spPr/>
        <p:txBody>
          <a:bodyPr/>
          <a:lstStyle/>
          <a:p>
            <a:r>
              <a:rPr lang="ja-JP" altLang="ja-JP" sz="3200" dirty="0"/>
              <a:t>障害者</a:t>
            </a:r>
            <a:r>
              <a:rPr lang="ja-JP" altLang="ja-JP" sz="3200" dirty="0" smtClean="0"/>
              <a:t>基本法</a:t>
            </a:r>
            <a:r>
              <a:rPr lang="ja-JP" altLang="en-US" sz="3200" dirty="0" smtClean="0"/>
              <a:t>の</a:t>
            </a:r>
            <a:r>
              <a:rPr lang="en-US" altLang="ja-JP" sz="3200" dirty="0" smtClean="0"/>
              <a:t>2011</a:t>
            </a:r>
            <a:r>
              <a:rPr lang="ja-JP" altLang="ja-JP" sz="3200" dirty="0"/>
              <a:t>年改正</a:t>
            </a:r>
            <a:endParaRPr lang="en-US" altLang="ja-JP" sz="3200" dirty="0"/>
          </a:p>
        </p:txBody>
      </p:sp>
      <p:sp>
        <p:nvSpPr>
          <p:cNvPr id="8195" name="Rectangle 3"/>
          <p:cNvSpPr>
            <a:spLocks noGrp="1" noChangeArrowheads="1"/>
          </p:cNvSpPr>
          <p:nvPr>
            <p:ph type="body" idx="1"/>
          </p:nvPr>
        </p:nvSpPr>
        <p:spPr/>
        <p:txBody>
          <a:bodyPr/>
          <a:lstStyle/>
          <a:p>
            <a:r>
              <a:rPr lang="ja-JP" altLang="en-US" dirty="0" smtClean="0"/>
              <a:t>象徴的な改正項目</a:t>
            </a:r>
            <a:endParaRPr lang="en-US" altLang="ja-JP" dirty="0" smtClean="0"/>
          </a:p>
          <a:p>
            <a:pPr lvl="1"/>
            <a:r>
              <a:rPr lang="ja-JP" altLang="ja-JP" dirty="0"/>
              <a:t>電気通信及び放送その他の情報の提供に係る役務の提供並びに電子計算機及びその関連装置その他情報通信機器の製造等を行う事業者は、</a:t>
            </a:r>
            <a:r>
              <a:rPr lang="ja-JP" altLang="ja-JP" strike="dblStrike" dirty="0">
                <a:solidFill>
                  <a:srgbClr val="FF0000"/>
                </a:solidFill>
              </a:rPr>
              <a:t>社会連帯の理念に基づき、</a:t>
            </a:r>
            <a:r>
              <a:rPr lang="ja-JP" altLang="ja-JP" dirty="0"/>
              <a:t>当該役務の提供又は当該機器の製造等に当</a:t>
            </a:r>
            <a:r>
              <a:rPr lang="ja-JP" altLang="ja-JP" dirty="0" err="1"/>
              <a:t>たつては</a:t>
            </a:r>
            <a:r>
              <a:rPr lang="ja-JP" altLang="ja-JP" dirty="0"/>
              <a:t>、障害者の利用の便宜を図るよう努めなければ</a:t>
            </a:r>
            <a:r>
              <a:rPr lang="ja-JP" altLang="ja-JP" dirty="0" smtClean="0"/>
              <a:t>ならない</a:t>
            </a:r>
            <a:endParaRPr lang="en-US" altLang="ja-JP" dirty="0" smtClean="0"/>
          </a:p>
          <a:p>
            <a:r>
              <a:rPr lang="ja-JP" altLang="en-US" dirty="0"/>
              <a:t>社会</a:t>
            </a:r>
            <a:r>
              <a:rPr lang="ja-JP" altLang="en-US" dirty="0" smtClean="0"/>
              <a:t>連帯＝社会福祉から、基本的人権への視点の転換</a:t>
            </a:r>
            <a:endParaRPr lang="ja-JP" altLang="ja-JP" dirty="0"/>
          </a:p>
        </p:txBody>
      </p:sp>
    </p:spTree>
    <p:extLst>
      <p:ext uri="{BB962C8B-B14F-4D97-AF65-F5344CB8AC3E}">
        <p14:creationId xmlns:p14="http://schemas.microsoft.com/office/powerpoint/2010/main" val="6217739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Grp="1" noChangeArrowheads="1"/>
          </p:cNvSpPr>
          <p:nvPr>
            <p:ph type="title"/>
          </p:nvPr>
        </p:nvSpPr>
        <p:spPr/>
        <p:txBody>
          <a:bodyPr/>
          <a:lstStyle/>
          <a:p>
            <a:pPr eaLnBrk="1" hangingPunct="1"/>
            <a:r>
              <a:rPr lang="ja-JP" altLang="ja-JP" sz="3200" dirty="0"/>
              <a:t>障害者差別</a:t>
            </a:r>
            <a:r>
              <a:rPr lang="ja-JP" altLang="ja-JP" sz="3200" dirty="0" smtClean="0"/>
              <a:t>解消法</a:t>
            </a:r>
            <a:r>
              <a:rPr lang="ja-JP" altLang="en-US" sz="3200" dirty="0" smtClean="0"/>
              <a:t>（</a:t>
            </a:r>
            <a:r>
              <a:rPr lang="en-US" altLang="ja-JP" sz="3200" dirty="0" smtClean="0"/>
              <a:t>2016</a:t>
            </a:r>
            <a:r>
              <a:rPr lang="ja-JP" altLang="en-US" sz="3200" dirty="0" smtClean="0"/>
              <a:t>年施行予定）：</a:t>
            </a:r>
            <a:r>
              <a:rPr lang="en-US" altLang="ja-JP" sz="3200" dirty="0" smtClean="0"/>
              <a:t/>
            </a:r>
            <a:br>
              <a:rPr lang="en-US" altLang="ja-JP" sz="3200" dirty="0" smtClean="0"/>
            </a:br>
            <a:r>
              <a:rPr lang="ja-JP" altLang="ja-JP" sz="3200" dirty="0" smtClean="0"/>
              <a:t>行政</a:t>
            </a:r>
            <a:r>
              <a:rPr lang="ja-JP" altLang="ja-JP" sz="3200" dirty="0"/>
              <a:t>機関等の</a:t>
            </a:r>
            <a:r>
              <a:rPr lang="ja-JP" altLang="ja-JP" sz="3200" dirty="0" smtClean="0"/>
              <a:t>義務</a:t>
            </a:r>
            <a:r>
              <a:rPr lang="ja-JP" altLang="en-US" sz="3200" dirty="0" smtClean="0"/>
              <a:t>（第七条）</a:t>
            </a:r>
            <a:endParaRPr lang="en-US" altLang="ja-JP" sz="3200" dirty="0" smtClean="0"/>
          </a:p>
        </p:txBody>
      </p:sp>
      <p:sp>
        <p:nvSpPr>
          <p:cNvPr id="8195" name="Rectangle 3"/>
          <p:cNvSpPr>
            <a:spLocks noGrp="1" noChangeArrowheads="1"/>
          </p:cNvSpPr>
          <p:nvPr>
            <p:ph type="body" idx="1"/>
          </p:nvPr>
        </p:nvSpPr>
        <p:spPr>
          <a:xfrm>
            <a:off x="838201" y="2362200"/>
            <a:ext cx="7550223" cy="3724275"/>
          </a:xfrm>
        </p:spPr>
        <p:txBody>
          <a:bodyPr/>
          <a:lstStyle/>
          <a:p>
            <a:r>
              <a:rPr lang="ja-JP" altLang="ja-JP" dirty="0" smtClean="0"/>
              <a:t>行政</a:t>
            </a:r>
            <a:r>
              <a:rPr lang="ja-JP" altLang="ja-JP" dirty="0"/>
              <a:t>機関等は、その事務又は事業を行うに当たり、障害を理由として障害者でない者と不当な差別的取扱いをすることにより、障害者の権利利益を侵害してはならない。</a:t>
            </a:r>
          </a:p>
          <a:p>
            <a:r>
              <a:rPr lang="en-US" altLang="ja-JP" dirty="0" smtClean="0"/>
              <a:t>…</a:t>
            </a:r>
            <a:r>
              <a:rPr lang="ja-JP" altLang="ja-JP" dirty="0" smtClean="0"/>
              <a:t>障害者</a:t>
            </a:r>
            <a:r>
              <a:rPr lang="ja-JP" altLang="ja-JP" dirty="0"/>
              <a:t>から現に社会的障壁の除去を必要としている旨の意思の表明があった場合において、</a:t>
            </a:r>
            <a:r>
              <a:rPr lang="ja-JP" altLang="ja-JP" dirty="0">
                <a:solidFill>
                  <a:srgbClr val="FF0000"/>
                </a:solidFill>
              </a:rPr>
              <a:t>その実施に伴う負担が過重でないときは</a:t>
            </a:r>
            <a:r>
              <a:rPr lang="ja-JP" altLang="ja-JP" dirty="0" smtClean="0"/>
              <a:t>、</a:t>
            </a:r>
            <a:r>
              <a:rPr lang="en-US" altLang="ja-JP" dirty="0" smtClean="0"/>
              <a:t>…</a:t>
            </a:r>
            <a:r>
              <a:rPr lang="ja-JP" altLang="ja-JP" dirty="0" smtClean="0"/>
              <a:t>社会的</a:t>
            </a:r>
            <a:r>
              <a:rPr lang="ja-JP" altLang="ja-JP" dirty="0"/>
              <a:t>障壁の除去の実施について必要かつ合理的な</a:t>
            </a:r>
            <a:r>
              <a:rPr lang="ja-JP" altLang="ja-JP" dirty="0">
                <a:solidFill>
                  <a:srgbClr val="FF0000"/>
                </a:solidFill>
              </a:rPr>
              <a:t>配慮をしなければならない。</a:t>
            </a:r>
            <a:endParaRPr lang="en-US" altLang="ja-JP" dirty="0" smtClean="0">
              <a:solidFill>
                <a:srgbClr val="FF0000"/>
              </a:solidFill>
            </a:endParaRPr>
          </a:p>
        </p:txBody>
      </p:sp>
      <p:sp>
        <p:nvSpPr>
          <p:cNvPr id="4" name="四角形吹き出し 3"/>
          <p:cNvSpPr/>
          <p:nvPr/>
        </p:nvSpPr>
        <p:spPr>
          <a:xfrm>
            <a:off x="126142" y="85820"/>
            <a:ext cx="3365737" cy="792088"/>
          </a:xfrm>
          <a:prstGeom prst="wedgeRectCallout">
            <a:avLst>
              <a:gd name="adj1" fmla="val -14581"/>
              <a:gd name="adj2" fmla="val 27030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rgbClr val="FF0000"/>
                </a:solidFill>
              </a:rPr>
              <a:t>直接的差別の禁止</a:t>
            </a:r>
            <a:endParaRPr kumimoji="1" lang="ja-JP" altLang="en-US" sz="2800" dirty="0">
              <a:solidFill>
                <a:srgbClr val="FF0000"/>
              </a:solidFill>
            </a:endParaRPr>
          </a:p>
        </p:txBody>
      </p:sp>
      <p:sp>
        <p:nvSpPr>
          <p:cNvPr id="6" name="四角形吹き出し 5"/>
          <p:cNvSpPr/>
          <p:nvPr/>
        </p:nvSpPr>
        <p:spPr>
          <a:xfrm>
            <a:off x="5580112" y="1700808"/>
            <a:ext cx="3365737" cy="792088"/>
          </a:xfrm>
          <a:prstGeom prst="wedgeRectCallout">
            <a:avLst>
              <a:gd name="adj1" fmla="val -14581"/>
              <a:gd name="adj2" fmla="val 27030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rgbClr val="FF0000"/>
                </a:solidFill>
              </a:rPr>
              <a:t>間接</a:t>
            </a:r>
            <a:r>
              <a:rPr kumimoji="1" lang="ja-JP" altLang="en-US" sz="2800" dirty="0" smtClean="0">
                <a:solidFill>
                  <a:srgbClr val="FF0000"/>
                </a:solidFill>
              </a:rPr>
              <a:t>的差別の禁止</a:t>
            </a:r>
            <a:endParaRPr kumimoji="1" lang="ja-JP" altLang="en-US" sz="2800" dirty="0">
              <a:solidFill>
                <a:srgbClr val="FF0000"/>
              </a:solidFill>
            </a:endParaRPr>
          </a:p>
        </p:txBody>
      </p:sp>
    </p:spTree>
    <p:extLst>
      <p:ext uri="{BB962C8B-B14F-4D97-AF65-F5344CB8AC3E}">
        <p14:creationId xmlns:p14="http://schemas.microsoft.com/office/powerpoint/2010/main" val="3390666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Grp="1" noChangeArrowheads="1"/>
          </p:cNvSpPr>
          <p:nvPr>
            <p:ph type="title"/>
          </p:nvPr>
        </p:nvSpPr>
        <p:spPr/>
        <p:txBody>
          <a:bodyPr/>
          <a:lstStyle/>
          <a:p>
            <a:pPr eaLnBrk="1" hangingPunct="1"/>
            <a:r>
              <a:rPr lang="ja-JP" altLang="ja-JP" sz="3200" dirty="0"/>
              <a:t>障害者差別</a:t>
            </a:r>
            <a:r>
              <a:rPr lang="ja-JP" altLang="ja-JP" sz="3200" dirty="0" smtClean="0"/>
              <a:t>解消法</a:t>
            </a:r>
            <a:r>
              <a:rPr lang="ja-JP" altLang="en-US" sz="3200" dirty="0" smtClean="0"/>
              <a:t>（</a:t>
            </a:r>
            <a:r>
              <a:rPr lang="en-US" altLang="ja-JP" sz="3200" dirty="0" smtClean="0"/>
              <a:t>2016</a:t>
            </a:r>
            <a:r>
              <a:rPr lang="ja-JP" altLang="en-US" sz="3200" dirty="0" smtClean="0"/>
              <a:t>年施行予定）：</a:t>
            </a:r>
            <a:r>
              <a:rPr lang="en-US" altLang="ja-JP" sz="3200" dirty="0" smtClean="0"/>
              <a:t/>
            </a:r>
            <a:br>
              <a:rPr lang="en-US" altLang="ja-JP" sz="3200" dirty="0" smtClean="0"/>
            </a:br>
            <a:r>
              <a:rPr lang="ja-JP" altLang="en-US" sz="3200" dirty="0" smtClean="0"/>
              <a:t>事業者</a:t>
            </a:r>
            <a:r>
              <a:rPr lang="ja-JP" altLang="ja-JP" sz="3200" dirty="0" smtClean="0"/>
              <a:t>の義務</a:t>
            </a:r>
            <a:r>
              <a:rPr lang="ja-JP" altLang="en-US" sz="3200" dirty="0" smtClean="0"/>
              <a:t>（第八条）</a:t>
            </a:r>
            <a:endParaRPr lang="en-US" altLang="ja-JP" sz="3200" dirty="0" smtClean="0"/>
          </a:p>
        </p:txBody>
      </p:sp>
      <p:sp>
        <p:nvSpPr>
          <p:cNvPr id="8195" name="Rectangle 3"/>
          <p:cNvSpPr>
            <a:spLocks noGrp="1" noChangeArrowheads="1"/>
          </p:cNvSpPr>
          <p:nvPr>
            <p:ph type="body" idx="1"/>
          </p:nvPr>
        </p:nvSpPr>
        <p:spPr>
          <a:xfrm>
            <a:off x="838201" y="2362200"/>
            <a:ext cx="7550223" cy="3724275"/>
          </a:xfrm>
        </p:spPr>
        <p:txBody>
          <a:bodyPr/>
          <a:lstStyle/>
          <a:p>
            <a:r>
              <a:rPr lang="ja-JP" altLang="en-US" dirty="0"/>
              <a:t>第八条　事業者は、その事業を行うに当たり、障害を理由として障害者でない者と不当な差別的取扱いをすることにより、障害者の権利利益を侵害してはならない。</a:t>
            </a:r>
          </a:p>
          <a:p>
            <a:r>
              <a:rPr lang="en-US" altLang="ja-JP" dirty="0" smtClean="0"/>
              <a:t>…</a:t>
            </a:r>
            <a:r>
              <a:rPr lang="ja-JP" altLang="en-US" dirty="0" smtClean="0"/>
              <a:t>障害者</a:t>
            </a:r>
            <a:r>
              <a:rPr lang="ja-JP" altLang="en-US" dirty="0"/>
              <a:t>から現に社会的障壁の除去を必要としている旨の意思の表明があった場合において、</a:t>
            </a:r>
            <a:r>
              <a:rPr lang="ja-JP" altLang="en-US" dirty="0">
                <a:solidFill>
                  <a:srgbClr val="FF0000"/>
                </a:solidFill>
              </a:rPr>
              <a:t>その実施に伴う負担が過重でないときは</a:t>
            </a:r>
            <a:r>
              <a:rPr lang="ja-JP" altLang="en-US" dirty="0" smtClean="0"/>
              <a:t>、</a:t>
            </a:r>
            <a:r>
              <a:rPr lang="en-US" altLang="ja-JP" dirty="0" smtClean="0"/>
              <a:t>…</a:t>
            </a:r>
            <a:r>
              <a:rPr lang="ja-JP" altLang="en-US" dirty="0" smtClean="0"/>
              <a:t>社会的</a:t>
            </a:r>
            <a:r>
              <a:rPr lang="ja-JP" altLang="en-US" dirty="0"/>
              <a:t>障壁の除去の実施について必要かつ合理的な</a:t>
            </a:r>
            <a:r>
              <a:rPr lang="ja-JP" altLang="en-US" dirty="0">
                <a:solidFill>
                  <a:srgbClr val="FF0000"/>
                </a:solidFill>
              </a:rPr>
              <a:t>配慮をするように努めなければならない</a:t>
            </a:r>
            <a:r>
              <a:rPr lang="ja-JP" altLang="en-US" dirty="0" smtClean="0"/>
              <a:t>。</a:t>
            </a:r>
            <a:endParaRPr lang="en-US" altLang="ja-JP" dirty="0" smtClean="0">
              <a:solidFill>
                <a:srgbClr val="FF0000"/>
              </a:solidFill>
            </a:endParaRPr>
          </a:p>
        </p:txBody>
      </p:sp>
      <p:sp>
        <p:nvSpPr>
          <p:cNvPr id="6" name="四角形吹き出し 5"/>
          <p:cNvSpPr/>
          <p:nvPr/>
        </p:nvSpPr>
        <p:spPr>
          <a:xfrm>
            <a:off x="126142" y="85820"/>
            <a:ext cx="3365737" cy="792088"/>
          </a:xfrm>
          <a:prstGeom prst="wedgeRectCallout">
            <a:avLst>
              <a:gd name="adj1" fmla="val -14581"/>
              <a:gd name="adj2" fmla="val 27030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rgbClr val="FF0000"/>
                </a:solidFill>
              </a:rPr>
              <a:t>直接的差別の禁止</a:t>
            </a:r>
            <a:endParaRPr kumimoji="1" lang="ja-JP" altLang="en-US" sz="2800" dirty="0">
              <a:solidFill>
                <a:srgbClr val="FF0000"/>
              </a:solidFill>
            </a:endParaRPr>
          </a:p>
        </p:txBody>
      </p:sp>
      <p:sp>
        <p:nvSpPr>
          <p:cNvPr id="7" name="四角形吹き出し 6"/>
          <p:cNvSpPr/>
          <p:nvPr/>
        </p:nvSpPr>
        <p:spPr>
          <a:xfrm>
            <a:off x="5580112" y="1700808"/>
            <a:ext cx="3365737" cy="792088"/>
          </a:xfrm>
          <a:prstGeom prst="wedgeRectCallout">
            <a:avLst>
              <a:gd name="adj1" fmla="val -14581"/>
              <a:gd name="adj2" fmla="val 27030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rgbClr val="FF0000"/>
                </a:solidFill>
              </a:rPr>
              <a:t>間接</a:t>
            </a:r>
            <a:r>
              <a:rPr kumimoji="1" lang="ja-JP" altLang="en-US" sz="2800" dirty="0" smtClean="0">
                <a:solidFill>
                  <a:srgbClr val="FF0000"/>
                </a:solidFill>
              </a:rPr>
              <a:t>的差別の禁止</a:t>
            </a:r>
            <a:endParaRPr kumimoji="1" lang="ja-JP" altLang="en-US" sz="2800" dirty="0">
              <a:solidFill>
                <a:srgbClr val="FF0000"/>
              </a:solidFill>
            </a:endParaRPr>
          </a:p>
        </p:txBody>
      </p:sp>
    </p:spTree>
    <p:extLst>
      <p:ext uri="{BB962C8B-B14F-4D97-AF65-F5344CB8AC3E}">
        <p14:creationId xmlns:p14="http://schemas.microsoft.com/office/powerpoint/2010/main" val="3718710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Grp="1" noChangeArrowheads="1"/>
          </p:cNvSpPr>
          <p:nvPr>
            <p:ph type="title"/>
          </p:nvPr>
        </p:nvSpPr>
        <p:spPr/>
        <p:txBody>
          <a:bodyPr/>
          <a:lstStyle/>
          <a:p>
            <a:pPr eaLnBrk="1" hangingPunct="1"/>
            <a:r>
              <a:rPr lang="ja-JP" altLang="en-US" sz="3200" dirty="0" smtClean="0"/>
              <a:t>障害者差別解消法の意思</a:t>
            </a:r>
            <a:endParaRPr lang="en-US" altLang="ja-JP" sz="3200" dirty="0" smtClean="0"/>
          </a:p>
        </p:txBody>
      </p:sp>
      <p:sp>
        <p:nvSpPr>
          <p:cNvPr id="8195" name="Rectangle 3"/>
          <p:cNvSpPr>
            <a:spLocks noGrp="1" noChangeArrowheads="1"/>
          </p:cNvSpPr>
          <p:nvPr>
            <p:ph type="body" idx="1"/>
          </p:nvPr>
        </p:nvSpPr>
        <p:spPr>
          <a:xfrm>
            <a:off x="838201" y="2362200"/>
            <a:ext cx="7550224" cy="3724275"/>
          </a:xfrm>
        </p:spPr>
        <p:txBody>
          <a:bodyPr/>
          <a:lstStyle/>
          <a:p>
            <a:r>
              <a:rPr lang="ja-JP" altLang="en-US" dirty="0"/>
              <a:t>行政</a:t>
            </a:r>
            <a:r>
              <a:rPr lang="ja-JP" altLang="en-US" dirty="0" smtClean="0"/>
              <a:t>機関等だけでなく、民間の事業者も対応すべきというのが、障害者差別解消法の</a:t>
            </a:r>
            <a:r>
              <a:rPr lang="ja-JP" altLang="en-US" dirty="0" smtClean="0"/>
              <a:t>要求</a:t>
            </a:r>
            <a:endParaRPr lang="en-US" altLang="ja-JP" dirty="0"/>
          </a:p>
          <a:p>
            <a:r>
              <a:rPr lang="ja-JP" altLang="en-US" sz="2800" dirty="0" smtClean="0"/>
              <a:t>直接的差別を禁止したうえで、意図しない差別が存在した際には、過重</a:t>
            </a:r>
            <a:r>
              <a:rPr lang="ja-JP" altLang="en-US" sz="2800" dirty="0" smtClean="0"/>
              <a:t>な負担を伴わない場合の合理的</a:t>
            </a:r>
            <a:r>
              <a:rPr lang="ja-JP" altLang="en-US" sz="2800" dirty="0" smtClean="0"/>
              <a:t>対応を要求</a:t>
            </a:r>
            <a:endParaRPr lang="en-US" altLang="ja-JP" dirty="0"/>
          </a:p>
          <a:p>
            <a:r>
              <a:rPr lang="ja-JP" altLang="en-US" dirty="0" smtClean="0"/>
              <a:t>行政機関に準じる公共機関には</a:t>
            </a:r>
            <a:r>
              <a:rPr lang="en-US" altLang="ja-JP" dirty="0" smtClean="0"/>
              <a:t>『</a:t>
            </a:r>
            <a:r>
              <a:rPr lang="ja-JP" altLang="en-US" dirty="0" smtClean="0"/>
              <a:t>実質義務が課せられている</a:t>
            </a:r>
            <a:r>
              <a:rPr lang="en-US" altLang="ja-JP" dirty="0" smtClean="0"/>
              <a:t>』</a:t>
            </a:r>
            <a:r>
              <a:rPr lang="ja-JP" altLang="en-US" dirty="0" smtClean="0"/>
              <a:t>と認識すべきだが、対応は遅れている</a:t>
            </a:r>
            <a:endParaRPr lang="en-US" altLang="ja-JP" dirty="0" smtClean="0"/>
          </a:p>
        </p:txBody>
      </p:sp>
    </p:spTree>
    <p:extLst>
      <p:ext uri="{BB962C8B-B14F-4D97-AF65-F5344CB8AC3E}">
        <p14:creationId xmlns:p14="http://schemas.microsoft.com/office/powerpoint/2010/main" val="25302549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Grp="1" noChangeArrowheads="1"/>
          </p:cNvSpPr>
          <p:nvPr>
            <p:ph type="title"/>
          </p:nvPr>
        </p:nvSpPr>
        <p:spPr/>
        <p:txBody>
          <a:bodyPr/>
          <a:lstStyle/>
          <a:p>
            <a:pPr eaLnBrk="1" hangingPunct="1"/>
            <a:r>
              <a:rPr lang="ja-JP" altLang="ja-JP" sz="3200" dirty="0" smtClean="0"/>
              <a:t>障害者</a:t>
            </a:r>
            <a:r>
              <a:rPr lang="ja-JP" altLang="ja-JP" sz="3200" dirty="0"/>
              <a:t>基本</a:t>
            </a:r>
            <a:r>
              <a:rPr lang="ja-JP" altLang="ja-JP" sz="3200" dirty="0" smtClean="0"/>
              <a:t>計画策定</a:t>
            </a:r>
            <a:r>
              <a:rPr lang="ja-JP" altLang="en-US" sz="3200" dirty="0" smtClean="0"/>
              <a:t>（</a:t>
            </a:r>
            <a:r>
              <a:rPr lang="en-US" altLang="ja-JP" sz="3200" dirty="0" smtClean="0"/>
              <a:t>2013</a:t>
            </a:r>
            <a:r>
              <a:rPr lang="ja-JP" altLang="en-US" sz="3200" dirty="0" smtClean="0"/>
              <a:t>年</a:t>
            </a:r>
            <a:r>
              <a:rPr lang="en-US" altLang="ja-JP" sz="3200" dirty="0" smtClean="0"/>
              <a:t>9</a:t>
            </a:r>
            <a:r>
              <a:rPr lang="ja-JP" altLang="en-US" sz="3200" dirty="0" smtClean="0"/>
              <a:t>月）</a:t>
            </a:r>
            <a:endParaRPr lang="en-US" altLang="ja-JP" sz="3200" dirty="0" smtClean="0"/>
          </a:p>
        </p:txBody>
      </p:sp>
      <p:sp>
        <p:nvSpPr>
          <p:cNvPr id="8195" name="Rectangle 3"/>
          <p:cNvSpPr>
            <a:spLocks noGrp="1" noChangeArrowheads="1"/>
          </p:cNvSpPr>
          <p:nvPr>
            <p:ph type="body" idx="1"/>
          </p:nvPr>
        </p:nvSpPr>
        <p:spPr>
          <a:xfrm>
            <a:off x="838201" y="2362200"/>
            <a:ext cx="7550224" cy="3724275"/>
          </a:xfrm>
        </p:spPr>
        <p:txBody>
          <a:bodyPr/>
          <a:lstStyle/>
          <a:p>
            <a:r>
              <a:rPr lang="ja-JP" altLang="ja-JP" dirty="0"/>
              <a:t>障害者の活動を制限し、社会への参加を制約している、事物、制度、慣行、観念等の社会的障壁の除去を</a:t>
            </a:r>
            <a:r>
              <a:rPr lang="ja-JP" altLang="ja-JP" dirty="0" smtClean="0"/>
              <a:t>進め</a:t>
            </a:r>
            <a:r>
              <a:rPr lang="en-US" altLang="ja-JP" dirty="0" smtClean="0"/>
              <a:t>……</a:t>
            </a:r>
            <a:r>
              <a:rPr lang="ja-JP" altLang="ja-JP" dirty="0" smtClean="0"/>
              <a:t>社会</a:t>
            </a:r>
            <a:r>
              <a:rPr lang="ja-JP" altLang="ja-JP" dirty="0"/>
              <a:t>のバリアフリー化を推進し、アクセシビリティの向上を</a:t>
            </a:r>
            <a:r>
              <a:rPr lang="ja-JP" altLang="ja-JP" dirty="0" smtClean="0"/>
              <a:t>図る</a:t>
            </a:r>
            <a:endParaRPr lang="en-US" altLang="ja-JP" dirty="0" smtClean="0"/>
          </a:p>
          <a:p>
            <a:r>
              <a:rPr lang="ja-JP" altLang="ja-JP" dirty="0" smtClean="0"/>
              <a:t>障害者</a:t>
            </a:r>
            <a:r>
              <a:rPr lang="ja-JP" altLang="ja-JP" dirty="0"/>
              <a:t>が円滑に情報を取得・利用し、意思表示やコミュニケーションを行うことができるように、情報通信における情報アクセシビリティの向上、情報提供の充実、コミュニケーション支援の充実等、情報の利用におけるアクセシビリティの向上を推進</a:t>
            </a:r>
            <a:r>
              <a:rPr lang="ja-JP" altLang="ja-JP" dirty="0" smtClean="0"/>
              <a:t>する</a:t>
            </a:r>
            <a:endParaRPr lang="ja-JP" altLang="ja-JP" dirty="0"/>
          </a:p>
        </p:txBody>
      </p:sp>
    </p:spTree>
    <p:extLst>
      <p:ext uri="{BB962C8B-B14F-4D97-AF65-F5344CB8AC3E}">
        <p14:creationId xmlns:p14="http://schemas.microsoft.com/office/powerpoint/2010/main" val="12950419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Grp="1" noChangeArrowheads="1"/>
          </p:cNvSpPr>
          <p:nvPr>
            <p:ph type="title"/>
          </p:nvPr>
        </p:nvSpPr>
        <p:spPr/>
        <p:txBody>
          <a:bodyPr/>
          <a:lstStyle/>
          <a:p>
            <a:pPr eaLnBrk="1" hangingPunct="1"/>
            <a:r>
              <a:rPr lang="ja-JP" altLang="en-US" sz="3200" dirty="0" smtClean="0"/>
              <a:t>行政情報のバリアフリー化</a:t>
            </a:r>
            <a:endParaRPr lang="en-US" altLang="ja-JP" sz="3200" dirty="0" smtClean="0"/>
          </a:p>
        </p:txBody>
      </p:sp>
      <p:sp>
        <p:nvSpPr>
          <p:cNvPr id="8195" name="Rectangle 3"/>
          <p:cNvSpPr>
            <a:spLocks noGrp="1" noChangeArrowheads="1"/>
          </p:cNvSpPr>
          <p:nvPr>
            <p:ph type="body" idx="1"/>
          </p:nvPr>
        </p:nvSpPr>
        <p:spPr>
          <a:xfrm>
            <a:off x="838201" y="2362200"/>
            <a:ext cx="7550224" cy="3724275"/>
          </a:xfrm>
        </p:spPr>
        <p:txBody>
          <a:bodyPr/>
          <a:lstStyle/>
          <a:p>
            <a:r>
              <a:rPr lang="ja-JP" altLang="ja-JP" dirty="0"/>
              <a:t>各府省において，障害者を含む全ての人の利用しやすさに配慮した行政情報の電子的提供の充実に取り組むとともに、地方公共団体等の公的機関におけるウェブアクセシビリティの向上等に向けた取組を促進</a:t>
            </a:r>
            <a:r>
              <a:rPr lang="ja-JP" altLang="ja-JP" dirty="0" smtClean="0"/>
              <a:t>する</a:t>
            </a:r>
            <a:endParaRPr lang="en-US" altLang="ja-JP" dirty="0" smtClean="0"/>
          </a:p>
          <a:p>
            <a:r>
              <a:rPr lang="ja-JP" altLang="ja-JP" dirty="0" smtClean="0"/>
              <a:t>民間</a:t>
            </a:r>
            <a:r>
              <a:rPr lang="ja-JP" altLang="ja-JP" dirty="0"/>
              <a:t>の事業者よりも強い義務を行政機関等に課そうという</a:t>
            </a:r>
            <a:r>
              <a:rPr lang="ja-JP" altLang="ja-JP" dirty="0" smtClean="0"/>
              <a:t>考え方</a:t>
            </a:r>
            <a:r>
              <a:rPr lang="ja-JP" altLang="en-US" dirty="0" smtClean="0"/>
              <a:t>に基づく</a:t>
            </a:r>
            <a:endParaRPr lang="ja-JP" altLang="ja-JP" dirty="0"/>
          </a:p>
        </p:txBody>
      </p:sp>
    </p:spTree>
    <p:extLst>
      <p:ext uri="{BB962C8B-B14F-4D97-AF65-F5344CB8AC3E}">
        <p14:creationId xmlns:p14="http://schemas.microsoft.com/office/powerpoint/2010/main" val="5047988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Grp="1" noChangeArrowheads="1"/>
          </p:cNvSpPr>
          <p:nvPr>
            <p:ph type="title"/>
          </p:nvPr>
        </p:nvSpPr>
        <p:spPr/>
        <p:txBody>
          <a:bodyPr/>
          <a:lstStyle/>
          <a:p>
            <a:r>
              <a:rPr lang="ja-JP" altLang="ja-JP" sz="3200" dirty="0"/>
              <a:t>障害者差別解消法に基づく基本方針の策定</a:t>
            </a:r>
          </a:p>
        </p:txBody>
      </p:sp>
      <p:sp>
        <p:nvSpPr>
          <p:cNvPr id="8195" name="Rectangle 3"/>
          <p:cNvSpPr>
            <a:spLocks noGrp="1" noChangeArrowheads="1"/>
          </p:cNvSpPr>
          <p:nvPr>
            <p:ph type="body" idx="1"/>
          </p:nvPr>
        </p:nvSpPr>
        <p:spPr>
          <a:xfrm>
            <a:off x="838201" y="2362200"/>
            <a:ext cx="7550224" cy="3724275"/>
          </a:xfrm>
        </p:spPr>
        <p:txBody>
          <a:bodyPr/>
          <a:lstStyle/>
          <a:p>
            <a:r>
              <a:rPr lang="ja-JP" altLang="en-US" dirty="0" smtClean="0"/>
              <a:t>障害者政策委員会で進行中</a:t>
            </a:r>
            <a:r>
              <a:rPr lang="ja-JP" altLang="en-US" dirty="0"/>
              <a:t>。</a:t>
            </a:r>
            <a:r>
              <a:rPr lang="ja-JP" altLang="en-US" dirty="0" smtClean="0"/>
              <a:t>原案を公開し、</a:t>
            </a:r>
            <a:r>
              <a:rPr lang="en-US" altLang="ja-JP" dirty="0" smtClean="0"/>
              <a:t>2014</a:t>
            </a:r>
            <a:r>
              <a:rPr lang="ja-JP" altLang="en-US" dirty="0" smtClean="0"/>
              <a:t>年</a:t>
            </a:r>
            <a:r>
              <a:rPr lang="en-US" altLang="ja-JP" dirty="0" smtClean="0"/>
              <a:t>12</a:t>
            </a:r>
            <a:r>
              <a:rPr lang="ja-JP" altLang="en-US" dirty="0" smtClean="0"/>
              <a:t>月期限でパブリックコメントを実施</a:t>
            </a:r>
            <a:endParaRPr lang="en-US" altLang="ja-JP" dirty="0" smtClean="0"/>
          </a:p>
          <a:p>
            <a:r>
              <a:rPr lang="ja-JP" altLang="ja-JP" dirty="0"/>
              <a:t>障害者差別の解消のための取組は、このような環境の整備を行うための施策と連携しながら進められることが重要であり、ハード面でのバリアフリー化施策、情報の取得・利用・発信におけるアクセシビリティ向上のための施策、職員に対する研修等、環境の整備の施策を着実に進めることが必要で</a:t>
            </a:r>
            <a:r>
              <a:rPr lang="ja-JP" altLang="ja-JP" dirty="0" smtClean="0"/>
              <a:t>ある</a:t>
            </a:r>
            <a:endParaRPr lang="ja-JP" altLang="ja-JP" dirty="0"/>
          </a:p>
        </p:txBody>
      </p:sp>
    </p:spTree>
    <p:extLst>
      <p:ext uri="{BB962C8B-B14F-4D97-AF65-F5344CB8AC3E}">
        <p14:creationId xmlns:p14="http://schemas.microsoft.com/office/powerpoint/2010/main" val="30153904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Grp="1" noChangeArrowheads="1"/>
          </p:cNvSpPr>
          <p:nvPr>
            <p:ph type="title"/>
          </p:nvPr>
        </p:nvSpPr>
        <p:spPr/>
        <p:txBody>
          <a:bodyPr/>
          <a:lstStyle/>
          <a:p>
            <a:r>
              <a:rPr lang="en-US" altLang="ja-JP" sz="3200" dirty="0" smtClean="0"/>
              <a:t>2010</a:t>
            </a:r>
            <a:r>
              <a:rPr lang="ja-JP" altLang="en-US" sz="3200" dirty="0" smtClean="0"/>
              <a:t>年に集中した環境整備のための活動</a:t>
            </a:r>
            <a:endParaRPr lang="ja-JP" altLang="ja-JP" sz="3200" dirty="0"/>
          </a:p>
        </p:txBody>
      </p:sp>
      <p:sp>
        <p:nvSpPr>
          <p:cNvPr id="8195" name="Rectangle 3"/>
          <p:cNvSpPr>
            <a:spLocks noGrp="1" noChangeArrowheads="1"/>
          </p:cNvSpPr>
          <p:nvPr>
            <p:ph type="body" idx="1"/>
          </p:nvPr>
        </p:nvSpPr>
        <p:spPr>
          <a:xfrm>
            <a:off x="838201" y="2362200"/>
            <a:ext cx="7550224" cy="3724275"/>
          </a:xfrm>
        </p:spPr>
        <p:txBody>
          <a:bodyPr/>
          <a:lstStyle/>
          <a:p>
            <a:r>
              <a:rPr lang="ja-JP" altLang="en-US" dirty="0" smtClean="0"/>
              <a:t>国内標準</a:t>
            </a:r>
            <a:r>
              <a:rPr lang="en-US" altLang="ja-JP" dirty="0" smtClean="0"/>
              <a:t>JIS X8341-3</a:t>
            </a:r>
            <a:r>
              <a:rPr lang="ja-JP" altLang="en-US" dirty="0" smtClean="0"/>
              <a:t>「ウェブコンテンツ」の改正（</a:t>
            </a:r>
            <a:r>
              <a:rPr lang="en-US" altLang="ja-JP" dirty="0" smtClean="0"/>
              <a:t>WCAG2.0</a:t>
            </a:r>
            <a:r>
              <a:rPr lang="ja-JP" altLang="en-US" dirty="0" smtClean="0"/>
              <a:t>に一致）</a:t>
            </a:r>
            <a:endParaRPr lang="en-US" altLang="ja-JP" dirty="0" smtClean="0"/>
          </a:p>
          <a:p>
            <a:r>
              <a:rPr lang="ja-JP" altLang="en-US" dirty="0" smtClean="0"/>
              <a:t>国と地方公共団体に「みんなの公共サイト運用モデル」の改訂版を配布</a:t>
            </a:r>
            <a:endParaRPr lang="en-US" altLang="ja-JP" dirty="0" smtClean="0"/>
          </a:p>
          <a:p>
            <a:r>
              <a:rPr lang="ja-JP" altLang="en-US" dirty="0" smtClean="0"/>
              <a:t>ウェブアクセシビリティ基盤委員会発足。</a:t>
            </a:r>
            <a:r>
              <a:rPr lang="en-US" altLang="ja-JP" dirty="0" smtClean="0"/>
              <a:t>JIS</a:t>
            </a:r>
            <a:r>
              <a:rPr lang="ja-JP" altLang="en-US" dirty="0" smtClean="0"/>
              <a:t>を</a:t>
            </a:r>
            <a:r>
              <a:rPr lang="ja-JP" altLang="en-US" dirty="0"/>
              <a:t>実装する際に必要な</a:t>
            </a:r>
            <a:r>
              <a:rPr lang="ja-JP" altLang="en-US" dirty="0" smtClean="0"/>
              <a:t>情報を提供</a:t>
            </a:r>
            <a:endParaRPr lang="en-US" altLang="ja-JP" dirty="0" smtClean="0"/>
          </a:p>
          <a:p>
            <a:r>
              <a:rPr lang="ja-JP" altLang="en-US" dirty="0" smtClean="0"/>
              <a:t>ウェブアクセシビリティ推進協会発足</a:t>
            </a:r>
            <a:endParaRPr lang="ja-JP" altLang="en-US" dirty="0"/>
          </a:p>
        </p:txBody>
      </p:sp>
    </p:spTree>
    <p:extLst>
      <p:ext uri="{BB962C8B-B14F-4D97-AF65-F5344CB8AC3E}">
        <p14:creationId xmlns:p14="http://schemas.microsoft.com/office/powerpoint/2010/main" val="24321099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Grp="1" noChangeArrowheads="1"/>
          </p:cNvSpPr>
          <p:nvPr>
            <p:ph type="title"/>
          </p:nvPr>
        </p:nvSpPr>
        <p:spPr/>
        <p:txBody>
          <a:bodyPr/>
          <a:lstStyle/>
          <a:p>
            <a:r>
              <a:rPr lang="ja-JP" altLang="en-US" sz="3200" dirty="0" smtClean="0"/>
              <a:t>象徴的課題：外国人への防災情報の提供</a:t>
            </a:r>
            <a:endParaRPr lang="ja-JP" altLang="ja-JP" sz="3200" dirty="0"/>
          </a:p>
        </p:txBody>
      </p:sp>
      <p:sp>
        <p:nvSpPr>
          <p:cNvPr id="8195" name="Rectangle 3"/>
          <p:cNvSpPr>
            <a:spLocks noGrp="1" noChangeArrowheads="1"/>
          </p:cNvSpPr>
          <p:nvPr>
            <p:ph type="body" idx="1"/>
          </p:nvPr>
        </p:nvSpPr>
        <p:spPr>
          <a:xfrm>
            <a:off x="838201" y="2362200"/>
            <a:ext cx="7550224" cy="3724275"/>
          </a:xfrm>
        </p:spPr>
        <p:txBody>
          <a:bodyPr/>
          <a:lstStyle/>
          <a:p>
            <a:r>
              <a:rPr lang="ja-JP" altLang="en-US" dirty="0" smtClean="0"/>
              <a:t>東京都渋谷区の場合、公式サイトの</a:t>
            </a:r>
            <a:r>
              <a:rPr lang="en-US" altLang="ja-JP" dirty="0" smtClean="0"/>
              <a:t>English</a:t>
            </a:r>
            <a:r>
              <a:rPr lang="ja-JP" altLang="en-US" dirty="0" smtClean="0"/>
              <a:t>をクリックすると、以下の警告を英語で表示</a:t>
            </a:r>
            <a:endParaRPr lang="en-US" altLang="ja-JP" dirty="0" smtClean="0"/>
          </a:p>
          <a:p>
            <a:r>
              <a:rPr lang="ja-JP" altLang="en-US" dirty="0"/>
              <a:t>この翻訳は、プログラムを利用し、日本語版「渋谷区ホームページ」の翻訳が、機械的に行われますので、内容が</a:t>
            </a:r>
            <a:r>
              <a:rPr lang="en-US" altLang="ja-JP" dirty="0"/>
              <a:t>100</a:t>
            </a:r>
            <a:r>
              <a:rPr lang="ja-JP" altLang="en-US" dirty="0"/>
              <a:t>％正確であるとは限りません。 </a:t>
            </a:r>
            <a:r>
              <a:rPr lang="ja-JP" altLang="en-US" dirty="0" smtClean="0"/>
              <a:t>翻訳</a:t>
            </a:r>
            <a:r>
              <a:rPr lang="ja-JP" altLang="en-US" dirty="0"/>
              <a:t>文によっては、本来の意味からはずれた結果になることもあります。 </a:t>
            </a:r>
            <a:r>
              <a:rPr lang="ja-JP" altLang="en-US" dirty="0" smtClean="0"/>
              <a:t>渋谷区</a:t>
            </a:r>
            <a:r>
              <a:rPr lang="ja-JP" altLang="en-US" dirty="0"/>
              <a:t>と翻訳プログラムを提供する事業者は、当翻訳に起因する損害について一切の責任を</a:t>
            </a:r>
            <a:r>
              <a:rPr lang="ja-JP" altLang="en-US" dirty="0" smtClean="0"/>
              <a:t>負いません</a:t>
            </a:r>
            <a:endParaRPr lang="ja-JP" altLang="en-US" dirty="0"/>
          </a:p>
        </p:txBody>
      </p:sp>
    </p:spTree>
    <p:extLst>
      <p:ext uri="{BB962C8B-B14F-4D97-AF65-F5344CB8AC3E}">
        <p14:creationId xmlns:p14="http://schemas.microsoft.com/office/powerpoint/2010/main" val="12675259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Grp="1" noChangeArrowheads="1"/>
          </p:cNvSpPr>
          <p:nvPr>
            <p:ph type="title"/>
          </p:nvPr>
        </p:nvSpPr>
        <p:spPr/>
        <p:txBody>
          <a:bodyPr/>
          <a:lstStyle/>
          <a:p>
            <a:r>
              <a:rPr lang="ja-JP" altLang="en-US" sz="3200" dirty="0" smtClean="0"/>
              <a:t>象徴的課題：外国人への防災情報の提供</a:t>
            </a:r>
            <a:endParaRPr lang="ja-JP" altLang="ja-JP" sz="3200" dirty="0"/>
          </a:p>
        </p:txBody>
      </p:sp>
      <p:sp>
        <p:nvSpPr>
          <p:cNvPr id="8195" name="Rectangle 3"/>
          <p:cNvSpPr>
            <a:spLocks noGrp="1" noChangeArrowheads="1"/>
          </p:cNvSpPr>
          <p:nvPr>
            <p:ph type="body" idx="1"/>
          </p:nvPr>
        </p:nvSpPr>
        <p:spPr>
          <a:xfrm>
            <a:off x="838201" y="2362200"/>
            <a:ext cx="7550224" cy="3724275"/>
          </a:xfrm>
        </p:spPr>
        <p:txBody>
          <a:bodyPr/>
          <a:lstStyle/>
          <a:p>
            <a:r>
              <a:rPr lang="ja-JP" altLang="en-US" dirty="0"/>
              <a:t>先に</a:t>
            </a:r>
            <a:r>
              <a:rPr lang="ja-JP" altLang="en-US" dirty="0" smtClean="0"/>
              <a:t>進むと表示されるのは</a:t>
            </a:r>
            <a:endParaRPr lang="en-US" altLang="ja-JP" dirty="0" smtClean="0"/>
          </a:p>
          <a:p>
            <a:r>
              <a:rPr lang="ja-JP" altLang="en-US" dirty="0"/>
              <a:t>被災して</a:t>
            </a:r>
            <a:r>
              <a:rPr lang="ja-JP" altLang="en-US" dirty="0" smtClean="0"/>
              <a:t>も渋谷区は責任を負わないと言えるか</a:t>
            </a:r>
            <a:endParaRPr lang="ja-JP" altLang="en-US" dirty="0"/>
          </a:p>
        </p:txBody>
      </p:sp>
      <p:grpSp>
        <p:nvGrpSpPr>
          <p:cNvPr id="2" name="グループ化 1"/>
          <p:cNvGrpSpPr/>
          <p:nvPr/>
        </p:nvGrpSpPr>
        <p:grpSpPr>
          <a:xfrm>
            <a:off x="827584" y="3364812"/>
            <a:ext cx="8151118" cy="3362325"/>
            <a:chOff x="827584" y="3364812"/>
            <a:chExt cx="8151118" cy="3362325"/>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3848" y="3364812"/>
              <a:ext cx="5774854" cy="32467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4" y="3364812"/>
              <a:ext cx="2124075" cy="3362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201040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195">
                                            <p:txEl>
                                              <p:pRg st="1" end="1"/>
                                            </p:txEl>
                                          </p:spTgt>
                                        </p:tgtEl>
                                        <p:attrNameLst>
                                          <p:attrName>style.visibility</p:attrName>
                                        </p:attrNameLst>
                                      </p:cBhvr>
                                      <p:to>
                                        <p:strVal val="visible"/>
                                      </p:to>
                                    </p:set>
                                    <p:anim calcmode="lin" valueType="num">
                                      <p:cBhvr additive="base">
                                        <p:cTn id="13" dur="500" fill="hold"/>
                                        <p:tgtEl>
                                          <p:spTgt spid="819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19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Grp="1" noChangeArrowheads="1"/>
          </p:cNvSpPr>
          <p:nvPr>
            <p:ph type="title"/>
          </p:nvPr>
        </p:nvSpPr>
        <p:spPr/>
        <p:txBody>
          <a:bodyPr/>
          <a:lstStyle/>
          <a:p>
            <a:pPr eaLnBrk="1" hangingPunct="1"/>
            <a:r>
              <a:rPr lang="ja-JP" altLang="en-US" sz="3200" dirty="0" smtClean="0"/>
              <a:t>障害者を排除する公共サービス</a:t>
            </a:r>
            <a:endParaRPr lang="en-US" altLang="ja-JP" sz="3200" dirty="0" smtClean="0"/>
          </a:p>
        </p:txBody>
      </p:sp>
      <p:sp>
        <p:nvSpPr>
          <p:cNvPr id="8195" name="Rectangle 3"/>
          <p:cNvSpPr>
            <a:spLocks noGrp="1" noChangeArrowheads="1"/>
          </p:cNvSpPr>
          <p:nvPr>
            <p:ph type="body" idx="1"/>
          </p:nvPr>
        </p:nvSpPr>
        <p:spPr/>
        <p:txBody>
          <a:bodyPr/>
          <a:lstStyle/>
          <a:p>
            <a:r>
              <a:rPr lang="ja-JP" altLang="ja-JP" dirty="0"/>
              <a:t>アクセシビリティ</a:t>
            </a:r>
            <a:r>
              <a:rPr lang="ja-JP" altLang="en-US" dirty="0" smtClean="0"/>
              <a:t>非</a:t>
            </a:r>
            <a:r>
              <a:rPr lang="ja-JP" altLang="ja-JP" dirty="0" smtClean="0"/>
              <a:t>対応</a:t>
            </a:r>
            <a:r>
              <a:rPr lang="ja-JP" altLang="en-US" dirty="0" smtClean="0"/>
              <a:t>は障害者の利用を阻害</a:t>
            </a:r>
            <a:endParaRPr lang="en-US" altLang="ja-JP" dirty="0"/>
          </a:p>
          <a:p>
            <a:pPr eaLnBrk="1" hangingPunct="1"/>
            <a:r>
              <a:rPr lang="ja-JP" altLang="en-US" dirty="0" smtClean="0"/>
              <a:t>厚生労働省は、</a:t>
            </a:r>
            <a:r>
              <a:rPr lang="en-US" altLang="ja-JP" dirty="0" smtClean="0"/>
              <a:t>2015</a:t>
            </a:r>
            <a:r>
              <a:rPr lang="ja-JP" altLang="en-US" dirty="0" smtClean="0"/>
              <a:t>年</a:t>
            </a:r>
            <a:r>
              <a:rPr lang="en-US" altLang="ja-JP" dirty="0" smtClean="0"/>
              <a:t>2</a:t>
            </a:r>
            <a:r>
              <a:rPr lang="ja-JP" altLang="en-US" dirty="0" smtClean="0"/>
              <a:t>月</a:t>
            </a:r>
            <a:r>
              <a:rPr lang="en-US" altLang="ja-JP" dirty="0" smtClean="0"/>
              <a:t>20</a:t>
            </a:r>
            <a:r>
              <a:rPr lang="ja-JP" altLang="en-US" dirty="0" smtClean="0"/>
              <a:t>日</a:t>
            </a:r>
            <a:r>
              <a:rPr lang="ja-JP" altLang="en-US" dirty="0"/>
              <a:t>締め切りで、「障害者の雇用の促進等に関する法律施行令の一部を改正する政令</a:t>
            </a:r>
            <a:r>
              <a:rPr lang="ja-JP" altLang="en-US" dirty="0" smtClean="0"/>
              <a:t>案」について意見募集</a:t>
            </a:r>
            <a:endParaRPr lang="en-US" altLang="ja-JP" dirty="0" smtClean="0"/>
          </a:p>
          <a:p>
            <a:pPr eaLnBrk="1" hangingPunct="1"/>
            <a:r>
              <a:rPr lang="en-US" altLang="ja-JP" dirty="0" smtClean="0"/>
              <a:t>e-</a:t>
            </a:r>
            <a:r>
              <a:rPr lang="en-US" altLang="ja-JP" dirty="0" err="1" smtClean="0"/>
              <a:t>Gov</a:t>
            </a:r>
            <a:r>
              <a:rPr lang="ja-JP" altLang="en-US" dirty="0" smtClean="0"/>
              <a:t>システム</a:t>
            </a:r>
            <a:r>
              <a:rPr lang="ja-JP" altLang="en-US" dirty="0" smtClean="0"/>
              <a:t>が、視覚障害者による意見</a:t>
            </a:r>
            <a:r>
              <a:rPr lang="ja-JP" altLang="en-US" dirty="0" smtClean="0"/>
              <a:t>提出を阻害</a:t>
            </a:r>
            <a:endParaRPr lang="en-US" altLang="ja-JP" dirty="0" smtClean="0"/>
          </a:p>
        </p:txBody>
      </p:sp>
      <p:pic>
        <p:nvPicPr>
          <p:cNvPr id="1062" name="Picture 3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4852488"/>
            <a:ext cx="5256584" cy="18168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85145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62"/>
                                        </p:tgtEl>
                                        <p:attrNameLst>
                                          <p:attrName>style.visibility</p:attrName>
                                        </p:attrNameLst>
                                      </p:cBhvr>
                                      <p:to>
                                        <p:strVal val="visible"/>
                                      </p:to>
                                    </p:set>
                                    <p:anim calcmode="lin" valueType="num">
                                      <p:cBhvr additive="base">
                                        <p:cTn id="7" dur="500" fill="hold"/>
                                        <p:tgtEl>
                                          <p:spTgt spid="1062"/>
                                        </p:tgtEl>
                                        <p:attrNameLst>
                                          <p:attrName>ppt_x</p:attrName>
                                        </p:attrNameLst>
                                      </p:cBhvr>
                                      <p:tavLst>
                                        <p:tav tm="0">
                                          <p:val>
                                            <p:strVal val="#ppt_x"/>
                                          </p:val>
                                        </p:tav>
                                        <p:tav tm="100000">
                                          <p:val>
                                            <p:strVal val="#ppt_x"/>
                                          </p:val>
                                        </p:tav>
                                      </p:tavLst>
                                    </p:anim>
                                    <p:anim calcmode="lin" valueType="num">
                                      <p:cBhvr additive="base">
                                        <p:cTn id="8" dur="500" fill="hold"/>
                                        <p:tgtEl>
                                          <p:spTgt spid="106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Grp="1" noChangeArrowheads="1"/>
          </p:cNvSpPr>
          <p:nvPr>
            <p:ph type="title"/>
          </p:nvPr>
        </p:nvSpPr>
        <p:spPr/>
        <p:txBody>
          <a:bodyPr/>
          <a:lstStyle/>
          <a:p>
            <a:r>
              <a:rPr lang="ja-JP" altLang="en-US" sz="3200" dirty="0" smtClean="0"/>
              <a:t>まとめ</a:t>
            </a:r>
            <a:endParaRPr lang="ja-JP" altLang="ja-JP" sz="3200" dirty="0"/>
          </a:p>
        </p:txBody>
      </p:sp>
      <p:sp>
        <p:nvSpPr>
          <p:cNvPr id="8195" name="Rectangle 3"/>
          <p:cNvSpPr>
            <a:spLocks noGrp="1" noChangeArrowheads="1"/>
          </p:cNvSpPr>
          <p:nvPr>
            <p:ph type="body" idx="1"/>
          </p:nvPr>
        </p:nvSpPr>
        <p:spPr>
          <a:xfrm>
            <a:off x="838201" y="2362200"/>
            <a:ext cx="7550224" cy="3724275"/>
          </a:xfrm>
        </p:spPr>
        <p:txBody>
          <a:bodyPr/>
          <a:lstStyle/>
          <a:p>
            <a:r>
              <a:rPr lang="ja-JP" altLang="ja-JP" dirty="0"/>
              <a:t>ウェブ</a:t>
            </a:r>
            <a:r>
              <a:rPr lang="ja-JP" altLang="ja-JP" dirty="0" smtClean="0"/>
              <a:t>は利便</a:t>
            </a:r>
            <a:r>
              <a:rPr lang="ja-JP" altLang="en-US" dirty="0" smtClean="0"/>
              <a:t>を提供するが、アクセシビリティ</a:t>
            </a:r>
            <a:r>
              <a:rPr lang="ja-JP" altLang="en-US" dirty="0"/>
              <a:t>非対応</a:t>
            </a:r>
            <a:r>
              <a:rPr lang="ja-JP" altLang="en-US" dirty="0" smtClean="0"/>
              <a:t>は「利用</a:t>
            </a:r>
            <a:r>
              <a:rPr lang="ja-JP" altLang="en-US" dirty="0"/>
              <a:t>できない</a:t>
            </a:r>
            <a:r>
              <a:rPr lang="ja-JP" altLang="en-US" dirty="0" smtClean="0"/>
              <a:t>問題」を引き起こす</a:t>
            </a:r>
            <a:endParaRPr lang="en-US" altLang="ja-JP" dirty="0"/>
          </a:p>
          <a:p>
            <a:r>
              <a:rPr lang="ja-JP" altLang="en-US" dirty="0" smtClean="0"/>
              <a:t>障害者権利条約・障害者基本法・障害者差別解消法と、これらに基づく計画・方針により、公共機関でのウェブアクセシビリティ義務化への強い流れ</a:t>
            </a:r>
            <a:endParaRPr lang="en-US" altLang="ja-JP" dirty="0" smtClean="0"/>
          </a:p>
          <a:p>
            <a:r>
              <a:rPr lang="ja-JP" altLang="en-US" dirty="0" smtClean="0"/>
              <a:t>今がアクセシビリティ対応の「最後の機会」</a:t>
            </a:r>
            <a:endParaRPr lang="ja-JP" altLang="en-US" dirty="0"/>
          </a:p>
        </p:txBody>
      </p:sp>
    </p:spTree>
    <p:extLst>
      <p:ext uri="{BB962C8B-B14F-4D97-AF65-F5344CB8AC3E}">
        <p14:creationId xmlns:p14="http://schemas.microsoft.com/office/powerpoint/2010/main" val="12025214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31840" y="3390096"/>
            <a:ext cx="5832648" cy="32792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1840" y="3390096"/>
            <a:ext cx="5832648" cy="32792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194" name="AutoShape 2"/>
          <p:cNvSpPr>
            <a:spLocks noGrp="1" noChangeArrowheads="1"/>
          </p:cNvSpPr>
          <p:nvPr>
            <p:ph type="title"/>
          </p:nvPr>
        </p:nvSpPr>
        <p:spPr/>
        <p:txBody>
          <a:bodyPr/>
          <a:lstStyle/>
          <a:p>
            <a:pPr eaLnBrk="1" hangingPunct="1"/>
            <a:r>
              <a:rPr lang="ja-JP" altLang="en-US" sz="3200" dirty="0" smtClean="0"/>
              <a:t>国立国会図書館サイトの問題点</a:t>
            </a:r>
            <a:endParaRPr lang="en-US" altLang="ja-JP" sz="3200" dirty="0" smtClean="0"/>
          </a:p>
        </p:txBody>
      </p:sp>
      <p:sp>
        <p:nvSpPr>
          <p:cNvPr id="8195" name="Rectangle 3"/>
          <p:cNvSpPr>
            <a:spLocks noGrp="1" noChangeArrowheads="1"/>
          </p:cNvSpPr>
          <p:nvPr>
            <p:ph type="body" idx="1"/>
          </p:nvPr>
        </p:nvSpPr>
        <p:spPr/>
        <p:txBody>
          <a:bodyPr/>
          <a:lstStyle/>
          <a:p>
            <a:r>
              <a:rPr lang="ja-JP" altLang="en-US" dirty="0"/>
              <a:t>重要な情報</a:t>
            </a:r>
            <a:r>
              <a:rPr lang="ja-JP" altLang="en-US" dirty="0" smtClean="0"/>
              <a:t>が</a:t>
            </a:r>
            <a:r>
              <a:rPr lang="en-US" altLang="ja-JP" dirty="0" smtClean="0"/>
              <a:t>CSS</a:t>
            </a:r>
            <a:r>
              <a:rPr lang="ja-JP" altLang="en-US" dirty="0" smtClean="0"/>
              <a:t>背景画像になっている</a:t>
            </a:r>
            <a:endParaRPr lang="en-US" altLang="ja-JP" dirty="0" smtClean="0"/>
          </a:p>
          <a:p>
            <a:r>
              <a:rPr lang="ja-JP" altLang="en-US" dirty="0"/>
              <a:t>見出し要素</a:t>
            </a:r>
            <a:r>
              <a:rPr lang="ja-JP" altLang="en-US" dirty="0" smtClean="0"/>
              <a:t>が不足している　など</a:t>
            </a:r>
            <a:endParaRPr lang="en-US" altLang="ja-JP" dirty="0" smtClean="0"/>
          </a:p>
        </p:txBody>
      </p:sp>
    </p:spTree>
    <p:extLst>
      <p:ext uri="{BB962C8B-B14F-4D97-AF65-F5344CB8AC3E}">
        <p14:creationId xmlns:p14="http://schemas.microsoft.com/office/powerpoint/2010/main" val="10519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anim calcmode="lin" valueType="num">
                                      <p:cBhvr additive="base">
                                        <p:cTn id="7" dur="500" fill="hold"/>
                                        <p:tgtEl>
                                          <p:spTgt spid="1027"/>
                                        </p:tgtEl>
                                        <p:attrNameLst>
                                          <p:attrName>ppt_x</p:attrName>
                                        </p:attrNameLst>
                                      </p:cBhvr>
                                      <p:tavLst>
                                        <p:tav tm="0">
                                          <p:val>
                                            <p:strVal val="#ppt_x"/>
                                          </p:val>
                                        </p:tav>
                                        <p:tav tm="100000">
                                          <p:val>
                                            <p:strVal val="#ppt_x"/>
                                          </p:val>
                                        </p:tav>
                                      </p:tavLst>
                                    </p:anim>
                                    <p:anim calcmode="lin" valueType="num">
                                      <p:cBhvr additive="base">
                                        <p:cTn id="8" dur="500" fill="hold"/>
                                        <p:tgtEl>
                                          <p:spTgt spid="10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
          <p:cNvSpPr>
            <a:spLocks noGrp="1" noChangeArrowheads="1"/>
          </p:cNvSpPr>
          <p:nvPr>
            <p:ph type="title"/>
          </p:nvPr>
        </p:nvSpPr>
        <p:spPr/>
        <p:txBody>
          <a:bodyPr/>
          <a:lstStyle/>
          <a:p>
            <a:r>
              <a:rPr lang="ja-JP" altLang="en-US" sz="3200" dirty="0" smtClean="0"/>
              <a:t>情報通信をフルに活用する情報社会</a:t>
            </a:r>
          </a:p>
        </p:txBody>
      </p:sp>
      <p:sp>
        <p:nvSpPr>
          <p:cNvPr id="5123" name="Rectangle 3"/>
          <p:cNvSpPr>
            <a:spLocks noGrp="1" noChangeArrowheads="1"/>
          </p:cNvSpPr>
          <p:nvPr>
            <p:ph type="body" idx="1"/>
          </p:nvPr>
        </p:nvSpPr>
        <p:spPr/>
        <p:txBody>
          <a:bodyPr/>
          <a:lstStyle/>
          <a:p>
            <a:r>
              <a:rPr lang="ja-JP" altLang="en-US" dirty="0" smtClean="0"/>
              <a:t>情報通信を利用することで社会生活が営まれる</a:t>
            </a:r>
          </a:p>
          <a:p>
            <a:pPr lvl="1"/>
            <a:r>
              <a:rPr lang="ja-JP" altLang="en-US" sz="2800" dirty="0" smtClean="0"/>
              <a:t>大学受験情報はインターネットで検索する</a:t>
            </a:r>
          </a:p>
          <a:p>
            <a:pPr lvl="1"/>
            <a:r>
              <a:rPr lang="ja-JP" altLang="en-US" sz="2800" dirty="0" smtClean="0"/>
              <a:t>就職試験のエントリーはインターネットで</a:t>
            </a:r>
          </a:p>
          <a:p>
            <a:pPr lvl="1"/>
            <a:r>
              <a:rPr lang="ja-JP" altLang="en-US" sz="2800" dirty="0" smtClean="0"/>
              <a:t>企業間取引は電子化される</a:t>
            </a:r>
          </a:p>
          <a:p>
            <a:pPr lvl="1"/>
            <a:r>
              <a:rPr lang="ja-JP" altLang="en-US" sz="2800" dirty="0" smtClean="0"/>
              <a:t>おいしい店はネットで探す</a:t>
            </a:r>
          </a:p>
          <a:p>
            <a:pPr lvl="1"/>
            <a:r>
              <a:rPr lang="ja-JP" altLang="en-US" sz="2800" dirty="0" smtClean="0"/>
              <a:t>旅行予約はインターネットで割引</a:t>
            </a:r>
          </a:p>
          <a:p>
            <a:r>
              <a:rPr lang="ja-JP" altLang="en-US" dirty="0" smtClean="0"/>
              <a:t>情報通信を利用できなければ社会参加できない時代</a:t>
            </a:r>
          </a:p>
        </p:txBody>
      </p:sp>
    </p:spTree>
    <p:extLst>
      <p:ext uri="{BB962C8B-B14F-4D97-AF65-F5344CB8AC3E}">
        <p14:creationId xmlns:p14="http://schemas.microsoft.com/office/powerpoint/2010/main" val="11072890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Grp="1" noChangeArrowheads="1"/>
          </p:cNvSpPr>
          <p:nvPr>
            <p:ph type="title"/>
          </p:nvPr>
        </p:nvSpPr>
        <p:spPr/>
        <p:txBody>
          <a:bodyPr/>
          <a:lstStyle/>
          <a:p>
            <a:pPr eaLnBrk="1" hangingPunct="1"/>
            <a:r>
              <a:rPr lang="ja-JP" altLang="ja-JP" sz="3200" dirty="0"/>
              <a:t>社会生活でのウェブの活用と障壁</a:t>
            </a:r>
            <a:endParaRPr lang="en-US" altLang="ja-JP" sz="3200" dirty="0" smtClean="0"/>
          </a:p>
        </p:txBody>
      </p:sp>
      <p:sp>
        <p:nvSpPr>
          <p:cNvPr id="8195" name="Rectangle 3"/>
          <p:cNvSpPr>
            <a:spLocks noGrp="1" noChangeArrowheads="1"/>
          </p:cNvSpPr>
          <p:nvPr>
            <p:ph type="body" idx="1"/>
          </p:nvPr>
        </p:nvSpPr>
        <p:spPr/>
        <p:txBody>
          <a:bodyPr/>
          <a:lstStyle/>
          <a:p>
            <a:r>
              <a:rPr lang="ja-JP" altLang="ja-JP" dirty="0"/>
              <a:t>ウェブは障害者にも多くの</a:t>
            </a:r>
            <a:r>
              <a:rPr lang="ja-JP" altLang="ja-JP" dirty="0" smtClean="0"/>
              <a:t>利便</a:t>
            </a:r>
            <a:endParaRPr lang="ja-JP" altLang="ja-JP" dirty="0"/>
          </a:p>
          <a:p>
            <a:r>
              <a:rPr lang="ja-JP" altLang="ja-JP" dirty="0" smtClean="0"/>
              <a:t>アクセシビリティ</a:t>
            </a:r>
            <a:r>
              <a:rPr lang="ja-JP" altLang="ja-JP" dirty="0"/>
              <a:t>に対応</a:t>
            </a:r>
            <a:r>
              <a:rPr lang="ja-JP" altLang="ja-JP" dirty="0" smtClean="0"/>
              <a:t>しない</a:t>
            </a:r>
            <a:r>
              <a:rPr lang="ja-JP" altLang="en-US" dirty="0" smtClean="0"/>
              <a:t>公共</a:t>
            </a:r>
            <a:r>
              <a:rPr lang="ja-JP" altLang="ja-JP" dirty="0" smtClean="0"/>
              <a:t>サイト</a:t>
            </a:r>
            <a:r>
              <a:rPr lang="ja-JP" altLang="en-US" dirty="0" smtClean="0"/>
              <a:t>では</a:t>
            </a:r>
            <a:r>
              <a:rPr lang="ja-JP" altLang="ja-JP" dirty="0" smtClean="0"/>
              <a:t>、</a:t>
            </a:r>
            <a:r>
              <a:rPr lang="ja-JP" altLang="ja-JP" dirty="0"/>
              <a:t>障害者が公共サービスを利用</a:t>
            </a:r>
            <a:r>
              <a:rPr lang="ja-JP" altLang="ja-JP" dirty="0" smtClean="0"/>
              <a:t>できな</a:t>
            </a:r>
            <a:r>
              <a:rPr lang="ja-JP" altLang="en-US" dirty="0" smtClean="0"/>
              <a:t>い</a:t>
            </a:r>
            <a:endParaRPr lang="en-US" altLang="ja-JP" dirty="0" smtClean="0"/>
          </a:p>
          <a:p>
            <a:r>
              <a:rPr lang="ja-JP" altLang="en-US" dirty="0" smtClean="0"/>
              <a:t>アクセシビリティ非対応は、高齢者・スマートフォン利用者などにも、利用しずらい・利用できない問題をもたらす</a:t>
            </a:r>
            <a:endParaRPr lang="en-US" altLang="ja-JP" dirty="0"/>
          </a:p>
        </p:txBody>
      </p:sp>
    </p:spTree>
    <p:extLst>
      <p:ext uri="{BB962C8B-B14F-4D97-AF65-F5344CB8AC3E}">
        <p14:creationId xmlns:p14="http://schemas.microsoft.com/office/powerpoint/2010/main" val="32653527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Grp="1" noChangeArrowheads="1"/>
          </p:cNvSpPr>
          <p:nvPr>
            <p:ph type="title"/>
          </p:nvPr>
        </p:nvSpPr>
        <p:spPr/>
        <p:txBody>
          <a:bodyPr/>
          <a:lstStyle/>
          <a:p>
            <a:pPr eaLnBrk="1" hangingPunct="1"/>
            <a:r>
              <a:rPr lang="ja-JP" altLang="en-US" sz="3200" dirty="0" smtClean="0"/>
              <a:t>各国のウェブアクセシビリティ義務化動向</a:t>
            </a:r>
            <a:endParaRPr lang="en-US" altLang="ja-JP" sz="3200" dirty="0" smtClean="0"/>
          </a:p>
        </p:txBody>
      </p:sp>
      <p:sp>
        <p:nvSpPr>
          <p:cNvPr id="8195" name="Rectangle 3"/>
          <p:cNvSpPr>
            <a:spLocks noGrp="1" noChangeArrowheads="1"/>
          </p:cNvSpPr>
          <p:nvPr>
            <p:ph type="body" idx="1"/>
          </p:nvPr>
        </p:nvSpPr>
        <p:spPr/>
        <p:txBody>
          <a:bodyPr/>
          <a:lstStyle/>
          <a:p>
            <a:r>
              <a:rPr lang="ja-JP" altLang="en-US" dirty="0"/>
              <a:t>オーストラリア</a:t>
            </a:r>
            <a:r>
              <a:rPr lang="ja-JP" altLang="en-US" dirty="0" smtClean="0"/>
              <a:t>、米国、英国</a:t>
            </a:r>
            <a:r>
              <a:rPr lang="ja-JP" altLang="en-US" dirty="0" smtClean="0"/>
              <a:t>、ドイツ、韓国、ニュージーランド、カナダなど、義務化は</a:t>
            </a:r>
            <a:r>
              <a:rPr lang="ja-JP" altLang="en-US" dirty="0"/>
              <a:t>世界的</a:t>
            </a:r>
            <a:r>
              <a:rPr lang="ja-JP" altLang="en-US" dirty="0" smtClean="0"/>
              <a:t>潮流</a:t>
            </a:r>
            <a:endParaRPr lang="en-US" altLang="ja-JP" dirty="0" smtClean="0"/>
          </a:p>
          <a:p>
            <a:r>
              <a:rPr lang="ja-JP" altLang="ja-JP" dirty="0"/>
              <a:t>ウェブ</a:t>
            </a:r>
            <a:r>
              <a:rPr lang="ja-JP" altLang="en-US" dirty="0"/>
              <a:t>は</a:t>
            </a:r>
            <a:r>
              <a:rPr lang="ja-JP" altLang="ja-JP" dirty="0"/>
              <a:t>法律で</a:t>
            </a:r>
            <a:r>
              <a:rPr lang="ja-JP" altLang="en-US" dirty="0"/>
              <a:t>は</a:t>
            </a:r>
            <a:r>
              <a:rPr lang="ja-JP" altLang="ja-JP" dirty="0"/>
              <a:t>直接規定</a:t>
            </a:r>
            <a:r>
              <a:rPr lang="ja-JP" altLang="en-US" dirty="0"/>
              <a:t>されず</a:t>
            </a:r>
            <a:r>
              <a:rPr lang="ja-JP" altLang="ja-JP" dirty="0"/>
              <a:t>、公共性のある施設の</a:t>
            </a:r>
            <a:r>
              <a:rPr lang="ja-JP" altLang="ja-JP" dirty="0" smtClean="0"/>
              <a:t>一つ</a:t>
            </a:r>
            <a:r>
              <a:rPr lang="ja-JP" altLang="en-US" dirty="0" smtClean="0"/>
              <a:t>としての扱い</a:t>
            </a:r>
            <a:endParaRPr lang="en-US" altLang="ja-JP" dirty="0" smtClean="0"/>
          </a:p>
          <a:p>
            <a:r>
              <a:rPr lang="ja-JP" altLang="en-US" dirty="0" smtClean="0"/>
              <a:t>根拠</a:t>
            </a:r>
            <a:r>
              <a:rPr lang="ja-JP" altLang="en-US" dirty="0" smtClean="0"/>
              <a:t>は人権法</a:t>
            </a:r>
            <a:r>
              <a:rPr lang="ja-JP" altLang="en-US" dirty="0" smtClean="0"/>
              <a:t>。</a:t>
            </a:r>
            <a:r>
              <a:rPr lang="ja-JP" altLang="en-US" dirty="0" smtClean="0">
                <a:solidFill>
                  <a:srgbClr val="FF0000"/>
                </a:solidFill>
              </a:rPr>
              <a:t>ウェブへのアクセスは基本的</a:t>
            </a:r>
            <a:r>
              <a:rPr lang="ja-JP" altLang="ja-JP" dirty="0" smtClean="0">
                <a:solidFill>
                  <a:srgbClr val="FF0000"/>
                </a:solidFill>
              </a:rPr>
              <a:t>人権</a:t>
            </a:r>
            <a:r>
              <a:rPr lang="ja-JP" altLang="ja-JP" dirty="0">
                <a:solidFill>
                  <a:srgbClr val="FF0000"/>
                </a:solidFill>
              </a:rPr>
              <a:t>で</a:t>
            </a:r>
            <a:r>
              <a:rPr lang="ja-JP" altLang="ja-JP" dirty="0" smtClean="0">
                <a:solidFill>
                  <a:srgbClr val="FF0000"/>
                </a:solidFill>
              </a:rPr>
              <a:t>あ</a:t>
            </a:r>
            <a:r>
              <a:rPr lang="ja-JP" altLang="en-US" dirty="0" smtClean="0">
                <a:solidFill>
                  <a:srgbClr val="FF0000"/>
                </a:solidFill>
              </a:rPr>
              <a:t>り、</a:t>
            </a:r>
            <a:r>
              <a:rPr lang="ja-JP" altLang="ja-JP" dirty="0" smtClean="0">
                <a:solidFill>
                  <a:srgbClr val="FF0000"/>
                </a:solidFill>
              </a:rPr>
              <a:t>「</a:t>
            </a:r>
            <a:r>
              <a:rPr lang="ja-JP" altLang="ja-JP" dirty="0">
                <a:solidFill>
                  <a:srgbClr val="FF0000"/>
                </a:solidFill>
              </a:rPr>
              <a:t>実施に伴う負担が過重でないとき」にはといった</a:t>
            </a:r>
            <a:r>
              <a:rPr lang="ja-JP" altLang="ja-JP" dirty="0" smtClean="0">
                <a:solidFill>
                  <a:srgbClr val="FF0000"/>
                </a:solidFill>
              </a:rPr>
              <a:t>条件</a:t>
            </a:r>
            <a:r>
              <a:rPr lang="ja-JP" altLang="en-US" dirty="0" smtClean="0">
                <a:solidFill>
                  <a:srgbClr val="FF0000"/>
                </a:solidFill>
              </a:rPr>
              <a:t>は</a:t>
            </a:r>
            <a:r>
              <a:rPr lang="ja-JP" altLang="ja-JP" dirty="0" smtClean="0">
                <a:solidFill>
                  <a:srgbClr val="FF0000"/>
                </a:solidFill>
              </a:rPr>
              <a:t>付されない</a:t>
            </a:r>
            <a:endParaRPr lang="en-US" altLang="ja-JP" dirty="0" smtClean="0">
              <a:solidFill>
                <a:srgbClr val="FF0000"/>
              </a:solidFill>
            </a:endParaRPr>
          </a:p>
          <a:p>
            <a:r>
              <a:rPr lang="en-US" altLang="ja-JP" dirty="0" smtClean="0"/>
              <a:t>WCAG2.0</a:t>
            </a:r>
            <a:r>
              <a:rPr lang="ja-JP" altLang="en-US" dirty="0" smtClean="0"/>
              <a:t>の</a:t>
            </a:r>
            <a:r>
              <a:rPr lang="ja-JP" altLang="ja-JP" dirty="0" smtClean="0"/>
              <a:t>達成</a:t>
            </a:r>
            <a:r>
              <a:rPr lang="ja-JP" altLang="ja-JP" dirty="0"/>
              <a:t>等級</a:t>
            </a:r>
            <a:r>
              <a:rPr lang="en-US" altLang="ja-JP" dirty="0" smtClean="0"/>
              <a:t>AA</a:t>
            </a:r>
            <a:r>
              <a:rPr lang="ja-JP" altLang="en-US" dirty="0" smtClean="0"/>
              <a:t>が</a:t>
            </a:r>
            <a:r>
              <a:rPr lang="ja-JP" altLang="ja-JP" dirty="0" smtClean="0"/>
              <a:t>目標</a:t>
            </a:r>
            <a:endParaRPr lang="ja-JP" altLang="ja-JP" dirty="0"/>
          </a:p>
        </p:txBody>
      </p:sp>
    </p:spTree>
    <p:extLst>
      <p:ext uri="{BB962C8B-B14F-4D97-AF65-F5344CB8AC3E}">
        <p14:creationId xmlns:p14="http://schemas.microsoft.com/office/powerpoint/2010/main" val="36696717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Grp="1" noChangeArrowheads="1"/>
          </p:cNvSpPr>
          <p:nvPr>
            <p:ph type="title"/>
          </p:nvPr>
        </p:nvSpPr>
        <p:spPr/>
        <p:txBody>
          <a:bodyPr/>
          <a:lstStyle/>
          <a:p>
            <a:pPr eaLnBrk="1" hangingPunct="1"/>
            <a:r>
              <a:rPr lang="en-US" altLang="ja-JP" sz="3200" dirty="0" smtClean="0"/>
              <a:t>WCAG2.0</a:t>
            </a:r>
            <a:r>
              <a:rPr lang="ja-JP" altLang="en-US" sz="3200" dirty="0" smtClean="0"/>
              <a:t>（</a:t>
            </a:r>
            <a:r>
              <a:rPr lang="en-US" altLang="ja-JP" sz="3200" dirty="0" smtClean="0"/>
              <a:t>Web </a:t>
            </a:r>
            <a:r>
              <a:rPr lang="en-US" altLang="ja-JP" sz="3200" dirty="0"/>
              <a:t>Content Accessibility Guidelines</a:t>
            </a:r>
            <a:r>
              <a:rPr lang="ja-JP" altLang="ja-JP" sz="3200" dirty="0"/>
              <a:t>第</a:t>
            </a:r>
            <a:r>
              <a:rPr lang="en-US" altLang="ja-JP" sz="3200" dirty="0"/>
              <a:t>2.0</a:t>
            </a:r>
            <a:r>
              <a:rPr lang="ja-JP" altLang="ja-JP" sz="3200" dirty="0"/>
              <a:t>版</a:t>
            </a:r>
            <a:r>
              <a:rPr lang="ja-JP" altLang="en-US" sz="3200" dirty="0" smtClean="0"/>
              <a:t>）と達成等級</a:t>
            </a:r>
            <a:endParaRPr lang="en-US" altLang="ja-JP" sz="3200" dirty="0" smtClean="0"/>
          </a:p>
        </p:txBody>
      </p:sp>
      <p:sp>
        <p:nvSpPr>
          <p:cNvPr id="8195" name="Rectangle 3"/>
          <p:cNvSpPr>
            <a:spLocks noGrp="1" noChangeArrowheads="1"/>
          </p:cNvSpPr>
          <p:nvPr>
            <p:ph type="body" idx="1"/>
          </p:nvPr>
        </p:nvSpPr>
        <p:spPr/>
        <p:txBody>
          <a:bodyPr/>
          <a:lstStyle/>
          <a:p>
            <a:r>
              <a:rPr lang="en-US" altLang="ja-JP" dirty="0" smtClean="0"/>
              <a:t>JIS </a:t>
            </a:r>
            <a:r>
              <a:rPr lang="en-US" altLang="ja-JP" dirty="0"/>
              <a:t>X8341-3:2010</a:t>
            </a:r>
            <a:r>
              <a:rPr lang="ja-JP" altLang="ja-JP" dirty="0"/>
              <a:t>として国内</a:t>
            </a:r>
            <a:r>
              <a:rPr lang="ja-JP" altLang="ja-JP" dirty="0" smtClean="0"/>
              <a:t>標準</a:t>
            </a:r>
            <a:endParaRPr lang="en-US" altLang="ja-JP" dirty="0" smtClean="0"/>
          </a:p>
          <a:p>
            <a:r>
              <a:rPr lang="en-US" altLang="ja-JP" dirty="0" smtClean="0"/>
              <a:t>ISO/IEC </a:t>
            </a:r>
            <a:r>
              <a:rPr lang="en-US" altLang="ja-JP" dirty="0"/>
              <a:t>40500:2012</a:t>
            </a:r>
            <a:r>
              <a:rPr lang="ja-JP" altLang="ja-JP" dirty="0"/>
              <a:t>と</a:t>
            </a:r>
            <a:r>
              <a:rPr lang="ja-JP" altLang="ja-JP" dirty="0" smtClean="0"/>
              <a:t>して世界標準</a:t>
            </a:r>
            <a:endParaRPr lang="en-US" altLang="ja-JP" dirty="0" smtClean="0"/>
          </a:p>
          <a:p>
            <a:r>
              <a:rPr lang="ja-JP" altLang="ja-JP" dirty="0" smtClean="0"/>
              <a:t>個々</a:t>
            </a:r>
            <a:r>
              <a:rPr lang="ja-JP" altLang="ja-JP" dirty="0"/>
              <a:t>の達成基準を</a:t>
            </a:r>
            <a:r>
              <a:rPr lang="en-US" altLang="ja-JP" dirty="0"/>
              <a:t>A</a:t>
            </a:r>
            <a:r>
              <a:rPr lang="ja-JP" altLang="ja-JP" dirty="0" err="1"/>
              <a:t>、</a:t>
            </a:r>
            <a:r>
              <a:rPr lang="en-US" altLang="ja-JP" dirty="0"/>
              <a:t>AA</a:t>
            </a:r>
            <a:r>
              <a:rPr lang="ja-JP" altLang="ja-JP" dirty="0" err="1"/>
              <a:t>、</a:t>
            </a:r>
            <a:r>
              <a:rPr lang="en-US" altLang="ja-JP" dirty="0"/>
              <a:t>AAA</a:t>
            </a:r>
            <a:r>
              <a:rPr lang="ja-JP" altLang="ja-JP" dirty="0"/>
              <a:t>に</a:t>
            </a:r>
            <a:r>
              <a:rPr lang="ja-JP" altLang="ja-JP" dirty="0" smtClean="0"/>
              <a:t>分類</a:t>
            </a:r>
            <a:endParaRPr lang="en-US" altLang="ja-JP" dirty="0" smtClean="0"/>
          </a:p>
          <a:p>
            <a:r>
              <a:rPr lang="ja-JP" altLang="ja-JP" dirty="0" smtClean="0"/>
              <a:t>達成</a:t>
            </a:r>
            <a:r>
              <a:rPr lang="ja-JP" altLang="ja-JP" dirty="0"/>
              <a:t>等級</a:t>
            </a:r>
            <a:r>
              <a:rPr lang="en-US" altLang="ja-JP" dirty="0"/>
              <a:t>A</a:t>
            </a:r>
            <a:r>
              <a:rPr lang="ja-JP" altLang="ja-JP" dirty="0" err="1"/>
              <a:t>に適</a:t>
            </a:r>
            <a:r>
              <a:rPr lang="ja-JP" altLang="ja-JP" dirty="0"/>
              <a:t>合するには</a:t>
            </a:r>
            <a:r>
              <a:rPr lang="en-US" altLang="ja-JP" dirty="0"/>
              <a:t>A</a:t>
            </a:r>
            <a:r>
              <a:rPr lang="ja-JP" altLang="ja-JP" dirty="0"/>
              <a:t>に分類された達成基準のすべてを</a:t>
            </a:r>
            <a:r>
              <a:rPr lang="ja-JP" altLang="ja-JP" dirty="0" smtClean="0"/>
              <a:t>満たす</a:t>
            </a:r>
            <a:r>
              <a:rPr lang="ja-JP" altLang="en-US" dirty="0" smtClean="0"/>
              <a:t>ことを要求</a:t>
            </a:r>
            <a:endParaRPr lang="en-US" altLang="ja-JP" dirty="0" smtClean="0"/>
          </a:p>
          <a:p>
            <a:r>
              <a:rPr lang="ja-JP" altLang="ja-JP" dirty="0" smtClean="0"/>
              <a:t>達成</a:t>
            </a:r>
            <a:r>
              <a:rPr lang="ja-JP" altLang="ja-JP" dirty="0"/>
              <a:t>等級</a:t>
            </a:r>
            <a:r>
              <a:rPr lang="en-US" altLang="ja-JP" dirty="0"/>
              <a:t>A</a:t>
            </a:r>
            <a:r>
              <a:rPr lang="ja-JP" altLang="ja-JP" dirty="0" smtClean="0"/>
              <a:t>で</a:t>
            </a:r>
            <a:r>
              <a:rPr lang="ja-JP" altLang="en-US" dirty="0" smtClean="0"/>
              <a:t>は</a:t>
            </a:r>
            <a:r>
              <a:rPr lang="ja-JP" altLang="ja-JP" dirty="0" smtClean="0"/>
              <a:t>α％</a:t>
            </a:r>
            <a:r>
              <a:rPr lang="ja-JP" altLang="ja-JP" dirty="0"/>
              <a:t>の</a:t>
            </a:r>
            <a:r>
              <a:rPr lang="ja-JP" altLang="ja-JP" dirty="0" smtClean="0"/>
              <a:t>、加えて</a:t>
            </a:r>
            <a:r>
              <a:rPr lang="en-US" altLang="ja-JP" dirty="0"/>
              <a:t>AA</a:t>
            </a:r>
            <a:r>
              <a:rPr lang="ja-JP" altLang="ja-JP" dirty="0" err="1"/>
              <a:t>にも適</a:t>
            </a:r>
            <a:r>
              <a:rPr lang="ja-JP" altLang="ja-JP" dirty="0"/>
              <a:t>合すれば</a:t>
            </a:r>
            <a:r>
              <a:rPr lang="ja-JP" altLang="ja-JP" dirty="0" smtClean="0"/>
              <a:t>、（</a:t>
            </a:r>
            <a:r>
              <a:rPr lang="ja-JP" altLang="ja-JP" dirty="0"/>
              <a:t>α</a:t>
            </a:r>
            <a:r>
              <a:rPr lang="en-US" altLang="ja-JP" dirty="0"/>
              <a:t>+</a:t>
            </a:r>
            <a:r>
              <a:rPr lang="ja-JP" altLang="ja-JP" dirty="0"/>
              <a:t>β）％の利用者ニーズを</a:t>
            </a:r>
            <a:r>
              <a:rPr lang="ja-JP" altLang="ja-JP" dirty="0" smtClean="0"/>
              <a:t>満たす</a:t>
            </a:r>
            <a:endParaRPr lang="ja-JP" altLang="ja-JP" dirty="0"/>
          </a:p>
        </p:txBody>
      </p:sp>
    </p:spTree>
    <p:extLst>
      <p:ext uri="{BB962C8B-B14F-4D97-AF65-F5344CB8AC3E}">
        <p14:creationId xmlns:p14="http://schemas.microsoft.com/office/powerpoint/2010/main" val="14849802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Grp="1" noChangeArrowheads="1"/>
          </p:cNvSpPr>
          <p:nvPr>
            <p:ph type="title"/>
          </p:nvPr>
        </p:nvSpPr>
        <p:spPr/>
        <p:txBody>
          <a:bodyPr/>
          <a:lstStyle/>
          <a:p>
            <a:pPr eaLnBrk="1" hangingPunct="1"/>
            <a:r>
              <a:rPr lang="ja-JP" altLang="en-US" sz="3200" dirty="0" smtClean="0"/>
              <a:t>障害者権利条約でのアクセシビリティ</a:t>
            </a:r>
            <a:endParaRPr lang="en-US" altLang="ja-JP" sz="3200" dirty="0" smtClean="0"/>
          </a:p>
        </p:txBody>
      </p:sp>
      <p:sp>
        <p:nvSpPr>
          <p:cNvPr id="8195" name="Rectangle 3"/>
          <p:cNvSpPr>
            <a:spLocks noGrp="1" noChangeArrowheads="1"/>
          </p:cNvSpPr>
          <p:nvPr>
            <p:ph type="body" idx="1"/>
          </p:nvPr>
        </p:nvSpPr>
        <p:spPr/>
        <p:txBody>
          <a:bodyPr/>
          <a:lstStyle/>
          <a:p>
            <a:r>
              <a:rPr lang="en-US" altLang="ja-JP" dirty="0" smtClean="0"/>
              <a:t>2006</a:t>
            </a:r>
            <a:r>
              <a:rPr lang="ja-JP" altLang="ja-JP" dirty="0"/>
              <a:t>年</a:t>
            </a:r>
            <a:r>
              <a:rPr lang="en-US" altLang="ja-JP" dirty="0"/>
              <a:t>12</a:t>
            </a:r>
            <a:r>
              <a:rPr lang="ja-JP" altLang="ja-JP" dirty="0"/>
              <a:t>月に国連</a:t>
            </a:r>
            <a:r>
              <a:rPr lang="ja-JP" altLang="ja-JP" dirty="0" smtClean="0"/>
              <a:t>総会</a:t>
            </a:r>
            <a:r>
              <a:rPr lang="ja-JP" altLang="en-US" dirty="0" smtClean="0"/>
              <a:t>で</a:t>
            </a:r>
            <a:r>
              <a:rPr lang="ja-JP" altLang="ja-JP" dirty="0" smtClean="0"/>
              <a:t>採択され</a:t>
            </a:r>
            <a:r>
              <a:rPr lang="ja-JP" altLang="en-US" dirty="0" smtClean="0"/>
              <a:t>。</a:t>
            </a:r>
            <a:r>
              <a:rPr lang="en-US" altLang="ja-JP" dirty="0" smtClean="0"/>
              <a:t>2008</a:t>
            </a:r>
            <a:r>
              <a:rPr lang="ja-JP" altLang="ja-JP" dirty="0"/>
              <a:t>年</a:t>
            </a:r>
            <a:r>
              <a:rPr lang="en-US" altLang="ja-JP" dirty="0"/>
              <a:t>5</a:t>
            </a:r>
            <a:r>
              <a:rPr lang="ja-JP" altLang="ja-JP" dirty="0"/>
              <a:t>月に発効した</a:t>
            </a:r>
            <a:r>
              <a:rPr lang="ja-JP" altLang="ja-JP" dirty="0" smtClean="0"/>
              <a:t>条約。わが国は</a:t>
            </a:r>
            <a:r>
              <a:rPr lang="en-US" altLang="ja-JP" dirty="0" smtClean="0"/>
              <a:t>2013</a:t>
            </a:r>
            <a:r>
              <a:rPr lang="ja-JP" altLang="ja-JP" dirty="0"/>
              <a:t>年</a:t>
            </a:r>
            <a:r>
              <a:rPr lang="ja-JP" altLang="ja-JP" dirty="0" smtClean="0"/>
              <a:t>に批准</a:t>
            </a:r>
            <a:r>
              <a:rPr lang="ja-JP" altLang="ja-JP" dirty="0"/>
              <a:t>し、</a:t>
            </a:r>
            <a:r>
              <a:rPr lang="en-US" altLang="ja-JP" dirty="0"/>
              <a:t>2014</a:t>
            </a:r>
            <a:r>
              <a:rPr lang="ja-JP" altLang="ja-JP" dirty="0"/>
              <a:t>年</a:t>
            </a:r>
            <a:r>
              <a:rPr lang="en-US" altLang="ja-JP" dirty="0"/>
              <a:t>2</a:t>
            </a:r>
            <a:r>
              <a:rPr lang="ja-JP" altLang="ja-JP" dirty="0"/>
              <a:t>月に条約の効力がわが国で</a:t>
            </a:r>
            <a:r>
              <a:rPr lang="ja-JP" altLang="ja-JP" dirty="0" smtClean="0"/>
              <a:t>発生</a:t>
            </a:r>
            <a:endParaRPr lang="ja-JP" altLang="ja-JP" dirty="0"/>
          </a:p>
          <a:p>
            <a:r>
              <a:rPr lang="ja-JP" altLang="ja-JP" dirty="0" smtClean="0"/>
              <a:t>前文「</a:t>
            </a:r>
            <a:r>
              <a:rPr lang="ja-JP" altLang="ja-JP" dirty="0"/>
              <a:t>障害者が全ての人権及び基本的自由を完全に享有することを可能とするに当たっては、……</a:t>
            </a:r>
            <a:r>
              <a:rPr lang="ja-JP" altLang="ja-JP" dirty="0">
                <a:solidFill>
                  <a:srgbClr val="FF0000"/>
                </a:solidFill>
              </a:rPr>
              <a:t>情報及び通信を利用しやすいようにすることが重要であることを認め</a:t>
            </a:r>
            <a:r>
              <a:rPr lang="ja-JP" altLang="ja-JP" dirty="0" smtClean="0"/>
              <a:t>」</a:t>
            </a:r>
            <a:endParaRPr lang="ja-JP" altLang="ja-JP" dirty="0"/>
          </a:p>
        </p:txBody>
      </p:sp>
    </p:spTree>
    <p:extLst>
      <p:ext uri="{BB962C8B-B14F-4D97-AF65-F5344CB8AC3E}">
        <p14:creationId xmlns:p14="http://schemas.microsoft.com/office/powerpoint/2010/main" val="29830308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Grp="1" noChangeArrowheads="1"/>
          </p:cNvSpPr>
          <p:nvPr>
            <p:ph type="title"/>
          </p:nvPr>
        </p:nvSpPr>
        <p:spPr/>
        <p:txBody>
          <a:bodyPr/>
          <a:lstStyle/>
          <a:p>
            <a:pPr eaLnBrk="1" hangingPunct="1"/>
            <a:r>
              <a:rPr lang="ja-JP" altLang="en-US" sz="3200" dirty="0" smtClean="0"/>
              <a:t>障害者権利条約でのアクセシビリティ</a:t>
            </a:r>
            <a:endParaRPr lang="en-US" altLang="ja-JP" sz="3200" dirty="0" smtClean="0"/>
          </a:p>
        </p:txBody>
      </p:sp>
      <p:sp>
        <p:nvSpPr>
          <p:cNvPr id="8195" name="Rectangle 3"/>
          <p:cNvSpPr>
            <a:spLocks noGrp="1" noChangeArrowheads="1"/>
          </p:cNvSpPr>
          <p:nvPr>
            <p:ph type="body" idx="1"/>
          </p:nvPr>
        </p:nvSpPr>
        <p:spPr/>
        <p:txBody>
          <a:bodyPr/>
          <a:lstStyle/>
          <a:p>
            <a:r>
              <a:rPr lang="ja-JP" altLang="ja-JP" dirty="0" smtClean="0"/>
              <a:t>第九条</a:t>
            </a:r>
            <a:r>
              <a:rPr lang="ja-JP" altLang="en-US" dirty="0"/>
              <a:t>「</a:t>
            </a:r>
            <a:r>
              <a:rPr lang="ja-JP" altLang="ja-JP" dirty="0" smtClean="0"/>
              <a:t>施設</a:t>
            </a:r>
            <a:r>
              <a:rPr lang="ja-JP" altLang="ja-JP" dirty="0"/>
              <a:t>及びサービス等の利用の容易さ</a:t>
            </a:r>
            <a:r>
              <a:rPr lang="ja-JP" altLang="ja-JP" dirty="0" smtClean="0"/>
              <a:t>」</a:t>
            </a:r>
            <a:endParaRPr lang="en-US" altLang="ja-JP" dirty="0" smtClean="0"/>
          </a:p>
          <a:p>
            <a:pPr lvl="1"/>
            <a:r>
              <a:rPr lang="ja-JP" altLang="ja-JP" dirty="0" smtClean="0"/>
              <a:t>締約</a:t>
            </a:r>
            <a:r>
              <a:rPr lang="ja-JP" altLang="ja-JP" dirty="0"/>
              <a:t>国は、障害者が自立して生活し、及び生活のあらゆる側面に完全に参加することを可能にすることを目的として、障害者が、他の者との平等を基礎として、都市及び農村の双方において、物理的環境、輸送機関、</a:t>
            </a:r>
            <a:r>
              <a:rPr lang="ja-JP" altLang="ja-JP" sz="2800" dirty="0">
                <a:solidFill>
                  <a:srgbClr val="FF0000"/>
                </a:solidFill>
              </a:rPr>
              <a:t>情報通信（情報通信機器及び情報通信システムを含む。）</a:t>
            </a:r>
            <a:r>
              <a:rPr lang="ja-JP" altLang="ja-JP" dirty="0"/>
              <a:t>並びに公衆に開放され、又は提供される他の施設及びサービス</a:t>
            </a:r>
            <a:r>
              <a:rPr lang="ja-JP" altLang="ja-JP" sz="2800" dirty="0">
                <a:solidFill>
                  <a:srgbClr val="FF0000"/>
                </a:solidFill>
              </a:rPr>
              <a:t>を利用する機会を有することを確保するための適当な措置を</a:t>
            </a:r>
            <a:r>
              <a:rPr lang="ja-JP" altLang="ja-JP" sz="2800" dirty="0" smtClean="0">
                <a:solidFill>
                  <a:srgbClr val="FF0000"/>
                </a:solidFill>
              </a:rPr>
              <a:t>とる</a:t>
            </a:r>
            <a:endParaRPr lang="ja-JP" altLang="ja-JP" dirty="0">
              <a:solidFill>
                <a:srgbClr val="FF0000"/>
              </a:solidFill>
            </a:endParaRPr>
          </a:p>
        </p:txBody>
      </p:sp>
    </p:spTree>
    <p:extLst>
      <p:ext uri="{BB962C8B-B14F-4D97-AF65-F5344CB8AC3E}">
        <p14:creationId xmlns:p14="http://schemas.microsoft.com/office/powerpoint/2010/main" val="1349603164"/>
      </p:ext>
    </p:extLst>
  </p:cSld>
  <p:clrMapOvr>
    <a:masterClrMapping/>
  </p:clrMapOvr>
  <p:timing>
    <p:tnLst>
      <p:par>
        <p:cTn id="1" dur="indefinite" restart="never" nodeType="tmRoot"/>
      </p:par>
    </p:tnLst>
  </p:timing>
</p:sld>
</file>

<file path=ppt/theme/theme1.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Capsules</Template>
  <TotalTime>1007</TotalTime>
  <Words>1396</Words>
  <Application>Microsoft Office PowerPoint</Application>
  <PresentationFormat>画面に合わせる (4:3)</PresentationFormat>
  <Paragraphs>83</Paragraphs>
  <Slides>20</Slides>
  <Notes>1</Notes>
  <HiddenSlides>0</HiddenSlides>
  <MMClips>0</MMClips>
  <ScaleCrop>false</ScaleCrop>
  <HeadingPairs>
    <vt:vector size="4" baseType="variant">
      <vt:variant>
        <vt:lpstr>テーマ</vt:lpstr>
      </vt:variant>
      <vt:variant>
        <vt:i4>1</vt:i4>
      </vt:variant>
      <vt:variant>
        <vt:lpstr>スライド タイトル</vt:lpstr>
      </vt:variant>
      <vt:variant>
        <vt:i4>20</vt:i4>
      </vt:variant>
    </vt:vector>
  </HeadingPairs>
  <TitlesOfParts>
    <vt:vector size="21" baseType="lpstr">
      <vt:lpstr>Capsules</vt:lpstr>
      <vt:lpstr>ウェブアクセシビリティの 社会的重要性と障害者政策について</vt:lpstr>
      <vt:lpstr>障害者を排除する公共サービス</vt:lpstr>
      <vt:lpstr>国立国会図書館サイトの問題点</vt:lpstr>
      <vt:lpstr>情報通信をフルに活用する情報社会</vt:lpstr>
      <vt:lpstr>社会生活でのウェブの活用と障壁</vt:lpstr>
      <vt:lpstr>各国のウェブアクセシビリティ義務化動向</vt:lpstr>
      <vt:lpstr>WCAG2.0（Web Content Accessibility Guidelines第2.0版）と達成等級</vt:lpstr>
      <vt:lpstr>障害者権利条約でのアクセシビリティ</vt:lpstr>
      <vt:lpstr>障害者権利条約でのアクセシビリティ</vt:lpstr>
      <vt:lpstr>障害者基本法の2011年改正</vt:lpstr>
      <vt:lpstr>障害者差別解消法（2016年施行予定）： 行政機関等の義務（第七条）</vt:lpstr>
      <vt:lpstr>障害者差別解消法（2016年施行予定）： 事業者の義務（第八条）</vt:lpstr>
      <vt:lpstr>障害者差別解消法の意思</vt:lpstr>
      <vt:lpstr>障害者基本計画策定（2013年9月）</vt:lpstr>
      <vt:lpstr>行政情報のバリアフリー化</vt:lpstr>
      <vt:lpstr>障害者差別解消法に基づく基本方針の策定</vt:lpstr>
      <vt:lpstr>2010年に集中した環境整備のための活動</vt:lpstr>
      <vt:lpstr>象徴的課題：外国人への防災情報の提供</vt:lpstr>
      <vt:lpstr>象徴的課題：外国人への防災情報の提供</vt:lpstr>
      <vt:lpstr>まとめ</vt:lpstr>
    </vt:vector>
  </TitlesOfParts>
  <Company>ITNY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情報メディア経済　講義　第2回</dc:title>
  <dc:creator>yamada</dc:creator>
  <cp:lastModifiedBy>Hajime Yamada</cp:lastModifiedBy>
  <cp:revision>148</cp:revision>
  <cp:lastPrinted>2014-02-28T02:49:11Z</cp:lastPrinted>
  <dcterms:created xsi:type="dcterms:W3CDTF">2007-04-06T02:57:11Z</dcterms:created>
  <dcterms:modified xsi:type="dcterms:W3CDTF">2015-02-13T05:22:47Z</dcterms:modified>
</cp:coreProperties>
</file>