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49"/>
  </p:notesMasterIdLst>
  <p:handoutMasterIdLst>
    <p:handoutMasterId r:id="rId50"/>
  </p:handoutMasterIdLst>
  <p:sldIdLst>
    <p:sldId id="256" r:id="rId2"/>
    <p:sldId id="947" r:id="rId3"/>
    <p:sldId id="948" r:id="rId4"/>
    <p:sldId id="1044" r:id="rId5"/>
    <p:sldId id="1080" r:id="rId6"/>
    <p:sldId id="1093" r:id="rId7"/>
    <p:sldId id="1048" r:id="rId8"/>
    <p:sldId id="951" r:id="rId9"/>
    <p:sldId id="1038" r:id="rId10"/>
    <p:sldId id="1039" r:id="rId11"/>
    <p:sldId id="1121" r:id="rId12"/>
    <p:sldId id="953" r:id="rId13"/>
    <p:sldId id="1122" r:id="rId14"/>
    <p:sldId id="1095" r:id="rId15"/>
    <p:sldId id="1103" r:id="rId16"/>
    <p:sldId id="955" r:id="rId17"/>
    <p:sldId id="1185" r:id="rId18"/>
    <p:sldId id="1068" r:id="rId19"/>
    <p:sldId id="958" r:id="rId20"/>
    <p:sldId id="959" r:id="rId21"/>
    <p:sldId id="960" r:id="rId22"/>
    <p:sldId id="967" r:id="rId23"/>
    <p:sldId id="1174" r:id="rId24"/>
    <p:sldId id="1158" r:id="rId25"/>
    <p:sldId id="1159" r:id="rId26"/>
    <p:sldId id="1160" r:id="rId27"/>
    <p:sldId id="1130" r:id="rId28"/>
    <p:sldId id="1145" r:id="rId29"/>
    <p:sldId id="1147" r:id="rId30"/>
    <p:sldId id="1146" r:id="rId31"/>
    <p:sldId id="1154" r:id="rId32"/>
    <p:sldId id="1104" r:id="rId33"/>
    <p:sldId id="1167" r:id="rId34"/>
    <p:sldId id="1168" r:id="rId35"/>
    <p:sldId id="1101" r:id="rId36"/>
    <p:sldId id="1175" r:id="rId37"/>
    <p:sldId id="1176" r:id="rId38"/>
    <p:sldId id="1177" r:id="rId39"/>
    <p:sldId id="1179" r:id="rId40"/>
    <p:sldId id="1180" r:id="rId41"/>
    <p:sldId id="1019" r:id="rId42"/>
    <p:sldId id="1020" r:id="rId43"/>
    <p:sldId id="1203" r:id="rId44"/>
    <p:sldId id="1205" r:id="rId45"/>
    <p:sldId id="1207" r:id="rId46"/>
    <p:sldId id="1187" r:id="rId47"/>
    <p:sldId id="1152" r:id="rId48"/>
  </p:sldIdLst>
  <p:sldSz cx="9144000" cy="6858000" type="screen4x3"/>
  <p:notesSz cx="7099300" cy="10234613"/>
  <p:defaultTextStyle>
    <a:defPPr>
      <a:defRPr lang="ja-JP"/>
    </a:defPPr>
    <a:lvl1pPr algn="l" rtl="0" fontAlgn="base">
      <a:spcBef>
        <a:spcPct val="0"/>
      </a:spcBef>
      <a:spcAft>
        <a:spcPct val="0"/>
      </a:spcAft>
      <a:defRPr kumimoji="1" sz="28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8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8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8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800" kern="1200">
        <a:solidFill>
          <a:schemeClr val="tx1"/>
        </a:solidFill>
        <a:latin typeface="Arial" charset="0"/>
        <a:ea typeface="ＭＳ Ｐゴシック" charset="-128"/>
        <a:cs typeface="+mn-cs"/>
      </a:defRPr>
    </a:lvl5pPr>
    <a:lvl6pPr marL="2286000" algn="l" defTabSz="914400" rtl="0" eaLnBrk="1" latinLnBrk="0" hangingPunct="1">
      <a:defRPr kumimoji="1" sz="2800" kern="1200">
        <a:solidFill>
          <a:schemeClr val="tx1"/>
        </a:solidFill>
        <a:latin typeface="Arial" charset="0"/>
        <a:ea typeface="ＭＳ Ｐゴシック" charset="-128"/>
        <a:cs typeface="+mn-cs"/>
      </a:defRPr>
    </a:lvl6pPr>
    <a:lvl7pPr marL="2743200" algn="l" defTabSz="914400" rtl="0" eaLnBrk="1" latinLnBrk="0" hangingPunct="1">
      <a:defRPr kumimoji="1" sz="2800" kern="1200">
        <a:solidFill>
          <a:schemeClr val="tx1"/>
        </a:solidFill>
        <a:latin typeface="Arial" charset="0"/>
        <a:ea typeface="ＭＳ Ｐゴシック" charset="-128"/>
        <a:cs typeface="+mn-cs"/>
      </a:defRPr>
    </a:lvl7pPr>
    <a:lvl8pPr marL="3200400" algn="l" defTabSz="914400" rtl="0" eaLnBrk="1" latinLnBrk="0" hangingPunct="1">
      <a:defRPr kumimoji="1" sz="2800" kern="1200">
        <a:solidFill>
          <a:schemeClr val="tx1"/>
        </a:solidFill>
        <a:latin typeface="Arial" charset="0"/>
        <a:ea typeface="ＭＳ Ｐゴシック" charset="-128"/>
        <a:cs typeface="+mn-cs"/>
      </a:defRPr>
    </a:lvl8pPr>
    <a:lvl9pPr marL="3657600" algn="l" defTabSz="914400" rtl="0" eaLnBrk="1" latinLnBrk="0" hangingPunct="1">
      <a:defRPr kumimoji="1" sz="28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FFCCFF"/>
    <a:srgbClr val="CCFFFF"/>
    <a:srgbClr val="99CCFF"/>
    <a:srgbClr val="000099"/>
    <a:srgbClr val="80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7975" autoAdjust="0"/>
  </p:normalViewPr>
  <p:slideViewPr>
    <p:cSldViewPr snapToGrid="0">
      <p:cViewPr varScale="1">
        <p:scale>
          <a:sx n="63" d="100"/>
          <a:sy n="63" d="100"/>
        </p:scale>
        <p:origin x="-1291" y="-67"/>
      </p:cViewPr>
      <p:guideLst>
        <p:guide orient="horz" pos="914"/>
        <p:guide pos="2881"/>
      </p:guideLst>
    </p:cSldViewPr>
  </p:slideViewPr>
  <p:outlineViewPr>
    <p:cViewPr>
      <p:scale>
        <a:sx n="33" d="100"/>
        <a:sy n="33" d="100"/>
      </p:scale>
      <p:origin x="0" y="2069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1908" y="-96"/>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eaLnBrk="1" hangingPunct="1">
              <a:lnSpc>
                <a:spcPct val="100000"/>
              </a:lnSpc>
              <a:spcBef>
                <a:spcPct val="0"/>
              </a:spcBef>
              <a:buClrTx/>
              <a:buSzTx/>
              <a:buFontTx/>
              <a:buNone/>
              <a:defRPr sz="1200">
                <a:latin typeface="Castellar" pitchFamily="18" charset="0"/>
                <a:ea typeface="ＭＳ ゴシック" pitchFamily="49" charset="-128"/>
              </a:defRPr>
            </a:lvl1pPr>
          </a:lstStyle>
          <a:p>
            <a:pPr>
              <a:defRPr/>
            </a:pPr>
            <a:endParaRPr lang="en-US" altLang="ja-JP"/>
          </a:p>
        </p:txBody>
      </p:sp>
      <p:sp>
        <p:nvSpPr>
          <p:cNvPr id="24985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lgn="r" eaLnBrk="1" hangingPunct="1">
              <a:lnSpc>
                <a:spcPct val="100000"/>
              </a:lnSpc>
              <a:spcBef>
                <a:spcPct val="0"/>
              </a:spcBef>
              <a:buClrTx/>
              <a:buSzTx/>
              <a:buFontTx/>
              <a:buNone/>
              <a:defRPr sz="1200">
                <a:latin typeface="Castellar" pitchFamily="18" charset="0"/>
                <a:ea typeface="ＭＳ ゴシック" pitchFamily="49" charset="-128"/>
              </a:defRPr>
            </a:lvl1pPr>
          </a:lstStyle>
          <a:p>
            <a:pPr>
              <a:defRPr/>
            </a:pPr>
            <a:endParaRPr lang="en-US" altLang="ja-JP"/>
          </a:p>
        </p:txBody>
      </p:sp>
      <p:sp>
        <p:nvSpPr>
          <p:cNvPr id="249860" name="Rectangle 4"/>
          <p:cNvSpPr>
            <a:spLocks noGrp="1" noChangeArrowheads="1"/>
          </p:cNvSpPr>
          <p:nvPr>
            <p:ph type="ftr" sz="quarter" idx="2"/>
          </p:nvPr>
        </p:nvSpPr>
        <p:spPr bwMode="auto">
          <a:xfrm>
            <a:off x="0" y="9721850"/>
            <a:ext cx="3078163" cy="509588"/>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eaLnBrk="1" hangingPunct="1">
              <a:lnSpc>
                <a:spcPct val="100000"/>
              </a:lnSpc>
              <a:spcBef>
                <a:spcPct val="0"/>
              </a:spcBef>
              <a:buClrTx/>
              <a:buSzTx/>
              <a:buFontTx/>
              <a:buNone/>
              <a:defRPr sz="1200">
                <a:latin typeface="Castellar" pitchFamily="18" charset="0"/>
                <a:ea typeface="ＭＳ ゴシック" pitchFamily="49" charset="-128"/>
              </a:defRPr>
            </a:lvl1pPr>
          </a:lstStyle>
          <a:p>
            <a:pPr>
              <a:defRPr/>
            </a:pPr>
            <a:endParaRPr lang="en-US" altLang="ja-JP"/>
          </a:p>
        </p:txBody>
      </p:sp>
      <p:sp>
        <p:nvSpPr>
          <p:cNvPr id="249861" name="Rectangle 5"/>
          <p:cNvSpPr>
            <a:spLocks noGrp="1" noChangeArrowheads="1"/>
          </p:cNvSpPr>
          <p:nvPr>
            <p:ph type="sldNum" sz="quarter" idx="3"/>
          </p:nvPr>
        </p:nvSpPr>
        <p:spPr bwMode="auto">
          <a:xfrm>
            <a:off x="4021138" y="9721850"/>
            <a:ext cx="3076575" cy="509588"/>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lgn="r" eaLnBrk="1" hangingPunct="1">
              <a:lnSpc>
                <a:spcPct val="100000"/>
              </a:lnSpc>
              <a:spcBef>
                <a:spcPct val="0"/>
              </a:spcBef>
              <a:buClrTx/>
              <a:buSzTx/>
              <a:buFontTx/>
              <a:buNone/>
              <a:defRPr sz="1200">
                <a:latin typeface="Castellar" pitchFamily="18" charset="0"/>
                <a:ea typeface="ＭＳ ゴシック" pitchFamily="49" charset="-128"/>
              </a:defRPr>
            </a:lvl1pPr>
          </a:lstStyle>
          <a:p>
            <a:pPr>
              <a:defRPr/>
            </a:pPr>
            <a:fld id="{13C97556-4386-482E-A934-CB196E95DBCB}" type="slidenum">
              <a:rPr lang="en-US" altLang="ja-JP"/>
              <a:pPr>
                <a:defRPr/>
              </a:pPr>
              <a:t>‹#›</a:t>
            </a:fld>
            <a:endParaRPr lang="en-US" altLang="ja-JP"/>
          </a:p>
        </p:txBody>
      </p:sp>
    </p:spTree>
    <p:extLst>
      <p:ext uri="{BB962C8B-B14F-4D97-AF65-F5344CB8AC3E}">
        <p14:creationId xmlns:p14="http://schemas.microsoft.com/office/powerpoint/2010/main" val="3352836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eaLnBrk="1" hangingPunct="1">
              <a:lnSpc>
                <a:spcPct val="100000"/>
              </a:lnSpc>
              <a:spcBef>
                <a:spcPct val="0"/>
              </a:spcBef>
              <a:buClrTx/>
              <a:buSzTx/>
              <a:buFontTx/>
              <a:buNone/>
              <a:defRPr sz="1200">
                <a:latin typeface="Castellar" pitchFamily="18" charset="0"/>
                <a:ea typeface="ＭＳ ゴシック" pitchFamily="49" charset="-128"/>
              </a:defRPr>
            </a:lvl1pPr>
          </a:lstStyle>
          <a:p>
            <a:pPr>
              <a:defRPr/>
            </a:pPr>
            <a:endParaRPr lang="en-US" altLang="ja-JP"/>
          </a:p>
        </p:txBody>
      </p:sp>
      <p:sp>
        <p:nvSpPr>
          <p:cNvPr id="18534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lvl1pPr algn="r" eaLnBrk="1" hangingPunct="1">
              <a:lnSpc>
                <a:spcPct val="100000"/>
              </a:lnSpc>
              <a:spcBef>
                <a:spcPct val="0"/>
              </a:spcBef>
              <a:buClrTx/>
              <a:buSzTx/>
              <a:buFontTx/>
              <a:buNone/>
              <a:defRPr sz="1200">
                <a:latin typeface="Castellar" pitchFamily="18" charset="0"/>
                <a:ea typeface="ＭＳ ゴシック" pitchFamily="49" charset="-128"/>
              </a:defRPr>
            </a:lvl1pPr>
          </a:lstStyle>
          <a:p>
            <a:pPr>
              <a:defRPr/>
            </a:pPr>
            <a:endParaRPr lang="en-US" altLang="ja-JP"/>
          </a:p>
        </p:txBody>
      </p:sp>
      <p:sp>
        <p:nvSpPr>
          <p:cNvPr id="72708" name="Rectangle 4"/>
          <p:cNvSpPr>
            <a:spLocks noGrp="1" noRot="1" noChangeAspect="1" noChangeArrowheads="1" noTextEdit="1"/>
          </p:cNvSpPr>
          <p:nvPr>
            <p:ph type="sldImg" idx="2"/>
          </p:nvPr>
        </p:nvSpPr>
        <p:spPr bwMode="auto">
          <a:xfrm>
            <a:off x="993775" y="768350"/>
            <a:ext cx="5113338"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9" name="Rectangle 5"/>
          <p:cNvSpPr>
            <a:spLocks noGrp="1" noChangeArrowheads="1"/>
          </p:cNvSpPr>
          <p:nvPr>
            <p:ph type="body" sz="quarter" idx="3"/>
          </p:nvPr>
        </p:nvSpPr>
        <p:spPr bwMode="auto">
          <a:xfrm>
            <a:off x="711200" y="4859338"/>
            <a:ext cx="5676900" cy="4606925"/>
          </a:xfrm>
          <a:prstGeom prst="rect">
            <a:avLst/>
          </a:prstGeom>
          <a:noFill/>
          <a:ln w="9525">
            <a:noFill/>
            <a:miter lim="800000"/>
            <a:headEnd/>
            <a:tailEnd/>
          </a:ln>
          <a:effectLst/>
        </p:spPr>
        <p:txBody>
          <a:bodyPr vert="horz" wrap="square" lIns="94640" tIns="47320" rIns="94640" bIns="473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85350" name="Rectangle 6"/>
          <p:cNvSpPr>
            <a:spLocks noGrp="1" noChangeArrowheads="1"/>
          </p:cNvSpPr>
          <p:nvPr>
            <p:ph type="ftr" sz="quarter" idx="4"/>
          </p:nvPr>
        </p:nvSpPr>
        <p:spPr bwMode="auto">
          <a:xfrm>
            <a:off x="0" y="9721850"/>
            <a:ext cx="3078163" cy="509588"/>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eaLnBrk="1" hangingPunct="1">
              <a:lnSpc>
                <a:spcPct val="100000"/>
              </a:lnSpc>
              <a:spcBef>
                <a:spcPct val="0"/>
              </a:spcBef>
              <a:buClrTx/>
              <a:buSzTx/>
              <a:buFontTx/>
              <a:buNone/>
              <a:defRPr sz="1200">
                <a:latin typeface="Castellar" pitchFamily="18" charset="0"/>
                <a:ea typeface="ＭＳ ゴシック" pitchFamily="49" charset="-128"/>
              </a:defRPr>
            </a:lvl1pPr>
          </a:lstStyle>
          <a:p>
            <a:pPr>
              <a:defRPr/>
            </a:pPr>
            <a:endParaRPr lang="en-US" altLang="ja-JP"/>
          </a:p>
        </p:txBody>
      </p:sp>
      <p:sp>
        <p:nvSpPr>
          <p:cNvPr id="185351" name="Rectangle 7"/>
          <p:cNvSpPr>
            <a:spLocks noGrp="1" noChangeArrowheads="1"/>
          </p:cNvSpPr>
          <p:nvPr>
            <p:ph type="sldNum" sz="quarter" idx="5"/>
          </p:nvPr>
        </p:nvSpPr>
        <p:spPr bwMode="auto">
          <a:xfrm>
            <a:off x="4021138" y="9721850"/>
            <a:ext cx="3076575" cy="509588"/>
          </a:xfrm>
          <a:prstGeom prst="rect">
            <a:avLst/>
          </a:prstGeom>
          <a:noFill/>
          <a:ln w="9525">
            <a:noFill/>
            <a:miter lim="800000"/>
            <a:headEnd/>
            <a:tailEnd/>
          </a:ln>
          <a:effectLst/>
        </p:spPr>
        <p:txBody>
          <a:bodyPr vert="horz" wrap="square" lIns="94640" tIns="47320" rIns="94640" bIns="47320" numCol="1" anchor="b" anchorCtr="0" compatLnSpc="1">
            <a:prstTxWarp prst="textNoShape">
              <a:avLst/>
            </a:prstTxWarp>
          </a:bodyPr>
          <a:lstStyle>
            <a:lvl1pPr algn="r" eaLnBrk="1" hangingPunct="1">
              <a:lnSpc>
                <a:spcPct val="100000"/>
              </a:lnSpc>
              <a:spcBef>
                <a:spcPct val="0"/>
              </a:spcBef>
              <a:buClrTx/>
              <a:buSzTx/>
              <a:buFontTx/>
              <a:buNone/>
              <a:defRPr sz="1200">
                <a:latin typeface="Castellar" pitchFamily="18" charset="0"/>
                <a:ea typeface="ＭＳ ゴシック" pitchFamily="49" charset="-128"/>
              </a:defRPr>
            </a:lvl1pPr>
          </a:lstStyle>
          <a:p>
            <a:pPr>
              <a:defRPr/>
            </a:pPr>
            <a:fld id="{77D6FD13-AD6D-468B-B5BF-C298E81AA249}" type="slidenum">
              <a:rPr lang="en-US" altLang="ja-JP"/>
              <a:pPr>
                <a:defRPr/>
              </a:pPr>
              <a:t>‹#›</a:t>
            </a:fld>
            <a:endParaRPr lang="en-US" altLang="ja-JP"/>
          </a:p>
        </p:txBody>
      </p:sp>
    </p:spTree>
    <p:extLst>
      <p:ext uri="{BB962C8B-B14F-4D97-AF65-F5344CB8AC3E}">
        <p14:creationId xmlns:p14="http://schemas.microsoft.com/office/powerpoint/2010/main" val="94919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stellar" pitchFamily="18"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Castellar" pitchFamily="18"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Castellar" pitchFamily="18"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Castellar" pitchFamily="18"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Castellar"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CC49C316-3D4E-4599-A415-AFAE5BCFC5CE}" type="slidenum">
              <a:rPr lang="en-US" altLang="ja-JP" sz="1200" smtClean="0">
                <a:latin typeface="Castellar" pitchFamily="18" charset="0"/>
                <a:ea typeface="ＭＳ ゴシック" pitchFamily="49" charset="-128"/>
              </a:rPr>
              <a:pPr eaLnBrk="1" hangingPunct="1"/>
              <a:t>1</a:t>
            </a:fld>
            <a:endParaRPr lang="en-US" altLang="ja-JP" sz="1200" dirty="0" smtClean="0">
              <a:latin typeface="Castellar" pitchFamily="18" charset="0"/>
              <a:ea typeface="ＭＳ ゴシック" pitchFamily="49"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8429C58E-3ACB-4800-868C-2C74423EC381}" type="slidenum">
              <a:rPr lang="en-US" altLang="ja-JP" sz="1200" smtClean="0">
                <a:ea typeface="ＭＳ ゴシック" pitchFamily="49" charset="-128"/>
              </a:rPr>
              <a:pPr eaLnBrk="1" hangingPunct="1"/>
              <a:t>4</a:t>
            </a:fld>
            <a:endParaRPr lang="en-US" altLang="ja-JP" sz="1200" dirty="0" smtClean="0">
              <a:ea typeface="ＭＳ ゴシック" pitchFamily="49" charset="-128"/>
            </a:endParaRPr>
          </a:p>
        </p:txBody>
      </p:sp>
      <p:sp>
        <p:nvSpPr>
          <p:cNvPr id="74755" name="Rectangle 2"/>
          <p:cNvSpPr>
            <a:spLocks noGrp="1" noRot="1" noChangeAspect="1" noChangeArrowheads="1" noTextEdit="1"/>
          </p:cNvSpPr>
          <p:nvPr>
            <p:ph type="sldImg"/>
          </p:nvPr>
        </p:nvSpPr>
        <p:spPr>
          <a:xfrm>
            <a:off x="638175" y="1016000"/>
            <a:ext cx="5792788" cy="4346575"/>
          </a:xfrm>
          <a:ln/>
        </p:spPr>
      </p:sp>
      <p:sp>
        <p:nvSpPr>
          <p:cNvPr id="74756" name="Rectangle 3"/>
          <p:cNvSpPr>
            <a:spLocks noGrp="1" noChangeArrowheads="1"/>
          </p:cNvSpPr>
          <p:nvPr>
            <p:ph type="body" idx="1"/>
          </p:nvPr>
        </p:nvSpPr>
        <p:spPr>
          <a:xfrm>
            <a:off x="709613" y="5470525"/>
            <a:ext cx="5680075" cy="4125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smtClean="0">
                <a:latin typeface="Arial" charset="0"/>
              </a:rPr>
              <a:t>このように、インターネットは日本の社会において広く普及してきており、「いつでもどこでも」、容易に情報にアクセスできるツールになっています。情報受信・発信の技術の進歩により、多くのユーザが容易に情報をやりとりできるようになりました。また、遠方の商品でも購入することができるなど、地理的なハンデの解消にも役立っています。</a:t>
            </a:r>
          </a:p>
          <a:p>
            <a:pPr eaLnBrk="1" hangingPunct="1"/>
            <a:r>
              <a:rPr lang="ja-JP" altLang="en-US" dirty="0" smtClean="0">
                <a:latin typeface="Arial" charset="0"/>
              </a:rPr>
              <a:t>しかしその一方で、インターネットが利用できない人、利用が難しい人にとっては、情報格差が生じる可能性があるとも言えます。より多くの人がインターネットのメリットを享受できるよう、現代社会においては、全ての人にとって情報が確実に伝わり、かつ使いやすいウェブサイトを提供することが求められてい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a:ln/>
        </p:spPr>
      </p:sp>
      <p:sp>
        <p:nvSpPr>
          <p:cNvPr id="757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シニアユーザにとってなぜわかりづらいか？</a:t>
            </a:r>
            <a:endParaRPr lang="en-US" altLang="ja-JP" dirty="0" smtClean="0"/>
          </a:p>
          <a:p>
            <a:r>
              <a:rPr lang="en-US" altLang="ja-JP" dirty="0" smtClean="0"/>
              <a:t>PC</a:t>
            </a:r>
            <a:r>
              <a:rPr lang="ja-JP" altLang="en-US" dirty="0" smtClean="0"/>
              <a:t>に不慣れな人は、マウスをあまり動かさない。リンク部分も</a:t>
            </a:r>
            <a:r>
              <a:rPr lang="en-US" altLang="ja-JP" dirty="0" smtClean="0"/>
              <a:t>on mouse</a:t>
            </a:r>
            <a:r>
              <a:rPr lang="ja-JP" altLang="en-US" dirty="0" smtClean="0"/>
              <a:t>すれば色などが変わってわかりやすいが、マウスを動かさないと下線がない場合はわかりにくい。</a:t>
            </a:r>
          </a:p>
        </p:txBody>
      </p:sp>
      <p:sp>
        <p:nvSpPr>
          <p:cNvPr id="757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5265B9B1-021A-4933-86A5-FFB8FAC4F3EE}" type="slidenum">
              <a:rPr lang="en-US" altLang="ja-JP" sz="1200" smtClean="0">
                <a:latin typeface="Castellar" pitchFamily="18" charset="0"/>
                <a:ea typeface="ＭＳ ゴシック" pitchFamily="49" charset="-128"/>
              </a:rPr>
              <a:pPr eaLnBrk="1" hangingPunct="1"/>
              <a:t>9</a:t>
            </a:fld>
            <a:endParaRPr lang="en-US" altLang="ja-JP" sz="1200" dirty="0" smtClean="0">
              <a:latin typeface="Castellar" pitchFamily="18" charset="0"/>
              <a:ea typeface="ＭＳ ゴシック" pitchFamily="4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4C2B1A74-2394-470F-80BF-85E01A2896F1}" type="slidenum">
              <a:rPr lang="en-US" altLang="ja-JP" sz="1200" smtClean="0">
                <a:ea typeface="ＭＳ ゴシック" pitchFamily="49" charset="-128"/>
              </a:rPr>
              <a:pPr eaLnBrk="1" hangingPunct="1"/>
              <a:t>14</a:t>
            </a:fld>
            <a:endParaRPr lang="en-US" altLang="ja-JP" sz="1200" dirty="0" smtClean="0">
              <a:ea typeface="ＭＳ ゴシック" pitchFamily="49" charset="-128"/>
            </a:endParaRPr>
          </a:p>
        </p:txBody>
      </p:sp>
      <p:sp>
        <p:nvSpPr>
          <p:cNvPr id="77827" name="Rectangle 2"/>
          <p:cNvSpPr>
            <a:spLocks noGrp="1" noRot="1" noChangeAspect="1" noChangeArrowheads="1" noTextEdit="1"/>
          </p:cNvSpPr>
          <p:nvPr>
            <p:ph type="sldImg"/>
          </p:nvPr>
        </p:nvSpPr>
        <p:spPr>
          <a:xfrm>
            <a:off x="995363" y="768350"/>
            <a:ext cx="5113337" cy="38354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7D6FD13-AD6D-468B-B5BF-C298E81AA249}" type="slidenum">
              <a:rPr lang="en-US" altLang="ja-JP" smtClean="0"/>
              <a:pPr>
                <a:defRPr/>
              </a:pPr>
              <a:t>31</a:t>
            </a:fld>
            <a:endParaRPr lang="en-US" altLang="ja-JP"/>
          </a:p>
        </p:txBody>
      </p:sp>
    </p:spTree>
    <p:extLst>
      <p:ext uri="{BB962C8B-B14F-4D97-AF65-F5344CB8AC3E}">
        <p14:creationId xmlns:p14="http://schemas.microsoft.com/office/powerpoint/2010/main" val="1202888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ja-JP" altLang="ja-JP"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kumimoji="0" lang="ja-JP" altLang="ja-JP"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kumimoji="0" lang="ja-JP" altLang="ja-JP"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kumimoji="0" lang="ja-JP" altLang="ja-JP"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kumimoji="0" lang="ja-JP" altLang="ja-JP"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kumimoji="0" lang="ja-JP" altLang="ja-JP"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kumimoji="0" lang="ja-JP" altLang="ja-JP"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kumimoji="0" lang="ja-JP" altLang="ja-JP"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kumimoji="0" lang="ja-JP" altLang="ja-JP"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kumimoji="0" lang="ja-JP" altLang="ja-JP"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kumimoji="0" lang="ja-JP" altLang="ja-JP"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kumimoji="0" lang="ja-JP" altLang="ja-JP" sz="2400">
                  <a:latin typeface="Times New Roman" pitchFamily="18" charset="0"/>
                </a:endParaRPr>
              </a:p>
            </p:txBody>
          </p:sp>
        </p:grpSp>
      </p:grpSp>
      <p:sp>
        <p:nvSpPr>
          <p:cNvPr id="18" name="Rectangle 21"/>
          <p:cNvSpPr>
            <a:spLocks noChangeArrowheads="1"/>
          </p:cNvSpPr>
          <p:nvPr userDrawn="1"/>
        </p:nvSpPr>
        <p:spPr bwMode="auto">
          <a:xfrm>
            <a:off x="31750" y="6629400"/>
            <a:ext cx="3692525" cy="219075"/>
          </a:xfrm>
          <a:prstGeom prst="rect">
            <a:avLst/>
          </a:prstGeom>
          <a:noFill/>
          <a:ln w="9525">
            <a:noFill/>
            <a:miter lim="800000"/>
            <a:headEnd/>
            <a:tailEnd/>
          </a:ln>
          <a:effectLst/>
        </p:spPr>
        <p:txBody>
          <a:bodyPr lIns="80962" tIns="39688" rIns="80962" bIns="39688">
            <a:spAutoFit/>
          </a:bodyPr>
          <a:lstStyle/>
          <a:p>
            <a:pPr defTabSz="584200" eaLnBrk="0" hangingPunct="0">
              <a:defRPr/>
            </a:pPr>
            <a:r>
              <a:rPr lang="en-US" altLang="ja-JP" sz="900" i="1" dirty="0">
                <a:solidFill>
                  <a:srgbClr val="000066"/>
                </a:solidFill>
                <a:latin typeface="Arial" pitchFamily="34" charset="0"/>
                <a:ea typeface="ＭＳ Ｐゴシック" pitchFamily="50" charset="-128"/>
                <a:cs typeface="Arial" pitchFamily="34" charset="0"/>
              </a:rPr>
              <a:t>Copyright </a:t>
            </a:r>
            <a:r>
              <a:rPr lang="en-US" altLang="ja-JP" sz="900" i="1" dirty="0" smtClean="0">
                <a:solidFill>
                  <a:srgbClr val="000066"/>
                </a:solidFill>
                <a:latin typeface="Arial" pitchFamily="34" charset="0"/>
                <a:ea typeface="ＭＳ Ｐゴシック" pitchFamily="50" charset="-128"/>
                <a:cs typeface="Arial" pitchFamily="34" charset="0"/>
              </a:rPr>
              <a:t>2015, </a:t>
            </a:r>
            <a:r>
              <a:rPr lang="en-US" altLang="ja-JP" sz="900" i="1" dirty="0">
                <a:solidFill>
                  <a:srgbClr val="000066"/>
                </a:solidFill>
                <a:latin typeface="Arial" pitchFamily="34" charset="0"/>
                <a:ea typeface="ＭＳ Ｐゴシック" pitchFamily="50" charset="-128"/>
                <a:cs typeface="Arial" pitchFamily="34" charset="0"/>
              </a:rPr>
              <a:t>Nippon Telegraph and Telephone Corporation</a:t>
            </a:r>
          </a:p>
        </p:txBody>
      </p:sp>
      <p:pic>
        <p:nvPicPr>
          <p:cNvPr id="19" name="Picture 2" descr="ウェブアクセシビリティ推進協会"/>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75" y="60325"/>
            <a:ext cx="34528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4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ja-JP" altLang="en-US"/>
              <a:t>マスタ タイトルの書式設定</a:t>
            </a:r>
          </a:p>
        </p:txBody>
      </p:sp>
      <p:sp>
        <p:nvSpPr>
          <p:cNvPr id="227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ja-JP" altLang="en-US"/>
              <a:t>マスタ サブタイトルの書式設定</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ja-JP"/>
          </a:p>
        </p:txBody>
      </p:sp>
      <p:sp>
        <p:nvSpPr>
          <p:cNvPr id="21" name="Rectangle 17"/>
          <p:cNvSpPr>
            <a:spLocks noGrp="1" noChangeArrowheads="1"/>
          </p:cNvSpPr>
          <p:nvPr>
            <p:ph type="ftr" sz="quarter" idx="11"/>
          </p:nvPr>
        </p:nvSpPr>
        <p:spPr/>
        <p:txBody>
          <a:bodyPr/>
          <a:lstStyle>
            <a:lvl1pPr>
              <a:defRPr/>
            </a:lvl1pPr>
          </a:lstStyle>
          <a:p>
            <a:pPr>
              <a:defRPr/>
            </a:pPr>
            <a:endParaRPr lang="en-US" altLang="ja-JP"/>
          </a:p>
        </p:txBody>
      </p:sp>
      <p:sp>
        <p:nvSpPr>
          <p:cNvPr id="22" name="Rectangle 18"/>
          <p:cNvSpPr>
            <a:spLocks noGrp="1" noChangeArrowheads="1"/>
          </p:cNvSpPr>
          <p:nvPr>
            <p:ph type="sldNum" sz="quarter" idx="12"/>
          </p:nvPr>
        </p:nvSpPr>
        <p:spPr/>
        <p:txBody>
          <a:bodyPr/>
          <a:lstStyle>
            <a:lvl1pPr>
              <a:defRPr/>
            </a:lvl1pPr>
          </a:lstStyle>
          <a:p>
            <a:pPr>
              <a:defRPr/>
            </a:pPr>
            <a:fld id="{57D0BC14-F35E-4AC9-A243-758FDDCE8BE2}" type="slidenum">
              <a:rPr lang="en-US" altLang="ja-JP"/>
              <a:pPr>
                <a:defRPr/>
              </a:pPr>
              <a:t>‹#›</a:t>
            </a:fld>
            <a:endParaRPr lang="en-US" altLang="ja-JP"/>
          </a:p>
        </p:txBody>
      </p:sp>
    </p:spTree>
    <p:extLst>
      <p:ext uri="{BB962C8B-B14F-4D97-AF65-F5344CB8AC3E}">
        <p14:creationId xmlns:p14="http://schemas.microsoft.com/office/powerpoint/2010/main" val="148749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CBD60946-E9C5-439F-830A-350866AFE163}"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423970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19100"/>
            <a:ext cx="2057400" cy="54483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419100"/>
            <a:ext cx="6019800" cy="54483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9A105883-A396-48A6-81C0-88AD3AC4E41B}"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33515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9100"/>
            <a:ext cx="8161338" cy="9525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58938"/>
            <a:ext cx="8229600" cy="4208462"/>
          </a:xfrm>
        </p:spPr>
        <p:txBody>
          <a:bodyPr/>
          <a:lstStyle/>
          <a:p>
            <a:pPr lvl="0"/>
            <a:endParaRPr lang="ja-JP"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CB60FEA1-1BBD-4D04-9FD9-4E384500ECA9}"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17567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E7682C6A-7C8D-4F67-9152-69183DEF95FB}"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dirty="0"/>
          </a:p>
        </p:txBody>
      </p:sp>
    </p:spTree>
    <p:extLst>
      <p:ext uri="{BB962C8B-B14F-4D97-AF65-F5344CB8AC3E}">
        <p14:creationId xmlns:p14="http://schemas.microsoft.com/office/powerpoint/2010/main" val="215824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66A131CE-1204-4B50-B25D-2F127990D000}" type="slidenum">
              <a:rPr lang="en-US" altLang="ja-JP"/>
              <a:pPr>
                <a:defRPr/>
              </a:pPr>
              <a:t>‹#›</a:t>
            </a:fld>
            <a:endParaRPr lang="en-US" altLang="ja-JP"/>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94607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58938"/>
            <a:ext cx="4038600" cy="4208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58938"/>
            <a:ext cx="4038600" cy="4208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D6FB2197-8592-4BF6-B774-0C7B38647921}"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64179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068FA6D9-2EB6-4CF9-AF59-4A62F4799237}" type="slidenum">
              <a:rPr lang="en-US" altLang="ja-JP"/>
              <a:pPr>
                <a:defRPr/>
              </a:pPr>
              <a:t>‹#›</a:t>
            </a:fld>
            <a:endParaRPr lang="en-US" altLang="ja-JP"/>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15122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3956FC7A-1E45-4F63-8A3B-ECA1FBE08E57}" type="slidenum">
              <a:rPr lang="en-US" altLang="ja-JP"/>
              <a:pPr>
                <a:defRPr/>
              </a:pPr>
              <a:t>‹#›</a:t>
            </a:fld>
            <a:endParaRPr lang="en-US" altLang="ja-JP"/>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52543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A069DDBB-1379-4D46-A648-AEF516CD4C84}" type="slidenum">
              <a:rPr lang="en-US" altLang="ja-JP"/>
              <a:pPr>
                <a:defRPr/>
              </a:pPr>
              <a:t>‹#›</a:t>
            </a:fld>
            <a:endParaRPr lang="en-US" altLang="ja-JP"/>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86971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19C3E087-59E6-422E-806A-BD2CC23C3730}"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35348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CFFF061E-FCF9-4F7C-A05B-89970F796487}" type="slidenum">
              <a:rPr lang="en-US" altLang="ja-JP"/>
              <a:pPr>
                <a:defRPr/>
              </a:pPr>
              <a:t>‹#›</a:t>
            </a:fld>
            <a:endParaRPr lang="en-US" altLang="ja-JP"/>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86313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kumimoji="0" sz="1200">
                <a:latin typeface="Arial" charset="0"/>
                <a:ea typeface="ＭＳ Ｐゴシック" charset="-128"/>
              </a:defRPr>
            </a:lvl1pPr>
          </a:lstStyle>
          <a:p>
            <a:pPr>
              <a:defRPr/>
            </a:pPr>
            <a:endParaRPr lang="en-US" altLang="ja-JP"/>
          </a:p>
        </p:txBody>
      </p:sp>
      <p:sp>
        <p:nvSpPr>
          <p:cNvPr id="226307" name="Rectangle 3"/>
          <p:cNvSpPr>
            <a:spLocks noGrp="1" noChangeArrowheads="1"/>
          </p:cNvSpPr>
          <p:nvPr>
            <p:ph type="sldNum" sz="quarter" idx="4"/>
          </p:nvPr>
        </p:nvSpPr>
        <p:spPr bwMode="auto">
          <a:xfrm>
            <a:off x="70104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kumimoji="0" sz="1800">
                <a:latin typeface="Arial Black" pitchFamily="34" charset="0"/>
                <a:ea typeface="ＭＳ Ｐゴシック" charset="-128"/>
              </a:defRPr>
            </a:lvl1pPr>
          </a:lstStyle>
          <a:p>
            <a:pPr>
              <a:defRPr/>
            </a:pPr>
            <a:fld id="{8F946B4E-6D26-43A8-A733-65340A14A55F}" type="slidenum">
              <a:rPr lang="en-US" altLang="ja-JP"/>
              <a:pPr>
                <a:defRPr/>
              </a:pPr>
              <a:t>‹#›</a:t>
            </a:fld>
            <a:endParaRPr lang="en-US" altLang="ja-JP"/>
          </a:p>
        </p:txBody>
      </p:sp>
      <p:grpSp>
        <p:nvGrpSpPr>
          <p:cNvPr id="1028" name="Group 4"/>
          <p:cNvGrpSpPr>
            <a:grpSpLocks/>
          </p:cNvGrpSpPr>
          <p:nvPr/>
        </p:nvGrpSpPr>
        <p:grpSpPr bwMode="auto">
          <a:xfrm>
            <a:off x="0" y="0"/>
            <a:ext cx="9144000" cy="546100"/>
            <a:chOff x="0" y="0"/>
            <a:chExt cx="5760" cy="344"/>
          </a:xfrm>
        </p:grpSpPr>
        <p:sp>
          <p:nvSpPr>
            <p:cNvPr id="226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ja-JP" altLang="ja-JP" sz="2400">
                <a:latin typeface="Times New Roman" pitchFamily="18" charset="0"/>
              </a:endParaRPr>
            </a:p>
          </p:txBody>
        </p:sp>
        <p:sp>
          <p:nvSpPr>
            <p:cNvPr id="226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kumimoji="0" lang="ja-JP" altLang="ja-JP" sz="2400">
                <a:latin typeface="Times New Roman" pitchFamily="18" charset="0"/>
              </a:endParaRPr>
            </a:p>
          </p:txBody>
        </p:sp>
        <p:sp>
          <p:nvSpPr>
            <p:cNvPr id="226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kumimoji="0" lang="ja-JP" altLang="ja-JP" sz="1800">
                <a:solidFill>
                  <a:schemeClr val="hlink"/>
                </a:solidFill>
              </a:endParaRPr>
            </a:p>
          </p:txBody>
        </p:sp>
        <p:sp>
          <p:nvSpPr>
            <p:cNvPr id="226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kumimoji="0" lang="ja-JP" altLang="ja-JP" sz="1800">
                <a:solidFill>
                  <a:schemeClr val="hlink"/>
                </a:solidFill>
              </a:endParaRPr>
            </a:p>
          </p:txBody>
        </p:sp>
        <p:sp>
          <p:nvSpPr>
            <p:cNvPr id="226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kumimoji="0" lang="ja-JP" altLang="ja-JP" sz="1800">
                <a:solidFill>
                  <a:schemeClr val="accent2"/>
                </a:solidFill>
              </a:endParaRPr>
            </a:p>
          </p:txBody>
        </p:sp>
        <p:sp>
          <p:nvSpPr>
            <p:cNvPr id="226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kumimoji="0" lang="ja-JP" altLang="ja-JP" sz="1800">
                <a:solidFill>
                  <a:schemeClr val="hlink"/>
                </a:solidFill>
              </a:endParaRPr>
            </a:p>
          </p:txBody>
        </p:sp>
        <p:sp>
          <p:nvSpPr>
            <p:cNvPr id="226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kumimoji="0" lang="ja-JP" altLang="ja-JP" sz="2400">
                <a:latin typeface="Times New Roman" pitchFamily="18" charset="0"/>
              </a:endParaRPr>
            </a:p>
          </p:txBody>
        </p:sp>
        <p:sp>
          <p:nvSpPr>
            <p:cNvPr id="226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kumimoji="0" lang="ja-JP" altLang="ja-JP" sz="1800">
                <a:solidFill>
                  <a:schemeClr val="accent2"/>
                </a:solidFill>
              </a:endParaRPr>
            </a:p>
          </p:txBody>
        </p:sp>
        <p:sp>
          <p:nvSpPr>
            <p:cNvPr id="226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kumimoji="0" lang="ja-JP" altLang="ja-JP" sz="1800">
                <a:solidFill>
                  <a:schemeClr val="accent2"/>
                </a:solidFill>
              </a:endParaRPr>
            </a:p>
          </p:txBody>
        </p:sp>
      </p:grpSp>
      <p:sp>
        <p:nvSpPr>
          <p:cNvPr id="1029" name="Rectangle 14"/>
          <p:cNvSpPr>
            <a:spLocks noGrp="1" noChangeArrowheads="1"/>
          </p:cNvSpPr>
          <p:nvPr>
            <p:ph type="title"/>
          </p:nvPr>
        </p:nvSpPr>
        <p:spPr bwMode="auto">
          <a:xfrm>
            <a:off x="457200" y="419100"/>
            <a:ext cx="81613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0" name="Rectangle 15"/>
          <p:cNvSpPr>
            <a:spLocks noGrp="1" noChangeArrowheads="1"/>
          </p:cNvSpPr>
          <p:nvPr>
            <p:ph type="body" idx="1"/>
          </p:nvPr>
        </p:nvSpPr>
        <p:spPr bwMode="auto">
          <a:xfrm>
            <a:off x="457200" y="1658938"/>
            <a:ext cx="822960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26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kumimoji="0" sz="1200">
                <a:latin typeface="Arial" charset="0"/>
                <a:ea typeface="ＭＳ Ｐゴシック" charset="-128"/>
              </a:defRPr>
            </a:lvl1pPr>
          </a:lstStyle>
          <a:p>
            <a:pPr>
              <a:defRPr/>
            </a:pPr>
            <a:endParaRPr lang="en-US" altLang="ja-JP"/>
          </a:p>
        </p:txBody>
      </p:sp>
      <p:sp>
        <p:nvSpPr>
          <p:cNvPr id="34" name="Rectangle 21"/>
          <p:cNvSpPr>
            <a:spLocks noChangeArrowheads="1"/>
          </p:cNvSpPr>
          <p:nvPr userDrawn="1"/>
        </p:nvSpPr>
        <p:spPr bwMode="auto">
          <a:xfrm>
            <a:off x="31750" y="6629400"/>
            <a:ext cx="3692525" cy="219075"/>
          </a:xfrm>
          <a:prstGeom prst="rect">
            <a:avLst/>
          </a:prstGeom>
          <a:noFill/>
          <a:ln w="9525">
            <a:noFill/>
            <a:miter lim="800000"/>
            <a:headEnd/>
            <a:tailEnd/>
          </a:ln>
          <a:effectLst/>
        </p:spPr>
        <p:txBody>
          <a:bodyPr lIns="80962" tIns="39688" rIns="80962" bIns="39688">
            <a:spAutoFit/>
          </a:bodyPr>
          <a:lstStyle/>
          <a:p>
            <a:pPr defTabSz="584200" eaLnBrk="0" hangingPunct="0">
              <a:defRPr/>
            </a:pPr>
            <a:r>
              <a:rPr lang="en-US" altLang="ja-JP" sz="900" i="1" dirty="0">
                <a:solidFill>
                  <a:srgbClr val="000066"/>
                </a:solidFill>
                <a:latin typeface="Arial" pitchFamily="34" charset="0"/>
                <a:ea typeface="ＭＳ Ｐゴシック" pitchFamily="50" charset="-128"/>
                <a:cs typeface="Arial" pitchFamily="34" charset="0"/>
              </a:rPr>
              <a:t>Copyright </a:t>
            </a:r>
            <a:r>
              <a:rPr lang="en-US" altLang="ja-JP" sz="900" i="1" dirty="0" smtClean="0">
                <a:solidFill>
                  <a:srgbClr val="000066"/>
                </a:solidFill>
                <a:latin typeface="Arial" pitchFamily="34" charset="0"/>
                <a:ea typeface="ＭＳ Ｐゴシック" pitchFamily="50" charset="-128"/>
                <a:cs typeface="Arial" pitchFamily="34" charset="0"/>
              </a:rPr>
              <a:t>2015,  </a:t>
            </a:r>
            <a:r>
              <a:rPr lang="en-US" altLang="ja-JP" sz="900" i="1" dirty="0">
                <a:solidFill>
                  <a:srgbClr val="000066"/>
                </a:solidFill>
                <a:latin typeface="Arial" pitchFamily="34" charset="0"/>
                <a:ea typeface="ＭＳ Ｐゴシック" pitchFamily="50" charset="-128"/>
                <a:cs typeface="Arial" pitchFamily="34" charset="0"/>
              </a:rPr>
              <a:t>Nippon Telegraph and Telephone Corporation</a:t>
            </a:r>
          </a:p>
        </p:txBody>
      </p:sp>
      <p:pic>
        <p:nvPicPr>
          <p:cNvPr id="1033" name="Picture 2" descr="ウェブアクセシビリティ推進協会"/>
          <p:cNvPicPr>
            <a:picLocks noChangeAspect="1" noChangeArrowheads="1"/>
          </p:cNvPicPr>
          <p:nvPr userDrawn="1"/>
        </p:nvPicPr>
        <p:blipFill>
          <a:blip r:embed="rId14">
            <a:extLst>
              <a:ext uri="{28A0092B-C50C-407E-A947-70E740481C1C}">
                <a14:useLocalDpi xmlns:a14="http://schemas.microsoft.com/office/drawing/2010/main" val="0"/>
              </a:ext>
            </a:extLst>
          </a:blip>
          <a:srcRect r="65462" b="-7887"/>
          <a:stretch>
            <a:fillRect/>
          </a:stretch>
        </p:blipFill>
        <p:spPr bwMode="auto">
          <a:xfrm>
            <a:off x="7810500" y="74613"/>
            <a:ext cx="13033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7"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charset="-128"/>
        </a:defRPr>
      </a:lvl2pPr>
      <a:lvl3pPr algn="l" rtl="0" eaLnBrk="0" fontAlgn="base" hangingPunct="0">
        <a:spcBef>
          <a:spcPct val="0"/>
        </a:spcBef>
        <a:spcAft>
          <a:spcPct val="0"/>
        </a:spcAft>
        <a:defRPr kumimoji="1" sz="4400">
          <a:solidFill>
            <a:schemeClr val="tx1"/>
          </a:solidFill>
          <a:latin typeface="Arial" charset="0"/>
          <a:ea typeface="ＭＳ Ｐゴシック" charset="-128"/>
        </a:defRPr>
      </a:lvl3pPr>
      <a:lvl4pPr algn="l" rtl="0" eaLnBrk="0" fontAlgn="base" hangingPunct="0">
        <a:spcBef>
          <a:spcPct val="0"/>
        </a:spcBef>
        <a:spcAft>
          <a:spcPct val="0"/>
        </a:spcAft>
        <a:defRPr kumimoji="1" sz="4400">
          <a:solidFill>
            <a:schemeClr val="tx1"/>
          </a:solidFill>
          <a:latin typeface="Arial" charset="0"/>
          <a:ea typeface="ＭＳ Ｐゴシック" charset="-128"/>
        </a:defRPr>
      </a:lvl4pPr>
      <a:lvl5pPr algn="l" rtl="0" eaLnBrk="0" fontAlgn="base" hangingPunct="0">
        <a:spcBef>
          <a:spcPct val="0"/>
        </a:spcBef>
        <a:spcAft>
          <a:spcPct val="0"/>
        </a:spcAft>
        <a:defRPr kumimoji="1" sz="4400">
          <a:solidFill>
            <a:schemeClr val="tx1"/>
          </a:solidFill>
          <a:latin typeface="Arial" charset="0"/>
          <a:ea typeface="ＭＳ Ｐゴシック" charset="-128"/>
        </a:defRPr>
      </a:lvl5pPr>
      <a:lvl6pPr marL="457200" algn="l" rtl="0" fontAlgn="base">
        <a:spcBef>
          <a:spcPct val="0"/>
        </a:spcBef>
        <a:spcAft>
          <a:spcPct val="0"/>
        </a:spcAft>
        <a:defRPr kumimoji="1" sz="4400">
          <a:solidFill>
            <a:schemeClr val="tx1"/>
          </a:solidFill>
          <a:latin typeface="Arial" charset="0"/>
          <a:ea typeface="ＭＳ Ｐゴシック" charset="-128"/>
        </a:defRPr>
      </a:lvl6pPr>
      <a:lvl7pPr marL="914400" algn="l" rtl="0" fontAlgn="base">
        <a:spcBef>
          <a:spcPct val="0"/>
        </a:spcBef>
        <a:spcAft>
          <a:spcPct val="0"/>
        </a:spcAft>
        <a:defRPr kumimoji="1" sz="4400">
          <a:solidFill>
            <a:schemeClr val="tx1"/>
          </a:solidFill>
          <a:latin typeface="Arial" charset="0"/>
          <a:ea typeface="ＭＳ Ｐゴシック" charset="-128"/>
        </a:defRPr>
      </a:lvl7pPr>
      <a:lvl8pPr marL="1371600" algn="l" rtl="0" fontAlgn="base">
        <a:spcBef>
          <a:spcPct val="0"/>
        </a:spcBef>
        <a:spcAft>
          <a:spcPct val="0"/>
        </a:spcAft>
        <a:defRPr kumimoji="1" sz="4400">
          <a:solidFill>
            <a:schemeClr val="tx1"/>
          </a:solidFill>
          <a:latin typeface="Arial" charset="0"/>
          <a:ea typeface="ＭＳ Ｐゴシック" charset="-128"/>
        </a:defRPr>
      </a:lvl8pPr>
      <a:lvl9pPr marL="1828800" algn="l" rtl="0" fontAlgn="base">
        <a:spcBef>
          <a:spcPct val="0"/>
        </a:spcBef>
        <a:spcAft>
          <a:spcPct val="0"/>
        </a:spcAft>
        <a:defRPr kumimoji="1" sz="4400">
          <a:solidFill>
            <a:schemeClr val="tx1"/>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ciaj.or.jp/access/we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8"/>
          <p:cNvSpPr>
            <a:spLocks noGrp="1" noChangeArrowheads="1"/>
          </p:cNvSpPr>
          <p:nvPr>
            <p:ph type="ctrTitle"/>
          </p:nvPr>
        </p:nvSpPr>
        <p:spPr>
          <a:xfrm>
            <a:off x="2815394" y="1828800"/>
            <a:ext cx="6244469" cy="2209800"/>
          </a:xfrm>
        </p:spPr>
        <p:txBody>
          <a:bodyPr/>
          <a:lstStyle/>
          <a:p>
            <a:r>
              <a:rPr lang="en-US" altLang="ja-JP" sz="3600" dirty="0" smtClean="0">
                <a:latin typeface="メイリオ" panose="020B0604030504040204" pitchFamily="50" charset="-128"/>
                <a:ea typeface="メイリオ" panose="020B0604030504040204" pitchFamily="50" charset="-128"/>
              </a:rPr>
              <a:t>JIS</a:t>
            </a:r>
            <a:r>
              <a:rPr lang="ja-JP" altLang="en-US" sz="3600" dirty="0" smtClean="0">
                <a:latin typeface="メイリオ" panose="020B0604030504040204" pitchFamily="50" charset="-128"/>
                <a:ea typeface="メイリオ" panose="020B0604030504040204" pitchFamily="50" charset="-128"/>
              </a:rPr>
              <a:t>規格 </a:t>
            </a:r>
            <a:r>
              <a:rPr lang="en-US" altLang="ja-JP" sz="3600" dirty="0" smtClean="0">
                <a:latin typeface="メイリオ" panose="020B0604030504040204" pitchFamily="50" charset="-128"/>
                <a:ea typeface="メイリオ" panose="020B0604030504040204" pitchFamily="50" charset="-128"/>
              </a:rPr>
              <a:t>JIS X 8341-3:2010</a:t>
            </a:r>
            <a:r>
              <a:rPr lang="ja-JP" altLang="en-US" sz="3600" dirty="0" smtClean="0">
                <a:latin typeface="メイリオ" panose="020B0604030504040204" pitchFamily="50" charset="-128"/>
                <a:ea typeface="メイリオ" panose="020B0604030504040204" pitchFamily="50" charset="-128"/>
              </a:rPr>
              <a:t>および総務省</a:t>
            </a:r>
            <a:r>
              <a:rPr lang="en-US" altLang="ja-JP" sz="3600" dirty="0" smtClean="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みんなの公共サイト運用モデル解説</a:t>
            </a:r>
          </a:p>
        </p:txBody>
      </p:sp>
      <p:sp>
        <p:nvSpPr>
          <p:cNvPr id="3075" name="Rectangle 22"/>
          <p:cNvSpPr>
            <a:spLocks noGrp="1" noChangeArrowheads="1"/>
          </p:cNvSpPr>
          <p:nvPr>
            <p:ph type="subTitle" idx="1"/>
          </p:nvPr>
        </p:nvSpPr>
        <p:spPr>
          <a:xfrm>
            <a:off x="2057400" y="4267200"/>
            <a:ext cx="6400800" cy="1752600"/>
          </a:xfrm>
        </p:spPr>
        <p:txBody>
          <a:bodyPr/>
          <a:lstStyle/>
          <a:p>
            <a:pPr algn="ctr" eaLnBrk="1" hangingPunct="1">
              <a:lnSpc>
                <a:spcPct val="105000"/>
              </a:lnSpc>
              <a:spcBef>
                <a:spcPct val="15000"/>
              </a:spcBef>
              <a:spcAft>
                <a:spcPct val="40000"/>
              </a:spcAft>
            </a:pPr>
            <a:r>
              <a:rPr lang="en-US" altLang="ja-JP" sz="2800" dirty="0" smtClean="0">
                <a:latin typeface="メイリオ" panose="020B0604030504040204" pitchFamily="50" charset="-128"/>
                <a:ea typeface="メイリオ" panose="020B0604030504040204" pitchFamily="50" charset="-128"/>
              </a:rPr>
              <a:t>2015</a:t>
            </a:r>
            <a:r>
              <a:rPr lang="ja-JP" altLang="en-US" sz="2800" dirty="0" smtClean="0">
                <a:latin typeface="メイリオ" panose="020B0604030504040204" pitchFamily="50" charset="-128"/>
                <a:ea typeface="メイリオ" panose="020B0604030504040204" pitchFamily="50" charset="-128"/>
              </a:rPr>
              <a:t>年</a:t>
            </a:r>
            <a:r>
              <a:rPr lang="en-US" altLang="ja-JP" sz="2800" dirty="0">
                <a:latin typeface="メイリオ" panose="020B0604030504040204" pitchFamily="50" charset="-128"/>
                <a:ea typeface="メイリオ" panose="020B0604030504040204" pitchFamily="50" charset="-128"/>
              </a:rPr>
              <a:t>2</a:t>
            </a:r>
            <a:r>
              <a:rPr lang="ja-JP" altLang="en-US" sz="2800" dirty="0" smtClean="0">
                <a:latin typeface="メイリオ" panose="020B0604030504040204" pitchFamily="50" charset="-128"/>
                <a:ea typeface="メイリオ" panose="020B0604030504040204" pitchFamily="50" charset="-128"/>
              </a:rPr>
              <a:t>月</a:t>
            </a:r>
            <a:r>
              <a:rPr lang="en-US" altLang="ja-JP" sz="2800" dirty="0" smtClean="0">
                <a:latin typeface="メイリオ" panose="020B0604030504040204" pitchFamily="50" charset="-128"/>
                <a:ea typeface="メイリオ" panose="020B0604030504040204" pitchFamily="50" charset="-128"/>
              </a:rPr>
              <a:t>25</a:t>
            </a:r>
            <a:r>
              <a:rPr lang="ja-JP" altLang="en-US" sz="2800" dirty="0" smtClean="0">
                <a:latin typeface="メイリオ" panose="020B0604030504040204" pitchFamily="50" charset="-128"/>
                <a:ea typeface="メイリオ" panose="020B0604030504040204" pitchFamily="50" charset="-128"/>
              </a:rPr>
              <a:t>日</a:t>
            </a:r>
          </a:p>
          <a:p>
            <a:pPr algn="ctr" eaLnBrk="1" hangingPunct="1">
              <a:lnSpc>
                <a:spcPct val="105000"/>
              </a:lnSpc>
              <a:spcBef>
                <a:spcPct val="10000"/>
              </a:spcBef>
            </a:pPr>
            <a:r>
              <a:rPr lang="ja-JP" altLang="en-US" sz="2800" dirty="0" smtClean="0">
                <a:latin typeface="メイリオ" panose="020B0604030504040204" pitchFamily="50" charset="-128"/>
                <a:ea typeface="メイリオ" panose="020B0604030504040204" pitchFamily="50" charset="-128"/>
              </a:rPr>
              <a:t>渡辺　昌洋</a:t>
            </a:r>
          </a:p>
          <a:p>
            <a:pPr algn="ctr" eaLnBrk="1" hangingPunct="1">
              <a:lnSpc>
                <a:spcPct val="105000"/>
              </a:lnSpc>
              <a:spcBef>
                <a:spcPct val="10000"/>
              </a:spcBef>
            </a:pPr>
            <a:r>
              <a:rPr lang="en-US" altLang="ja-JP" sz="2800" dirty="0" smtClean="0">
                <a:latin typeface="メイリオ" panose="020B0604030504040204" pitchFamily="50" charset="-128"/>
                <a:ea typeface="メイリオ" panose="020B0604030504040204" pitchFamily="50" charset="-128"/>
              </a:rPr>
              <a:t>NTT</a:t>
            </a:r>
            <a:r>
              <a:rPr lang="ja-JP" altLang="en-US" sz="2800" dirty="0" smtClean="0">
                <a:latin typeface="メイリオ" panose="020B0604030504040204" pitchFamily="50" charset="-128"/>
                <a:ea typeface="メイリオ" panose="020B0604030504040204" pitchFamily="50" charset="-128"/>
              </a:rPr>
              <a:t>サービスエボリューション研究所</a:t>
            </a:r>
            <a:endParaRPr lang="en-US" altLang="ja-JP" sz="2800" dirty="0" smtClean="0">
              <a:latin typeface="メイリオ" panose="020B0604030504040204" pitchFamily="50" charset="-128"/>
              <a:ea typeface="メイリオ" panose="020B0604030504040204" pitchFamily="50" charset="-128"/>
            </a:endParaRPr>
          </a:p>
          <a:p>
            <a:pPr algn="ctr" eaLnBrk="1" hangingPunct="1">
              <a:lnSpc>
                <a:spcPct val="105000"/>
              </a:lnSpc>
              <a:spcBef>
                <a:spcPct val="10000"/>
              </a:spcBef>
            </a:pPr>
            <a:r>
              <a:rPr lang="ja-JP" altLang="en-US" sz="2800" dirty="0" smtClean="0">
                <a:latin typeface="メイリオ" panose="020B0604030504040204" pitchFamily="50" charset="-128"/>
                <a:ea typeface="メイリオ" panose="020B0604030504040204" pitchFamily="50" charset="-128"/>
              </a:rPr>
              <a:t>ユニバーサル</a:t>
            </a:r>
            <a:r>
              <a:rPr lang="en-US" altLang="ja-JP" sz="2800" dirty="0" smtClean="0">
                <a:latin typeface="メイリオ" panose="020B0604030504040204" pitchFamily="50" charset="-128"/>
                <a:ea typeface="メイリオ" panose="020B0604030504040204" pitchFamily="50" charset="-128"/>
              </a:rPr>
              <a:t>UX</a:t>
            </a:r>
            <a:r>
              <a:rPr lang="ja-JP" altLang="en-US" sz="2800" dirty="0" smtClean="0">
                <a:latin typeface="メイリオ" panose="020B0604030504040204" pitchFamily="50" charset="-128"/>
                <a:ea typeface="メイリオ" panose="020B0604030504040204" pitchFamily="50" charset="-128"/>
              </a:rPr>
              <a:t>デザインプロジェクト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dirty="0" smtClean="0">
                <a:solidFill>
                  <a:srgbClr val="FF0000"/>
                </a:solidFill>
                <a:latin typeface="メイリオ" panose="020B0604030504040204" pitchFamily="50" charset="-128"/>
                <a:ea typeface="メイリオ" panose="020B0604030504040204" pitchFamily="50" charset="-128"/>
              </a:rPr>
              <a:t>問題事例３：画像の説明</a:t>
            </a:r>
          </a:p>
        </p:txBody>
      </p:sp>
      <p:sp>
        <p:nvSpPr>
          <p:cNvPr id="13315" name="Rectangle 3"/>
          <p:cNvSpPr>
            <a:spLocks noGrp="1" noChangeArrowheads="1"/>
          </p:cNvSpPr>
          <p:nvPr>
            <p:ph type="body" idx="1"/>
          </p:nvPr>
        </p:nvSpPr>
        <p:spPr>
          <a:xfrm>
            <a:off x="457200" y="1306513"/>
            <a:ext cx="8304213" cy="4919662"/>
          </a:xfrm>
        </p:spPr>
        <p:txBody>
          <a:bodyPr/>
          <a:lstStyle/>
          <a:p>
            <a:pPr eaLnBrk="1" hangingPunct="1"/>
            <a:r>
              <a:rPr lang="ja-JP" altLang="en-US" sz="2400" dirty="0" smtClean="0">
                <a:latin typeface="メイリオ" panose="020B0604030504040204" pitchFamily="50" charset="-128"/>
                <a:ea typeface="メイリオ" panose="020B0604030504040204" pitchFamily="50" charset="-128"/>
              </a:rPr>
              <a:t>問題となるケース</a:t>
            </a:r>
          </a:p>
          <a:p>
            <a:pPr lvl="1" eaLnBrk="1" hangingPunct="1"/>
            <a:r>
              <a:rPr lang="ja-JP" altLang="en-US" sz="2000" dirty="0" smtClean="0">
                <a:latin typeface="メイリオ" panose="020B0604030504040204" pitchFamily="50" charset="-128"/>
                <a:ea typeface="メイリオ" panose="020B0604030504040204" pitchFamily="50" charset="-128"/>
              </a:rPr>
              <a:t>音声で画像を読み上げる時に参照する代替テキスト（説明文）が適切でなく、どのような画像かわからない</a:t>
            </a:r>
          </a:p>
          <a:p>
            <a:pPr lvl="1" eaLnBrk="1" hangingPunct="1"/>
            <a:r>
              <a:rPr lang="ja-JP" altLang="en-US" sz="2000" dirty="0" smtClean="0">
                <a:latin typeface="メイリオ" panose="020B0604030504040204" pitchFamily="50" charset="-128"/>
                <a:ea typeface="メイリオ" panose="020B0604030504040204" pitchFamily="50" charset="-128"/>
              </a:rPr>
              <a:t>画像が表示できない環境でも同様の問題が生じる</a:t>
            </a:r>
            <a:endParaRPr lang="en-US" altLang="ja-JP" sz="2000" dirty="0" smtClean="0">
              <a:latin typeface="メイリオ" panose="020B0604030504040204" pitchFamily="50" charset="-128"/>
              <a:ea typeface="メイリオ" panose="020B0604030504040204" pitchFamily="50" charset="-128"/>
            </a:endParaRPr>
          </a:p>
          <a:p>
            <a:pPr lvl="1" eaLnBrk="1" hangingPunct="1"/>
            <a:endParaRPr lang="en-US" altLang="ja-JP"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lvl="1" eaLnBrk="1" hangingPunct="1">
              <a:buFont typeface="Wingdings" pitchFamily="2" charset="2"/>
              <a:buNone/>
            </a:pPr>
            <a:endParaRPr lang="ja-JP" altLang="en-US" sz="2000" dirty="0" smtClean="0">
              <a:latin typeface="メイリオ" panose="020B0604030504040204" pitchFamily="50" charset="-128"/>
              <a:ea typeface="メイリオ" panose="020B0604030504040204" pitchFamily="50" charset="-128"/>
            </a:endParaRPr>
          </a:p>
          <a:p>
            <a:pPr eaLnBrk="1" hangingPunct="1"/>
            <a:r>
              <a:rPr lang="ja-JP" altLang="en-US" sz="2400" dirty="0" smtClean="0">
                <a:latin typeface="メイリオ" panose="020B0604030504040204" pitchFamily="50" charset="-128"/>
                <a:ea typeface="メイリオ" panose="020B0604030504040204" pitchFamily="50" charset="-128"/>
              </a:rPr>
              <a:t>配慮ポイント</a:t>
            </a:r>
          </a:p>
          <a:p>
            <a:pPr lvl="1" eaLnBrk="1" hangingPunct="1"/>
            <a:r>
              <a:rPr lang="ja-JP" altLang="en-US" sz="2000" dirty="0" smtClean="0">
                <a:latin typeface="メイリオ" panose="020B0604030504040204" pitchFamily="50" charset="-128"/>
                <a:ea typeface="メイリオ" panose="020B0604030504040204" pitchFamily="50" charset="-128"/>
              </a:rPr>
              <a:t>画像には内容がわかる代替テキストをつける</a:t>
            </a:r>
          </a:p>
        </p:txBody>
      </p:sp>
      <p:pic>
        <p:nvPicPr>
          <p:cNvPr id="13316" name="Picture 4" descr="4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2940050"/>
            <a:ext cx="6640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8B2CE677-9697-4577-AEFE-E84A09859DD6}" type="slidenum">
              <a:rPr kumimoji="0" lang="en-US" altLang="ja-JP" sz="1800" smtClean="0">
                <a:latin typeface="メイリオ" panose="020B0604030504040204" pitchFamily="50" charset="-128"/>
                <a:ea typeface="メイリオ" panose="020B0604030504040204" pitchFamily="50" charset="-128"/>
              </a:rPr>
              <a:pPr eaLnBrk="1" hangingPunct="1"/>
              <a:t>10</a:t>
            </a:fld>
            <a:endParaRPr kumimoji="0" lang="en-US" altLang="ja-JP" sz="18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pPr eaLnBrk="1" hangingPunct="1">
              <a:defRPr/>
            </a:pPr>
            <a:r>
              <a:rPr lang="ja-JP" altLang="en-US" sz="3600" dirty="0" smtClean="0">
                <a:latin typeface="メイリオ" panose="020B0604030504040204" pitchFamily="50" charset="-128"/>
                <a:ea typeface="メイリオ" panose="020B0604030504040204" pitchFamily="50" charset="-128"/>
              </a:rPr>
              <a:t>ウェブアクセシビリティとは</a:t>
            </a:r>
          </a:p>
        </p:txBody>
      </p:sp>
      <p:sp>
        <p:nvSpPr>
          <p:cNvPr id="675843" name="Rectangle 3"/>
          <p:cNvSpPr>
            <a:spLocks noGrp="1" noChangeArrowheads="1"/>
          </p:cNvSpPr>
          <p:nvPr>
            <p:ph type="body" idx="1"/>
          </p:nvPr>
        </p:nvSpPr>
        <p:spPr>
          <a:xfrm>
            <a:off x="457200" y="1428750"/>
            <a:ext cx="8062913" cy="4530725"/>
          </a:xfrm>
        </p:spPr>
        <p:txBody>
          <a:bodyPr>
            <a:normAutofit/>
          </a:bodyPr>
          <a:lstStyle/>
          <a:p>
            <a:pPr eaLnBrk="1" hangingPunct="1">
              <a:lnSpc>
                <a:spcPct val="110000"/>
              </a:lnSpc>
              <a:spcBef>
                <a:spcPct val="10000"/>
              </a:spcBef>
              <a:defRPr/>
            </a:pPr>
            <a:r>
              <a:rPr lang="ja-JP" altLang="en-US" sz="2400" dirty="0" smtClean="0">
                <a:latin typeface="メイリオ" panose="020B0604030504040204" pitchFamily="50" charset="-128"/>
                <a:ea typeface="メイリオ" panose="020B0604030504040204" pitchFamily="50" charset="-128"/>
              </a:rPr>
              <a:t>主に高齢者．障害のある人及び一時的な障害のある人がウェブコンテンツを知覚し，理解し，操作できるようにする</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JIS X 8341-3:2010</a:t>
            </a:r>
            <a:r>
              <a:rPr lang="ja-JP" altLang="en-US" sz="2000" dirty="0" smtClean="0">
                <a:latin typeface="メイリオ" panose="020B0604030504040204" pitchFamily="50" charset="-128"/>
                <a:ea typeface="メイリオ" panose="020B0604030504040204" pitchFamily="50" charset="-128"/>
              </a:rPr>
              <a:t>序文）</a:t>
            </a:r>
            <a:endParaRPr lang="en-US" altLang="ja-JP" sz="2400" dirty="0" smtClean="0">
              <a:latin typeface="メイリオ" panose="020B0604030504040204" pitchFamily="50" charset="-128"/>
              <a:ea typeface="メイリオ" panose="020B0604030504040204" pitchFamily="50" charset="-128"/>
            </a:endParaRPr>
          </a:p>
        </p:txBody>
      </p:sp>
      <p:pic>
        <p:nvPicPr>
          <p:cNvPr id="8196" name="Picture 4" descr="IMG_4100"/>
          <p:cNvPicPr>
            <a:picLocks noChangeAspect="1" noChangeArrowheads="1"/>
          </p:cNvPicPr>
          <p:nvPr/>
        </p:nvPicPr>
        <p:blipFill>
          <a:blip r:embed="rId2">
            <a:extLst>
              <a:ext uri="{28A0092B-C50C-407E-A947-70E740481C1C}">
                <a14:useLocalDpi xmlns:a14="http://schemas.microsoft.com/office/drawing/2010/main" val="0"/>
              </a:ext>
            </a:extLst>
          </a:blip>
          <a:srcRect l="143" t="2234" r="13788" b="16145"/>
          <a:stretch>
            <a:fillRect/>
          </a:stretch>
        </p:blipFill>
        <p:spPr bwMode="auto">
          <a:xfrm>
            <a:off x="4513263" y="2743200"/>
            <a:ext cx="451485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217DFD6B-B0C4-4C1A-A514-5E6CC92BFBE3}" type="slidenum">
              <a:rPr kumimoji="0" lang="en-US" altLang="ja-JP" sz="1800" smtClean="0">
                <a:latin typeface="メイリオ" panose="020B0604030504040204" pitchFamily="50" charset="-128"/>
                <a:ea typeface="メイリオ" panose="020B0604030504040204" pitchFamily="50" charset="-128"/>
              </a:rPr>
              <a:pPr eaLnBrk="1" hangingPunct="1"/>
              <a:t>11</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8" name="Rectangle 3"/>
          <p:cNvSpPr txBox="1">
            <a:spLocks noChangeArrowheads="1"/>
          </p:cNvSpPr>
          <p:nvPr/>
        </p:nvSpPr>
        <p:spPr bwMode="auto">
          <a:xfrm>
            <a:off x="465138" y="2873375"/>
            <a:ext cx="3889375" cy="2686050"/>
          </a:xfrm>
          <a:prstGeom prst="rect">
            <a:avLst/>
          </a:prstGeom>
          <a:ln>
            <a:headEnd/>
            <a:tailEnd/>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342900" indent="-342900">
              <a:lnSpc>
                <a:spcPct val="110000"/>
              </a:lnSpc>
              <a:spcBef>
                <a:spcPct val="10000"/>
              </a:spcBef>
              <a:buClr>
                <a:schemeClr val="bg2"/>
              </a:buClr>
              <a:buSzPct val="75000"/>
              <a:buFont typeface="Wingdings" pitchFamily="2" charset="2"/>
              <a:buChar char="n"/>
              <a:defRPr/>
            </a:pPr>
            <a:r>
              <a:rPr lang="ja-JP" altLang="en-US" sz="2400" kern="0" dirty="0">
                <a:latin typeface="メイリオ" panose="020B0604030504040204" pitchFamily="50" charset="-128"/>
                <a:ea typeface="メイリオ" panose="020B0604030504040204" pitchFamily="50" charset="-128"/>
              </a:rPr>
              <a:t>具体的には</a:t>
            </a:r>
            <a:r>
              <a:rPr lang="en-US" altLang="ja-JP" sz="2400" kern="0" dirty="0">
                <a:latin typeface="メイリオ" panose="020B0604030504040204" pitchFamily="50" charset="-128"/>
                <a:ea typeface="メイリオ" panose="020B0604030504040204" pitchFamily="50" charset="-128"/>
              </a:rPr>
              <a:t>…</a:t>
            </a:r>
          </a:p>
          <a:p>
            <a:pPr marL="742950" lvl="1" indent="-285750">
              <a:lnSpc>
                <a:spcPct val="110000"/>
              </a:lnSpc>
              <a:spcBef>
                <a:spcPct val="10000"/>
              </a:spcBef>
              <a:buClr>
                <a:schemeClr val="accent2"/>
              </a:buClr>
              <a:buSzPct val="80000"/>
              <a:buFont typeface="Wingdings" pitchFamily="2" charset="2"/>
              <a:buChar char="¨"/>
              <a:defRPr/>
            </a:pPr>
            <a:r>
              <a:rPr lang="ja-JP" altLang="en-US" sz="2000" kern="0" dirty="0">
                <a:latin typeface="メイリオ" panose="020B0604030504040204" pitchFamily="50" charset="-128"/>
                <a:ea typeface="メイリオ" panose="020B0604030504040204" pitchFamily="50" charset="-128"/>
              </a:rPr>
              <a:t>色が識別できなくても情報が伝わるようにする</a:t>
            </a:r>
          </a:p>
          <a:p>
            <a:pPr marL="742950" lvl="1" indent="-285750">
              <a:lnSpc>
                <a:spcPct val="110000"/>
              </a:lnSpc>
              <a:spcBef>
                <a:spcPct val="10000"/>
              </a:spcBef>
              <a:buClr>
                <a:schemeClr val="accent2"/>
              </a:buClr>
              <a:buSzPct val="80000"/>
              <a:buFont typeface="Wingdings" pitchFamily="2" charset="2"/>
              <a:buChar char="¨"/>
              <a:defRPr/>
            </a:pPr>
            <a:r>
              <a:rPr lang="ja-JP" altLang="en-US" sz="2000" kern="0" dirty="0">
                <a:latin typeface="メイリオ" panose="020B0604030504040204" pitchFamily="50" charset="-128"/>
                <a:ea typeface="メイリオ" panose="020B0604030504040204" pitchFamily="50" charset="-128"/>
              </a:rPr>
              <a:t>リンクだとわかるように</a:t>
            </a:r>
            <a:r>
              <a:rPr lang="ja-JP" altLang="en-US" sz="2000" kern="0" dirty="0" smtClean="0">
                <a:latin typeface="メイリオ" panose="020B0604030504040204" pitchFamily="50" charset="-128"/>
                <a:ea typeface="メイリオ" panose="020B0604030504040204" pitchFamily="50" charset="-128"/>
              </a:rPr>
              <a:t>する</a:t>
            </a:r>
            <a:endParaRPr lang="en-US" altLang="ja-JP" sz="2000" kern="0" dirty="0">
              <a:latin typeface="メイリオ" panose="020B0604030504040204" pitchFamily="50" charset="-128"/>
              <a:ea typeface="メイリオ" panose="020B0604030504040204" pitchFamily="50" charset="-128"/>
            </a:endParaRPr>
          </a:p>
          <a:p>
            <a:pPr marL="742950" lvl="1" indent="-285750">
              <a:lnSpc>
                <a:spcPct val="110000"/>
              </a:lnSpc>
              <a:spcBef>
                <a:spcPct val="10000"/>
              </a:spcBef>
              <a:buClr>
                <a:schemeClr val="accent2"/>
              </a:buClr>
              <a:buSzPct val="80000"/>
              <a:buFont typeface="Wingdings" pitchFamily="2" charset="2"/>
              <a:buChar char="¨"/>
              <a:defRPr/>
            </a:pPr>
            <a:r>
              <a:rPr lang="ja-JP" altLang="en-US" sz="2000" kern="0" dirty="0">
                <a:latin typeface="メイリオ" panose="020B0604030504040204" pitchFamily="50" charset="-128"/>
                <a:ea typeface="メイリオ" panose="020B0604030504040204" pitchFamily="50" charset="-128"/>
              </a:rPr>
              <a:t>画像には説明（代替テキスト）を付ける</a:t>
            </a:r>
          </a:p>
          <a:p>
            <a:pPr marL="742950" lvl="1" indent="-285750">
              <a:lnSpc>
                <a:spcPct val="110000"/>
              </a:lnSpc>
              <a:spcBef>
                <a:spcPct val="10000"/>
              </a:spcBef>
              <a:buClr>
                <a:schemeClr val="accent2"/>
              </a:buClr>
              <a:buSzPct val="80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など</a:t>
            </a:r>
          </a:p>
          <a:p>
            <a:pPr marL="342900" indent="-342900">
              <a:lnSpc>
                <a:spcPct val="110000"/>
              </a:lnSpc>
              <a:spcBef>
                <a:spcPct val="10000"/>
              </a:spcBef>
              <a:buClr>
                <a:schemeClr val="bg2"/>
              </a:buClr>
              <a:buSzPct val="75000"/>
              <a:buFont typeface="Wingdings" pitchFamily="2" charset="2"/>
              <a:buNone/>
              <a:defRPr/>
            </a:pPr>
            <a:endParaRPr lang="ja-JP" altLang="en-US" sz="2400" kern="0" dirty="0">
              <a:latin typeface="メイリオ" panose="020B0604030504040204" pitchFamily="50" charset="-128"/>
              <a:ea typeface="メイリオ" panose="020B0604030504040204" pitchFamily="50" charset="-128"/>
            </a:endParaRPr>
          </a:p>
        </p:txBody>
      </p:sp>
      <p:sp>
        <p:nvSpPr>
          <p:cNvPr id="7" name="下矢印 6"/>
          <p:cNvSpPr/>
          <p:nvPr/>
        </p:nvSpPr>
        <p:spPr bwMode="auto">
          <a:xfrm>
            <a:off x="1597025" y="5661025"/>
            <a:ext cx="1712913" cy="347663"/>
          </a:xfrm>
          <a:prstGeom prst="downArrow">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latin typeface="Arial" pitchFamily="34" charset="0"/>
            </a:endParaRPr>
          </a:p>
        </p:txBody>
      </p:sp>
      <p:sp>
        <p:nvSpPr>
          <p:cNvPr id="8200" name="テキスト ボックス 8"/>
          <p:cNvSpPr txBox="1">
            <a:spLocks noChangeArrowheads="1"/>
          </p:cNvSpPr>
          <p:nvPr/>
        </p:nvSpPr>
        <p:spPr bwMode="auto">
          <a:xfrm>
            <a:off x="158750" y="6138863"/>
            <a:ext cx="860684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400" dirty="0">
                <a:latin typeface="メイリオ" panose="020B0604030504040204" pitchFamily="50" charset="-128"/>
                <a:ea typeface="メイリオ" panose="020B0604030504040204" pitchFamily="50" charset="-128"/>
              </a:rPr>
              <a:t>すべて網羅するには、ガイドライン（</a:t>
            </a:r>
            <a:r>
              <a:rPr lang="en-US" altLang="ja-JP" sz="2400" dirty="0">
                <a:latin typeface="メイリオ" panose="020B0604030504040204" pitchFamily="50" charset="-128"/>
                <a:ea typeface="メイリオ" panose="020B0604030504040204" pitchFamily="50" charset="-128"/>
              </a:rPr>
              <a:t>JIS X 8341-3</a:t>
            </a:r>
            <a:r>
              <a:rPr lang="ja-JP" altLang="en-US" sz="2400" dirty="0" smtClean="0">
                <a:latin typeface="メイリオ" panose="020B0604030504040204" pitchFamily="50" charset="-128"/>
                <a:ea typeface="メイリオ" panose="020B0604030504040204" pitchFamily="50" charset="-128"/>
              </a:rPr>
              <a:t>）が</a:t>
            </a:r>
            <a:r>
              <a:rPr lang="ja-JP" altLang="en-US" sz="2400" dirty="0">
                <a:latin typeface="メイリオ" panose="020B0604030504040204" pitchFamily="50" charset="-128"/>
                <a:ea typeface="メイリオ" panose="020B0604030504040204" pitchFamily="50" charset="-128"/>
              </a:rPr>
              <a:t>有効</a:t>
            </a:r>
          </a:p>
        </p:txBody>
      </p:sp>
    </p:spTree>
    <p:extLst>
      <p:ext uri="{BB962C8B-B14F-4D97-AF65-F5344CB8AC3E}">
        <p14:creationId xmlns:p14="http://schemas.microsoft.com/office/powerpoint/2010/main" val="1941560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736600" y="2938463"/>
            <a:ext cx="7772400" cy="1362075"/>
          </a:xfrm>
        </p:spPr>
        <p:txBody>
          <a:bodyPr/>
          <a:lstStyle/>
          <a:p>
            <a:pPr>
              <a:defRPr/>
            </a:pPr>
            <a:r>
              <a:rPr lang="en-US" altLang="ja-JP" sz="3600" dirty="0" smtClean="0">
                <a:latin typeface="メイリオ" panose="020B0604030504040204" pitchFamily="50" charset="-128"/>
                <a:ea typeface="メイリオ" panose="020B0604030504040204" pitchFamily="50" charset="-128"/>
              </a:rPr>
              <a:t>2.  JIS X 8341-3</a:t>
            </a:r>
            <a:r>
              <a:rPr lang="ja-JP" altLang="en-US" sz="3600" dirty="0" smtClean="0">
                <a:latin typeface="メイリオ" panose="020B0604030504040204" pitchFamily="50" charset="-128"/>
                <a:ea typeface="メイリオ" panose="020B0604030504040204" pitchFamily="50" charset="-128"/>
              </a:rPr>
              <a:t>：</a:t>
            </a:r>
            <a:r>
              <a:rPr lang="en-US" altLang="ja-JP" sz="3600" dirty="0" smtClean="0">
                <a:latin typeface="メイリオ" panose="020B0604030504040204" pitchFamily="50" charset="-128"/>
                <a:ea typeface="メイリオ" panose="020B0604030504040204" pitchFamily="50" charset="-128"/>
              </a:rPr>
              <a:t>2010</a:t>
            </a:r>
            <a:r>
              <a:rPr lang="ja-JP" altLang="en-US" sz="3600" dirty="0" smtClean="0">
                <a:latin typeface="メイリオ" panose="020B0604030504040204" pitchFamily="50" charset="-128"/>
                <a:ea typeface="メイリオ" panose="020B0604030504040204" pitchFamily="50" charset="-128"/>
              </a:rPr>
              <a:t>について</a:t>
            </a:r>
            <a:endParaRPr lang="ja-JP" altLang="en-US" sz="3600" dirty="0">
              <a:latin typeface="メイリオ" panose="020B0604030504040204" pitchFamily="50" charset="-128"/>
              <a:ea typeface="メイリオ" panose="020B0604030504040204" pitchFamily="50" charset="-128"/>
            </a:endParaRPr>
          </a:p>
        </p:txBody>
      </p:sp>
      <p:sp>
        <p:nvSpPr>
          <p:cNvPr id="14339" name="テキスト プレースホルダ 7"/>
          <p:cNvSpPr>
            <a:spLocks noGrp="1"/>
          </p:cNvSpPr>
          <p:nvPr>
            <p:ph type="body" idx="1"/>
          </p:nvPr>
        </p:nvSpPr>
        <p:spPr>
          <a:xfrm>
            <a:off x="708025" y="4451350"/>
            <a:ext cx="7772400" cy="1500188"/>
          </a:xfrm>
        </p:spPr>
        <p:txBody>
          <a:bodyPr/>
          <a:lstStyle/>
          <a:p>
            <a:endParaRPr lang="ja-JP" altLang="en-US" dirty="0" smtClean="0">
              <a:latin typeface="メイリオ" panose="020B0604030504040204" pitchFamily="50" charset="-128"/>
              <a:ea typeface="メイリオ" panose="020B0604030504040204" pitchFamily="50" charset="-128"/>
            </a:endParaRPr>
          </a:p>
        </p:txBody>
      </p:sp>
      <p:sp>
        <p:nvSpPr>
          <p:cNvPr id="14340"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C0D6FFB0-F007-41B0-B982-A6EE6ECE1E23}" type="slidenum">
              <a:rPr kumimoji="0" lang="en-US" altLang="ja-JP" sz="1800" smtClean="0">
                <a:latin typeface="メイリオ" panose="020B0604030504040204" pitchFamily="50" charset="-128"/>
                <a:ea typeface="メイリオ" panose="020B0604030504040204" pitchFamily="50" charset="-128"/>
              </a:rPr>
              <a:pPr eaLnBrk="1" hangingPunct="1"/>
              <a:t>12</a:t>
            </a:fld>
            <a:endParaRPr kumimoji="0" lang="en-US" altLang="ja-JP" sz="18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en-US" altLang="ja-JP" dirty="0" smtClean="0">
                <a:latin typeface="メイリオ" panose="020B0604030504040204" pitchFamily="50" charset="-128"/>
                <a:ea typeface="メイリオ" panose="020B0604030504040204" pitchFamily="50" charset="-128"/>
              </a:rPr>
              <a:t>JIS X 8341-3</a:t>
            </a:r>
            <a:r>
              <a:rPr lang="ja-JP" altLang="en-US" dirty="0" smtClean="0">
                <a:latin typeface="メイリオ" panose="020B0604030504040204" pitchFamily="50" charset="-128"/>
                <a:ea typeface="メイリオ" panose="020B0604030504040204" pitchFamily="50" charset="-128"/>
              </a:rPr>
              <a:t> とは</a:t>
            </a:r>
          </a:p>
        </p:txBody>
      </p:sp>
      <p:sp>
        <p:nvSpPr>
          <p:cNvPr id="17411" name="コンテンツ プレースホルダ 2"/>
          <p:cNvSpPr>
            <a:spLocks noGrp="1"/>
          </p:cNvSpPr>
          <p:nvPr>
            <p:ph idx="1"/>
          </p:nvPr>
        </p:nvSpPr>
        <p:spPr>
          <a:xfrm>
            <a:off x="276727" y="1368425"/>
            <a:ext cx="8566483" cy="5018088"/>
          </a:xfrm>
        </p:spPr>
        <p:txBody>
          <a:bodyPr/>
          <a:lstStyle/>
          <a:p>
            <a:pPr marL="0" indent="0">
              <a:buNone/>
            </a:pPr>
            <a:r>
              <a:rPr lang="ja-JP" altLang="en-US" sz="2700" dirty="0" smtClean="0">
                <a:latin typeface="メイリオ" panose="020B0604030504040204" pitchFamily="50" charset="-128"/>
                <a:ea typeface="メイリオ" panose="020B0604030504040204" pitchFamily="50" charset="-128"/>
              </a:rPr>
              <a:t>　</a:t>
            </a:r>
            <a:r>
              <a:rPr lang="ja-JP" altLang="en-US" sz="2800" dirty="0" smtClean="0">
                <a:latin typeface="メイリオ" panose="020B0604030504040204" pitchFamily="50" charset="-128"/>
                <a:ea typeface="メイリオ" panose="020B0604030504040204" pitchFamily="50" charset="-128"/>
              </a:rPr>
              <a:t>高齢者・障害者等配慮設計指針</a:t>
            </a:r>
            <a:endParaRPr lang="en-US" altLang="ja-JP" sz="28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8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－情報通信における機器，ソフトウェア及びサービス－</a:t>
            </a:r>
            <a:endParaRPr lang="en-US" altLang="ja-JP" sz="24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400" dirty="0" smtClean="0">
                <a:latin typeface="メイリオ" panose="020B0604030504040204" pitchFamily="50" charset="-128"/>
                <a:ea typeface="メイリオ" panose="020B0604030504040204" pitchFamily="50" charset="-128"/>
              </a:rPr>
              <a:t>　　第</a:t>
            </a:r>
            <a:r>
              <a:rPr lang="en-US" altLang="ja-JP" sz="2400" dirty="0" smtClean="0">
                <a:latin typeface="メイリオ" panose="020B0604030504040204" pitchFamily="50" charset="-128"/>
                <a:ea typeface="メイリオ" panose="020B0604030504040204" pitchFamily="50" charset="-128"/>
              </a:rPr>
              <a:t>3</a:t>
            </a:r>
            <a:r>
              <a:rPr lang="ja-JP" altLang="en-US" sz="2400" dirty="0" smtClean="0">
                <a:latin typeface="メイリオ" panose="020B0604030504040204" pitchFamily="50" charset="-128"/>
                <a:ea typeface="メイリオ" panose="020B0604030504040204" pitchFamily="50" charset="-128"/>
              </a:rPr>
              <a:t>部：ウェブコンテンツ</a:t>
            </a:r>
            <a:endParaRPr lang="en-US" altLang="ja-JP" sz="2400" dirty="0" smtClean="0">
              <a:latin typeface="メイリオ" panose="020B0604030504040204" pitchFamily="50" charset="-128"/>
              <a:ea typeface="メイリオ" panose="020B0604030504040204" pitchFamily="50" charset="-128"/>
            </a:endParaRPr>
          </a:p>
          <a:p>
            <a:endParaRPr lang="en-US" altLang="ja-JP" sz="2300" dirty="0" smtClean="0">
              <a:latin typeface="メイリオ" panose="020B0604030504040204" pitchFamily="50" charset="-128"/>
              <a:ea typeface="メイリオ" panose="020B0604030504040204" pitchFamily="50" charset="-128"/>
            </a:endParaRPr>
          </a:p>
          <a:p>
            <a:r>
              <a:rPr lang="en-US" altLang="ja-JP" sz="2400" dirty="0" smtClean="0">
                <a:latin typeface="メイリオ" panose="020B0604030504040204" pitchFamily="50" charset="-128"/>
                <a:ea typeface="メイリオ" panose="020B0604030504040204" pitchFamily="50" charset="-128"/>
              </a:rPr>
              <a:t>JISC</a:t>
            </a:r>
            <a:r>
              <a:rPr lang="ja-JP" altLang="en-US" sz="2400" dirty="0" smtClean="0">
                <a:latin typeface="メイリオ" panose="020B0604030504040204" pitchFamily="50" charset="-128"/>
                <a:ea typeface="メイリオ" panose="020B0604030504040204" pitchFamily="50" charset="-128"/>
              </a:rPr>
              <a:t>（日本工業標準調査会）のページから閲覧可</a:t>
            </a:r>
            <a:endParaRPr lang="en-US" altLang="ja-JP" sz="2400" dirty="0" smtClean="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X 8341-3</a:t>
            </a:r>
            <a:r>
              <a:rPr lang="ja-JP" altLang="en-US" sz="2400" dirty="0" smtClean="0">
                <a:latin typeface="メイリオ" panose="020B0604030504040204" pitchFamily="50" charset="-128"/>
                <a:ea typeface="メイリオ" panose="020B0604030504040204" pitchFamily="50" charset="-128"/>
              </a:rPr>
              <a:t>で検索）</a:t>
            </a:r>
            <a:endParaRPr lang="en-US" altLang="ja-JP" sz="24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400" dirty="0" smtClean="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http://www.jisc.go.jp/app/JPS/JPSO0020.html</a:t>
            </a:r>
          </a:p>
          <a:p>
            <a:endParaRPr lang="en-US" altLang="ja-JP" sz="2400" dirty="0" smtClean="0">
              <a:latin typeface="メイリオ" panose="020B0604030504040204" pitchFamily="50" charset="-128"/>
              <a:ea typeface="メイリオ" panose="020B0604030504040204" pitchFamily="50" charset="-128"/>
            </a:endParaRPr>
          </a:p>
          <a:p>
            <a:r>
              <a:rPr lang="en-US" altLang="ja-JP" sz="2400" dirty="0" smtClean="0">
                <a:latin typeface="メイリオ" panose="020B0604030504040204" pitchFamily="50" charset="-128"/>
                <a:ea typeface="メイリオ" panose="020B0604030504040204" pitchFamily="50" charset="-128"/>
              </a:rPr>
              <a:t>JSA</a:t>
            </a:r>
            <a:r>
              <a:rPr lang="ja-JP" altLang="en-US" sz="2400" dirty="0" smtClean="0">
                <a:latin typeface="メイリオ" panose="020B0604030504040204" pitchFamily="50" charset="-128"/>
                <a:ea typeface="メイリオ" panose="020B0604030504040204" pitchFamily="50" charset="-128"/>
              </a:rPr>
              <a:t>（日本規格協会）のページから購入可</a:t>
            </a:r>
            <a:endParaRPr lang="en-US" altLang="ja-JP" sz="2400" dirty="0" smtClean="0">
              <a:latin typeface="メイリオ" panose="020B0604030504040204" pitchFamily="50" charset="-128"/>
              <a:ea typeface="メイリオ" panose="020B0604030504040204" pitchFamily="50" charset="-128"/>
            </a:endParaRPr>
          </a:p>
          <a:p>
            <a:pPr marL="0" indent="0">
              <a:buNone/>
            </a:pPr>
            <a:r>
              <a:rPr lang="en-US" altLang="ja-JP"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X 8341-3</a:t>
            </a:r>
            <a:r>
              <a:rPr lang="ja-JP" altLang="en-US" sz="2400" dirty="0" smtClean="0">
                <a:latin typeface="メイリオ" panose="020B0604030504040204" pitchFamily="50" charset="-128"/>
                <a:ea typeface="メイリオ" panose="020B0604030504040204" pitchFamily="50" charset="-128"/>
              </a:rPr>
              <a:t>で検索）</a:t>
            </a:r>
            <a:endParaRPr lang="en-US" altLang="ja-JP" sz="24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400" dirty="0" smtClean="0">
                <a:latin typeface="メイリオ" panose="020B0604030504040204" pitchFamily="50" charset="-128"/>
                <a:ea typeface="メイリオ" panose="020B0604030504040204" pitchFamily="50" charset="-128"/>
              </a:rPr>
              <a:t> 　</a:t>
            </a:r>
            <a:r>
              <a:rPr lang="en-US" altLang="ja-JP" sz="2300" dirty="0" smtClean="0">
                <a:latin typeface="メイリオ" panose="020B0604030504040204" pitchFamily="50" charset="-128"/>
                <a:ea typeface="メイリオ" panose="020B0604030504040204" pitchFamily="50" charset="-128"/>
              </a:rPr>
              <a:t>http://www.webstore.jsa.or.jp/webstore/top/index.jsp</a:t>
            </a:r>
          </a:p>
          <a:p>
            <a:pPr>
              <a:buFont typeface="Wingdings" pitchFamily="2" charset="2"/>
              <a:buNone/>
            </a:pPr>
            <a:endParaRPr lang="en-US" altLang="ja-JP" sz="2000" dirty="0" smtClean="0">
              <a:latin typeface="メイリオ" panose="020B0604030504040204" pitchFamily="50" charset="-128"/>
              <a:ea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endParaRPr>
          </a:p>
        </p:txBody>
      </p:sp>
      <p:sp>
        <p:nvSpPr>
          <p:cNvPr id="17412"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C9DD23A9-FA28-446B-AEBB-5A3DC530C130}" type="slidenum">
              <a:rPr kumimoji="0" lang="en-US" altLang="ja-JP" sz="1800" smtClean="0">
                <a:latin typeface="メイリオ" panose="020B0604030504040204" pitchFamily="50" charset="-128"/>
                <a:ea typeface="メイリオ" panose="020B0604030504040204" pitchFamily="50" charset="-128"/>
              </a:rPr>
              <a:pPr eaLnBrk="1" hangingPunct="1"/>
              <a:t>13</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5" name="角丸四角形 4"/>
          <p:cNvSpPr/>
          <p:nvPr/>
        </p:nvSpPr>
        <p:spPr bwMode="auto">
          <a:xfrm>
            <a:off x="276727" y="1275349"/>
            <a:ext cx="8566484" cy="1696454"/>
          </a:xfrm>
          <a:prstGeom prst="roundRect">
            <a:avLst>
              <a:gd name="adj" fmla="val 9058"/>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dirty="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4267695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ja-JP" altLang="en-US" dirty="0" smtClean="0">
                <a:latin typeface="メイリオ" panose="020B0604030504040204" pitchFamily="50" charset="-128"/>
                <a:ea typeface="メイリオ" panose="020B0604030504040204" pitchFamily="50" charset="-128"/>
              </a:rPr>
              <a:t>国内外の標準化の経緯</a:t>
            </a:r>
          </a:p>
        </p:txBody>
      </p:sp>
      <p:sp>
        <p:nvSpPr>
          <p:cNvPr id="23556" name="Rectangle 3"/>
          <p:cNvSpPr>
            <a:spLocks noGrp="1" noChangeArrowheads="1"/>
          </p:cNvSpPr>
          <p:nvPr>
            <p:ph type="body" idx="1"/>
          </p:nvPr>
        </p:nvSpPr>
        <p:spPr>
          <a:xfrm>
            <a:off x="457200" y="1484313"/>
            <a:ext cx="8229600" cy="5105400"/>
          </a:xfrm>
        </p:spPr>
        <p:txBody>
          <a:bodyPr>
            <a:normAutofit/>
          </a:bodyPr>
          <a:lstStyle/>
          <a:p>
            <a:pPr eaLnBrk="1" hangingPunct="1">
              <a:defRPr/>
            </a:pPr>
            <a:r>
              <a:rPr lang="en-US" altLang="ja-JP" sz="2400" dirty="0" smtClean="0">
                <a:latin typeface="メイリオ" panose="020B0604030504040204" pitchFamily="50" charset="-128"/>
                <a:ea typeface="メイリオ" panose="020B0604030504040204" pitchFamily="50" charset="-128"/>
              </a:rPr>
              <a:t>1999</a:t>
            </a:r>
            <a:r>
              <a:rPr lang="ja-JP" altLang="en-US" sz="2400" dirty="0" smtClean="0">
                <a:latin typeface="メイリオ" panose="020B0604030504040204" pitchFamily="50" charset="-128"/>
                <a:ea typeface="メイリオ" panose="020B0604030504040204" pitchFamily="50" charset="-128"/>
              </a:rPr>
              <a:t>年　</a:t>
            </a:r>
            <a:r>
              <a:rPr lang="en-US" altLang="ja-JP" sz="2400" dirty="0" smtClean="0">
                <a:latin typeface="メイリオ" panose="020B0604030504040204" pitchFamily="50" charset="-128"/>
                <a:ea typeface="メイリオ" panose="020B0604030504040204" pitchFamily="50" charset="-128"/>
              </a:rPr>
              <a:t>WCAG 1.0</a:t>
            </a: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W3C</a:t>
            </a:r>
            <a:r>
              <a:rPr lang="ja-JP" altLang="en-US" sz="2400" dirty="0">
                <a:latin typeface="メイリオ" panose="020B0604030504040204" pitchFamily="50" charset="-128"/>
                <a:ea typeface="メイリオ" panose="020B0604030504040204" pitchFamily="50" charset="-128"/>
              </a:rPr>
              <a:t>勧告</a:t>
            </a:r>
            <a:r>
              <a:rPr lang="ja-JP" altLang="en-US" sz="2400" dirty="0"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a:t>
            </a:r>
            <a:endParaRPr lang="en-US" altLang="ja-JP" sz="2400" dirty="0" smtClean="0">
              <a:latin typeface="メイリオ" panose="020B0604030504040204" pitchFamily="50" charset="-128"/>
              <a:ea typeface="メイリオ" panose="020B0604030504040204" pitchFamily="50" charset="-128"/>
            </a:endParaRPr>
          </a:p>
          <a:p>
            <a:pPr lvl="1" eaLnBrk="1" hangingPunct="1">
              <a:defRPr/>
            </a:pPr>
            <a:r>
              <a:rPr lang="en-US" altLang="ja-JP" sz="2000" dirty="0" smtClean="0">
                <a:latin typeface="メイリオ" panose="020B0604030504040204" pitchFamily="50" charset="-128"/>
                <a:ea typeface="メイリオ" panose="020B0604030504040204" pitchFamily="50" charset="-128"/>
              </a:rPr>
              <a:t>W3C</a:t>
            </a: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World Wide Web Consortium</a:t>
            </a:r>
          </a:p>
          <a:p>
            <a:pPr eaLnBrk="1" hangingPunct="1">
              <a:defRPr/>
            </a:pPr>
            <a:r>
              <a:rPr lang="en-US" altLang="ja-JP" sz="2400" dirty="0" smtClean="0">
                <a:latin typeface="メイリオ" panose="020B0604030504040204" pitchFamily="50" charset="-128"/>
                <a:ea typeface="メイリオ" panose="020B0604030504040204" pitchFamily="50" charset="-128"/>
              </a:rPr>
              <a:t>2004</a:t>
            </a:r>
            <a:r>
              <a:rPr lang="ja-JP" altLang="en-US" sz="2400" dirty="0" smtClean="0">
                <a:latin typeface="メイリオ" panose="020B0604030504040204" pitchFamily="50" charset="-128"/>
                <a:ea typeface="メイリオ" panose="020B0604030504040204" pitchFamily="50" charset="-128"/>
              </a:rPr>
              <a:t>年　</a:t>
            </a:r>
            <a:r>
              <a:rPr lang="en-US" altLang="ja-JP" sz="2400" dirty="0" smtClean="0">
                <a:latin typeface="メイリオ" panose="020B0604030504040204" pitchFamily="50" charset="-128"/>
                <a:ea typeface="メイリオ" panose="020B0604030504040204" pitchFamily="50" charset="-128"/>
              </a:rPr>
              <a:t>JIS X</a:t>
            </a:r>
            <a:r>
              <a:rPr lang="ja-JP" altLang="en-US" sz="2400" dirty="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8341-3 </a:t>
            </a:r>
          </a:p>
          <a:p>
            <a:pPr eaLnBrk="1" hangingPunct="1">
              <a:defRPr/>
            </a:pPr>
            <a:r>
              <a:rPr lang="en-US" altLang="ja-JP" sz="2400" dirty="0" smtClean="0">
                <a:latin typeface="メイリオ" panose="020B0604030504040204" pitchFamily="50" charset="-128"/>
                <a:ea typeface="メイリオ" panose="020B0604030504040204" pitchFamily="50" charset="-128"/>
              </a:rPr>
              <a:t>2008</a:t>
            </a:r>
            <a:r>
              <a:rPr lang="ja-JP" altLang="en-US" sz="2400" dirty="0" smtClean="0">
                <a:latin typeface="メイリオ" panose="020B0604030504040204" pitchFamily="50" charset="-128"/>
                <a:ea typeface="メイリオ" panose="020B0604030504040204" pitchFamily="50" charset="-128"/>
              </a:rPr>
              <a:t>年　</a:t>
            </a:r>
            <a:r>
              <a:rPr lang="en-US" altLang="ja-JP" sz="2400" dirty="0" smtClean="0">
                <a:latin typeface="メイリオ" panose="020B0604030504040204" pitchFamily="50" charset="-128"/>
                <a:ea typeface="メイリオ" panose="020B0604030504040204" pitchFamily="50" charset="-128"/>
              </a:rPr>
              <a:t>WCAG 2.0</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W3C</a:t>
            </a:r>
            <a:r>
              <a:rPr lang="ja-JP" altLang="en-US" sz="2400" dirty="0" smtClean="0">
                <a:latin typeface="メイリオ" panose="020B0604030504040204" pitchFamily="50" charset="-128"/>
                <a:ea typeface="メイリオ" panose="020B0604030504040204" pitchFamily="50" charset="-128"/>
              </a:rPr>
              <a:t>勧告）</a:t>
            </a:r>
            <a:endParaRPr lang="en-US" altLang="ja-JP" sz="2400" dirty="0" smtClean="0">
              <a:latin typeface="メイリオ" panose="020B0604030504040204" pitchFamily="50" charset="-128"/>
              <a:ea typeface="メイリオ" panose="020B0604030504040204" pitchFamily="50" charset="-128"/>
            </a:endParaRPr>
          </a:p>
          <a:p>
            <a:pPr lvl="1" eaLnBrk="1" hangingPunct="1">
              <a:defRPr/>
            </a:pPr>
            <a:r>
              <a:rPr lang="ja-JP" altLang="en-US" sz="2000" dirty="0" smtClean="0">
                <a:latin typeface="メイリオ" panose="020B0604030504040204" pitchFamily="50" charset="-128"/>
                <a:ea typeface="メイリオ" panose="020B0604030504040204" pitchFamily="50" charset="-128"/>
              </a:rPr>
              <a:t>各国の法律、規格に取り入れられ、世界標準に</a:t>
            </a:r>
            <a:r>
              <a:rPr lang="ja-JP" altLang="en-US" sz="2000" dirty="0">
                <a:latin typeface="メイリオ" panose="020B0604030504040204" pitchFamily="50" charset="-128"/>
                <a:ea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endParaRPr>
          </a:p>
          <a:p>
            <a:pPr eaLnBrk="1" hangingPunct="1">
              <a:defRPr/>
            </a:pPr>
            <a:r>
              <a:rPr lang="en-US" altLang="ja-JP" sz="2400" dirty="0" smtClean="0">
                <a:latin typeface="メイリオ" panose="020B0604030504040204" pitchFamily="50" charset="-128"/>
                <a:ea typeface="メイリオ" panose="020B0604030504040204" pitchFamily="50" charset="-128"/>
              </a:rPr>
              <a:t>2010</a:t>
            </a:r>
            <a:r>
              <a:rPr lang="ja-JP" altLang="en-US" sz="2400" dirty="0" smtClean="0">
                <a:latin typeface="メイリオ" panose="020B0604030504040204" pitchFamily="50" charset="-128"/>
                <a:ea typeface="メイリオ" panose="020B0604030504040204" pitchFamily="50" charset="-128"/>
              </a:rPr>
              <a:t>年　</a:t>
            </a:r>
            <a:r>
              <a:rPr lang="en-US" altLang="ja-JP" sz="2400" dirty="0" smtClean="0">
                <a:latin typeface="メイリオ" panose="020B0604030504040204" pitchFamily="50" charset="-128"/>
                <a:ea typeface="メイリオ" panose="020B0604030504040204" pitchFamily="50" charset="-128"/>
              </a:rPr>
              <a:t>JIS X 8341-3 </a:t>
            </a:r>
            <a:r>
              <a:rPr lang="ja-JP" altLang="en-US" sz="2400" dirty="0" smtClean="0">
                <a:latin typeface="メイリオ" panose="020B0604030504040204" pitchFamily="50" charset="-128"/>
                <a:ea typeface="メイリオ" panose="020B0604030504040204" pitchFamily="50" charset="-128"/>
              </a:rPr>
              <a:t>改正</a:t>
            </a:r>
            <a:endParaRPr lang="en-US" altLang="ja-JP" sz="2400" dirty="0" smtClean="0">
              <a:latin typeface="メイリオ" panose="020B0604030504040204" pitchFamily="50" charset="-128"/>
              <a:ea typeface="メイリオ" panose="020B0604030504040204" pitchFamily="50" charset="-128"/>
            </a:endParaRPr>
          </a:p>
          <a:p>
            <a:pPr lvl="1" eaLnBrk="1" hangingPunct="1">
              <a:defRPr/>
            </a:pPr>
            <a:r>
              <a:rPr lang="en-US" altLang="ja-JP" sz="2000" u="sng" dirty="0" smtClean="0">
                <a:solidFill>
                  <a:schemeClr val="accent1">
                    <a:lumMod val="50000"/>
                  </a:schemeClr>
                </a:solidFill>
                <a:latin typeface="メイリオ" panose="020B0604030504040204" pitchFamily="50" charset="-128"/>
                <a:ea typeface="メイリオ" panose="020B0604030504040204" pitchFamily="50" charset="-128"/>
              </a:rPr>
              <a:t>WCAG 2.0</a:t>
            </a:r>
            <a:r>
              <a:rPr lang="ja-JP" altLang="en-US" sz="2000" u="sng" dirty="0" smtClean="0">
                <a:solidFill>
                  <a:schemeClr val="accent1">
                    <a:lumMod val="50000"/>
                  </a:schemeClr>
                </a:solidFill>
                <a:latin typeface="メイリオ" panose="020B0604030504040204" pitchFamily="50" charset="-128"/>
                <a:ea typeface="メイリオ" panose="020B0604030504040204" pitchFamily="50" charset="-128"/>
              </a:rPr>
              <a:t>と同じ基準</a:t>
            </a:r>
            <a:r>
              <a:rPr lang="ja-JP" altLang="en-US" sz="2000" dirty="0" smtClean="0">
                <a:latin typeface="メイリオ" panose="020B0604030504040204" pitchFamily="50" charset="-128"/>
                <a:ea typeface="メイリオ" panose="020B0604030504040204" pitchFamily="50" charset="-128"/>
              </a:rPr>
              <a:t>になるように改正。</a:t>
            </a:r>
            <a:endParaRPr lang="en-US" altLang="ja-JP" sz="2000" dirty="0" smtClean="0">
              <a:latin typeface="メイリオ" panose="020B0604030504040204" pitchFamily="50" charset="-128"/>
              <a:ea typeface="メイリオ" panose="020B0604030504040204" pitchFamily="50" charset="-128"/>
            </a:endParaRPr>
          </a:p>
          <a:p>
            <a:pPr eaLnBrk="1" hangingPunct="1">
              <a:defRPr/>
            </a:pPr>
            <a:r>
              <a:rPr lang="en-US" altLang="ja-JP" sz="2400" dirty="0" smtClean="0">
                <a:latin typeface="メイリオ" panose="020B0604030504040204" pitchFamily="50" charset="-128"/>
                <a:ea typeface="メイリオ" panose="020B0604030504040204" pitchFamily="50" charset="-128"/>
              </a:rPr>
              <a:t>2011</a:t>
            </a:r>
            <a:r>
              <a:rPr lang="ja-JP" altLang="en-US" sz="2400" dirty="0" smtClean="0">
                <a:latin typeface="メイリオ" panose="020B0604030504040204" pitchFamily="50" charset="-128"/>
                <a:ea typeface="メイリオ" panose="020B0604030504040204" pitchFamily="50" charset="-128"/>
              </a:rPr>
              <a:t>年　みんなの公共サイト運用モデル改定版</a:t>
            </a:r>
            <a:endParaRPr lang="en-US" altLang="ja-JP" sz="2400" dirty="0" smtClean="0">
              <a:latin typeface="メイリオ" panose="020B0604030504040204" pitchFamily="50" charset="-128"/>
              <a:ea typeface="メイリオ" panose="020B0604030504040204" pitchFamily="50" charset="-128"/>
            </a:endParaRPr>
          </a:p>
          <a:p>
            <a:pPr eaLnBrk="1" hangingPunct="1">
              <a:defRPr/>
            </a:pPr>
            <a:r>
              <a:rPr lang="en-US" altLang="ja-JP" sz="2400" dirty="0" smtClean="0">
                <a:latin typeface="メイリオ" panose="020B0604030504040204" pitchFamily="50" charset="-128"/>
                <a:ea typeface="メイリオ" panose="020B0604030504040204" pitchFamily="50" charset="-128"/>
              </a:rPr>
              <a:t>2012</a:t>
            </a:r>
            <a:r>
              <a:rPr lang="ja-JP" altLang="en-US" sz="2400" dirty="0" smtClean="0">
                <a:latin typeface="メイリオ" panose="020B0604030504040204" pitchFamily="50" charset="-128"/>
                <a:ea typeface="メイリオ" panose="020B0604030504040204" pitchFamily="50" charset="-128"/>
              </a:rPr>
              <a:t>年　</a:t>
            </a:r>
            <a:r>
              <a:rPr lang="en-US" altLang="ja-JP" sz="2400" dirty="0" smtClean="0">
                <a:latin typeface="メイリオ" panose="020B0604030504040204" pitchFamily="50" charset="-128"/>
                <a:ea typeface="メイリオ" panose="020B0604030504040204" pitchFamily="50" charset="-128"/>
              </a:rPr>
              <a:t>ISO/IEC 40500</a:t>
            </a:r>
          </a:p>
          <a:p>
            <a:pPr lvl="1" eaLnBrk="1" hangingPunct="1">
              <a:defRPr/>
            </a:pPr>
            <a:r>
              <a:rPr lang="en-US" altLang="ja-JP" sz="2000" u="sng" dirty="0" smtClean="0">
                <a:solidFill>
                  <a:schemeClr val="accent1">
                    <a:lumMod val="50000"/>
                  </a:schemeClr>
                </a:solidFill>
                <a:latin typeface="メイリオ" panose="020B0604030504040204" pitchFamily="50" charset="-128"/>
                <a:ea typeface="メイリオ" panose="020B0604030504040204" pitchFamily="50" charset="-128"/>
              </a:rPr>
              <a:t>WCAG 2.0</a:t>
            </a:r>
            <a:r>
              <a:rPr lang="ja-JP" altLang="en-US" sz="2000" u="sng" dirty="0" smtClean="0">
                <a:solidFill>
                  <a:schemeClr val="accent1">
                    <a:lumMod val="50000"/>
                  </a:schemeClr>
                </a:solidFill>
                <a:latin typeface="メイリオ" panose="020B0604030504040204" pitchFamily="50" charset="-128"/>
                <a:ea typeface="メイリオ" panose="020B0604030504040204" pitchFamily="50" charset="-128"/>
              </a:rPr>
              <a:t>が</a:t>
            </a:r>
            <a:r>
              <a:rPr lang="en-US" altLang="ja-JP" sz="2000" u="sng" dirty="0" smtClean="0">
                <a:solidFill>
                  <a:schemeClr val="accent1">
                    <a:lumMod val="50000"/>
                  </a:schemeClr>
                </a:solidFill>
                <a:latin typeface="メイリオ" panose="020B0604030504040204" pitchFamily="50" charset="-128"/>
                <a:ea typeface="メイリオ" panose="020B0604030504040204" pitchFamily="50" charset="-128"/>
              </a:rPr>
              <a:t>ISO</a:t>
            </a:r>
            <a:r>
              <a:rPr lang="ja-JP" altLang="en-US" sz="2000" u="sng" dirty="0" smtClean="0">
                <a:solidFill>
                  <a:schemeClr val="accent1">
                    <a:lumMod val="50000"/>
                  </a:schemeClr>
                </a:solidFill>
                <a:latin typeface="メイリオ" panose="020B0604030504040204" pitchFamily="50" charset="-128"/>
                <a:ea typeface="メイリオ" panose="020B0604030504040204" pitchFamily="50" charset="-128"/>
              </a:rPr>
              <a:t>の規格に</a:t>
            </a:r>
            <a:endParaRPr lang="en-US" altLang="ja-JP" sz="2000" dirty="0" smtClean="0">
              <a:latin typeface="メイリオ" panose="020B0604030504040204" pitchFamily="50" charset="-128"/>
              <a:ea typeface="メイリオ" panose="020B0604030504040204" pitchFamily="50" charset="-128"/>
            </a:endParaRPr>
          </a:p>
          <a:p>
            <a:pPr eaLnBrk="1" hangingPunct="1">
              <a:defRPr/>
            </a:pPr>
            <a:r>
              <a:rPr lang="en-US" altLang="ja-JP" sz="2400" dirty="0" smtClean="0">
                <a:latin typeface="メイリオ" panose="020B0604030504040204" pitchFamily="50" charset="-128"/>
                <a:ea typeface="メイリオ" panose="020B0604030504040204" pitchFamily="50" charset="-128"/>
              </a:rPr>
              <a:t>2015</a:t>
            </a:r>
            <a:r>
              <a:rPr lang="ja-JP" altLang="en-US" sz="2400" dirty="0" smtClean="0">
                <a:latin typeface="メイリオ" panose="020B0604030504040204" pitchFamily="50" charset="-128"/>
                <a:ea typeface="メイリオ" panose="020B0604030504040204" pitchFamily="50" charset="-128"/>
              </a:rPr>
              <a:t>年　</a:t>
            </a:r>
            <a:r>
              <a:rPr lang="en-US" altLang="ja-JP" sz="2400" dirty="0" smtClean="0">
                <a:latin typeface="メイリオ" panose="020B0604030504040204" pitchFamily="50" charset="-128"/>
                <a:ea typeface="メイリオ" panose="020B0604030504040204" pitchFamily="50" charset="-128"/>
              </a:rPr>
              <a:t>JIS </a:t>
            </a:r>
            <a:r>
              <a:rPr lang="en-US" altLang="ja-JP" sz="2400" dirty="0">
                <a:latin typeface="メイリオ" panose="020B0604030504040204" pitchFamily="50" charset="-128"/>
                <a:ea typeface="メイリオ" panose="020B0604030504040204" pitchFamily="50" charset="-128"/>
              </a:rPr>
              <a:t>X 8341-3 </a:t>
            </a:r>
            <a:r>
              <a:rPr lang="ja-JP" altLang="en-US" sz="2400" dirty="0" smtClean="0">
                <a:latin typeface="メイリオ" panose="020B0604030504040204" pitchFamily="50" charset="-128"/>
                <a:ea typeface="メイリオ" panose="020B0604030504040204" pitchFamily="50" charset="-128"/>
              </a:rPr>
              <a:t>改正予定</a:t>
            </a:r>
            <a:endParaRPr lang="en-US" altLang="ja-JP" sz="2400" dirty="0" smtClean="0">
              <a:latin typeface="メイリオ" panose="020B0604030504040204" pitchFamily="50" charset="-128"/>
              <a:ea typeface="メイリオ" panose="020B0604030504040204" pitchFamily="50" charset="-128"/>
            </a:endParaRPr>
          </a:p>
          <a:p>
            <a:pPr lvl="1" eaLnBrk="1" hangingPunct="1">
              <a:defRPr/>
            </a:pPr>
            <a:r>
              <a:rPr lang="en-US" altLang="ja-JP" sz="2000" u="sng" dirty="0" smtClean="0">
                <a:solidFill>
                  <a:schemeClr val="accent1">
                    <a:lumMod val="50000"/>
                  </a:schemeClr>
                </a:solidFill>
                <a:latin typeface="メイリオ" panose="020B0604030504040204" pitchFamily="50" charset="-128"/>
                <a:ea typeface="メイリオ" panose="020B0604030504040204" pitchFamily="50" charset="-128"/>
              </a:rPr>
              <a:t>ISO/IEC 40500</a:t>
            </a:r>
            <a:r>
              <a:rPr lang="ja-JP" altLang="en-US" sz="2000" u="sng" dirty="0" smtClean="0">
                <a:solidFill>
                  <a:schemeClr val="accent1">
                    <a:lumMod val="50000"/>
                  </a:schemeClr>
                </a:solidFill>
                <a:latin typeface="メイリオ" panose="020B0604030504040204" pitchFamily="50" charset="-128"/>
                <a:ea typeface="メイリオ" panose="020B0604030504040204" pitchFamily="50" charset="-128"/>
              </a:rPr>
              <a:t>に合わせて</a:t>
            </a:r>
            <a:r>
              <a:rPr lang="ja-JP" altLang="en-US" sz="2000" dirty="0" smtClean="0">
                <a:latin typeface="メイリオ" panose="020B0604030504040204" pitchFamily="50" charset="-128"/>
                <a:ea typeface="メイリオ" panose="020B0604030504040204" pitchFamily="50" charset="-128"/>
              </a:rPr>
              <a:t>改正予定。達成基準は不変。</a:t>
            </a:r>
            <a:endParaRPr lang="en-US" altLang="ja-JP" sz="2000" dirty="0">
              <a:latin typeface="メイリオ" panose="020B0604030504040204" pitchFamily="50" charset="-128"/>
              <a:ea typeface="メイリオ" panose="020B0604030504040204" pitchFamily="50" charset="-128"/>
            </a:endParaRPr>
          </a:p>
        </p:txBody>
      </p:sp>
      <p:sp>
        <p:nvSpPr>
          <p:cNvPr id="16388"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A3486437-4E64-47F7-AD5D-ACB95733F292}" type="slidenum">
              <a:rPr kumimoji="0" lang="en-US" altLang="ja-JP" sz="1800" smtClean="0">
                <a:latin typeface="メイリオ" panose="020B0604030504040204" pitchFamily="50" charset="-128"/>
                <a:ea typeface="メイリオ" panose="020B0604030504040204" pitchFamily="50" charset="-128"/>
              </a:rPr>
              <a:pPr eaLnBrk="1" hangingPunct="1"/>
              <a:t>14</a:t>
            </a:fld>
            <a:endParaRPr kumimoji="0" lang="en-US" altLang="ja-JP" sz="18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anose="020B0604030504040204" pitchFamily="50" charset="-128"/>
                <a:ea typeface="メイリオ" panose="020B0604030504040204" pitchFamily="50" charset="-128"/>
              </a:rPr>
              <a:t>規格間</a:t>
            </a:r>
            <a:r>
              <a:rPr kumimoji="1" lang="ja-JP" altLang="en-US" dirty="0" smtClean="0">
                <a:latin typeface="メイリオ" panose="020B0604030504040204" pitchFamily="50" charset="-128"/>
                <a:ea typeface="メイリオ" panose="020B0604030504040204" pitchFamily="50" charset="-128"/>
              </a:rPr>
              <a:t>の関係</a:t>
            </a:r>
            <a:endParaRPr kumimoji="1" lang="ja-JP" altLang="en-US" dirty="0">
              <a:latin typeface="メイリオ" panose="020B0604030504040204" pitchFamily="50" charset="-128"/>
              <a:ea typeface="メイリオ" panose="020B0604030504040204" pitchFamily="50" charset="-128"/>
            </a:endParaRPr>
          </a:p>
        </p:txBody>
      </p:sp>
      <p:sp>
        <p:nvSpPr>
          <p:cNvPr id="21" name="コンテンツ プレースホルダー 20"/>
          <p:cNvSpPr>
            <a:spLocks noGrp="1"/>
          </p:cNvSpPr>
          <p:nvPr>
            <p:ph idx="1"/>
          </p:nvPr>
        </p:nvSpPr>
        <p:spPr/>
        <p:txBody>
          <a:bodyPr/>
          <a:lstStyle/>
          <a:p>
            <a:r>
              <a:rPr lang="ja-JP" altLang="en-US" sz="2800" dirty="0">
                <a:latin typeface="メイリオ" panose="020B0604030504040204" pitchFamily="50" charset="-128"/>
                <a:ea typeface="メイリオ" panose="020B0604030504040204" pitchFamily="50" charset="-128"/>
              </a:rPr>
              <a:t>達成</a:t>
            </a:r>
            <a:r>
              <a:rPr lang="ja-JP" altLang="en-US" sz="2800" dirty="0" smtClean="0">
                <a:latin typeface="メイリオ" panose="020B0604030504040204" pitchFamily="50" charset="-128"/>
                <a:ea typeface="メイリオ" panose="020B0604030504040204" pitchFamily="50" charset="-128"/>
              </a:rPr>
              <a:t>基準</a:t>
            </a:r>
            <a:r>
              <a:rPr lang="ja-JP" altLang="en-US" sz="2800" dirty="0">
                <a:latin typeface="メイリオ" panose="020B0604030504040204" pitchFamily="50" charset="-128"/>
                <a:ea typeface="メイリオ" panose="020B0604030504040204" pitchFamily="50" charset="-128"/>
              </a:rPr>
              <a:t>は</a:t>
            </a:r>
            <a:r>
              <a:rPr lang="ja-JP" altLang="en-US" sz="2800" dirty="0" smtClean="0">
                <a:latin typeface="メイリオ" panose="020B0604030504040204" pitchFamily="50" charset="-128"/>
                <a:ea typeface="メイリオ" panose="020B0604030504040204" pitchFamily="50" charset="-128"/>
              </a:rPr>
              <a:t>同じ</a:t>
            </a:r>
            <a:endParaRPr kumimoji="1" lang="ja-JP" altLang="en-US" sz="28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1"/>
          </p:nvPr>
        </p:nvSpPr>
        <p:spPr/>
        <p:txBody>
          <a:bodyPr/>
          <a:lstStyle/>
          <a:p>
            <a:pPr>
              <a:defRPr/>
            </a:pPr>
            <a:fld id="{E7682C6A-7C8D-4F67-9152-69183DEF95FB}" type="slidenum">
              <a:rPr lang="en-US" altLang="ja-JP" sz="2000" smtClean="0">
                <a:latin typeface="メイリオ" panose="020B0604030504040204" pitchFamily="50" charset="-128"/>
                <a:ea typeface="メイリオ" panose="020B0604030504040204" pitchFamily="50" charset="-128"/>
              </a:rPr>
              <a:pPr>
                <a:defRPr/>
              </a:pPr>
              <a:t>15</a:t>
            </a:fld>
            <a:endParaRPr lang="en-US" altLang="ja-JP" sz="20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296604" y="2390626"/>
            <a:ext cx="2472152" cy="523220"/>
          </a:xfrm>
          <a:prstGeom prst="rect">
            <a:avLst/>
          </a:prstGeom>
        </p:spPr>
        <p:style>
          <a:lnRef idx="2">
            <a:schemeClr val="dk1"/>
          </a:lnRef>
          <a:fillRef idx="1">
            <a:schemeClr val="lt1"/>
          </a:fillRef>
          <a:effectRef idx="0">
            <a:schemeClr val="dk1"/>
          </a:effectRef>
          <a:fontRef idx="minor">
            <a:schemeClr val="dk1"/>
          </a:fontRef>
        </p:style>
        <p:txBody>
          <a:bodyPr wrap="none" rtlCol="0" anchor="ctr" anchorCtr="0">
            <a:spAutoFit/>
          </a:bodyPr>
          <a:lstStyle/>
          <a:p>
            <a:r>
              <a:rPr kumimoji="1" lang="en-US" altLang="ja-JP" dirty="0" smtClean="0">
                <a:latin typeface="メイリオ" panose="020B0604030504040204" pitchFamily="50" charset="-128"/>
                <a:ea typeface="メイリオ" panose="020B0604030504040204" pitchFamily="50" charset="-128"/>
              </a:rPr>
              <a:t>JIS X 8341-3</a:t>
            </a:r>
            <a:endParaRPr kumimoji="1" lang="ja-JP" altLang="en-US"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24547" y="4988230"/>
            <a:ext cx="1981825" cy="523220"/>
          </a:xfrm>
          <a:prstGeom prst="rect">
            <a:avLst/>
          </a:prstGeom>
        </p:spPr>
        <p:style>
          <a:lnRef idx="2">
            <a:schemeClr val="dk1"/>
          </a:lnRef>
          <a:fillRef idx="1">
            <a:schemeClr val="lt1"/>
          </a:fillRef>
          <a:effectRef idx="0">
            <a:schemeClr val="dk1"/>
          </a:effectRef>
          <a:fontRef idx="minor">
            <a:schemeClr val="dk1"/>
          </a:fontRef>
        </p:style>
        <p:txBody>
          <a:bodyPr wrap="none" rtlCol="0" anchor="ctr" anchorCtr="0">
            <a:spAutoFit/>
          </a:bodyPr>
          <a:lstStyle/>
          <a:p>
            <a:r>
              <a:rPr kumimoji="1" lang="en-US" altLang="ja-JP" dirty="0" smtClean="0">
                <a:latin typeface="メイリオ" panose="020B0604030504040204" pitchFamily="50" charset="-128"/>
                <a:ea typeface="メイリオ" panose="020B0604030504040204" pitchFamily="50" charset="-128"/>
              </a:rPr>
              <a:t>WCAG 2.0</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607520" y="4992240"/>
            <a:ext cx="2836033" cy="523220"/>
          </a:xfrm>
          <a:prstGeom prst="rect">
            <a:avLst/>
          </a:prstGeom>
        </p:spPr>
        <p:style>
          <a:lnRef idx="2">
            <a:schemeClr val="dk1"/>
          </a:lnRef>
          <a:fillRef idx="1">
            <a:schemeClr val="lt1"/>
          </a:fillRef>
          <a:effectRef idx="0">
            <a:schemeClr val="dk1"/>
          </a:effectRef>
          <a:fontRef idx="minor">
            <a:schemeClr val="dk1"/>
          </a:fontRef>
        </p:style>
        <p:txBody>
          <a:bodyPr wrap="none" rtlCol="0" anchor="ctr" anchorCtr="0">
            <a:spAutoFit/>
          </a:bodyPr>
          <a:lstStyle/>
          <a:p>
            <a:r>
              <a:rPr kumimoji="1" lang="en-US" altLang="ja-JP" dirty="0" smtClean="0">
                <a:latin typeface="メイリオ" panose="020B0604030504040204" pitchFamily="50" charset="-128"/>
                <a:ea typeface="メイリオ" panose="020B0604030504040204" pitchFamily="50" charset="-128"/>
              </a:rPr>
              <a:t>ISO/IEC 40500</a:t>
            </a:r>
            <a:endParaRPr kumimoji="1" lang="ja-JP" altLang="en-US" dirty="0">
              <a:latin typeface="メイリオ" panose="020B0604030504040204" pitchFamily="50" charset="-128"/>
              <a:ea typeface="メイリオ" panose="020B0604030504040204" pitchFamily="50" charset="-128"/>
            </a:endParaRPr>
          </a:p>
        </p:txBody>
      </p:sp>
      <p:cxnSp>
        <p:nvCxnSpPr>
          <p:cNvPr id="9" name="直線矢印コネクタ 8"/>
          <p:cNvCxnSpPr>
            <a:stCxn id="6" idx="0"/>
          </p:cNvCxnSpPr>
          <p:nvPr/>
        </p:nvCxnSpPr>
        <p:spPr bwMode="auto">
          <a:xfrm flipV="1">
            <a:off x="2415460" y="2913846"/>
            <a:ext cx="1314329" cy="207438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0" name="直線矢印コネクタ 9"/>
          <p:cNvCxnSpPr>
            <a:stCxn id="6" idx="3"/>
            <a:endCxn id="7" idx="1"/>
          </p:cNvCxnSpPr>
          <p:nvPr/>
        </p:nvCxnSpPr>
        <p:spPr bwMode="auto">
          <a:xfrm>
            <a:off x="3406372" y="5249840"/>
            <a:ext cx="2201148" cy="401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直線矢印コネクタ 13"/>
          <p:cNvCxnSpPr>
            <a:stCxn id="7" idx="0"/>
          </p:cNvCxnSpPr>
          <p:nvPr/>
        </p:nvCxnSpPr>
        <p:spPr bwMode="auto">
          <a:xfrm flipH="1" flipV="1">
            <a:off x="5459363" y="2913846"/>
            <a:ext cx="1566174" cy="207839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383233" y="2988282"/>
            <a:ext cx="3438812" cy="1138773"/>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　　　　　</a:t>
            </a:r>
            <a:r>
              <a:rPr kumimoji="1" lang="en-US" altLang="ja-JP" sz="2400" dirty="0" smtClean="0">
                <a:latin typeface="メイリオ" panose="020B0604030504040204" pitchFamily="50" charset="-128"/>
                <a:ea typeface="メイリオ" panose="020B0604030504040204" pitchFamily="50" charset="-128"/>
              </a:rPr>
              <a:t>2010</a:t>
            </a:r>
            <a:r>
              <a:rPr kumimoji="1" lang="ja-JP" altLang="en-US" sz="2400" dirty="0" smtClean="0">
                <a:latin typeface="メイリオ" panose="020B0604030504040204" pitchFamily="50" charset="-128"/>
                <a:ea typeface="メイリオ" panose="020B0604030504040204" pitchFamily="50" charset="-128"/>
              </a:rPr>
              <a:t>年版</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WCAG 2.0</a:t>
            </a:r>
          </a:p>
          <a:p>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rPr>
              <a:t>日本独自の基準</a:t>
            </a:r>
            <a:endParaRPr kumimoji="1" lang="ja-JP" altLang="en-US" sz="200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5768756" y="2988282"/>
            <a:ext cx="2974776" cy="1138773"/>
          </a:xfrm>
          <a:prstGeom prst="rect">
            <a:avLst/>
          </a:prstGeom>
          <a:noFill/>
        </p:spPr>
        <p:txBody>
          <a:bodyPr wrap="square" rtlCol="0">
            <a:spAutoFit/>
          </a:bodyPr>
          <a:lstStyle/>
          <a:p>
            <a:r>
              <a:rPr kumimoji="1" lang="en-US" altLang="ja-JP" sz="2400" dirty="0" smtClean="0">
                <a:latin typeface="メイリオ" panose="020B0604030504040204" pitchFamily="50" charset="-128"/>
                <a:ea typeface="メイリオ" panose="020B0604030504040204" pitchFamily="50" charset="-128"/>
              </a:rPr>
              <a:t>2015</a:t>
            </a:r>
            <a:r>
              <a:rPr kumimoji="1" lang="ja-JP" altLang="en-US" sz="2400" dirty="0" smtClean="0">
                <a:latin typeface="メイリオ" panose="020B0604030504040204" pitchFamily="50" charset="-128"/>
                <a:ea typeface="メイリオ" panose="020B0604030504040204" pitchFamily="50" charset="-128"/>
              </a:rPr>
              <a:t>年版</a:t>
            </a:r>
            <a:endParaRPr kumimoji="1"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WCAG 2.0</a:t>
            </a:r>
            <a:r>
              <a:rPr lang="ja-JP" altLang="en-US" sz="2000" dirty="0" smtClean="0">
                <a:latin typeface="メイリオ" panose="020B0604030504040204" pitchFamily="50" charset="-128"/>
                <a:ea typeface="メイリオ" panose="020B0604030504040204" pitchFamily="50" charset="-128"/>
              </a:rPr>
              <a:t>に</a:t>
            </a:r>
            <a:endParaRPr lang="en-US" altLang="ja-JP" sz="2000" dirty="0" smtClean="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より忠実に</a:t>
            </a:r>
            <a:endParaRPr lang="en-US" altLang="ja-JP" sz="2000" dirty="0" smtClean="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787723" y="5564897"/>
            <a:ext cx="1255472" cy="461665"/>
          </a:xfrm>
          <a:prstGeom prst="rect">
            <a:avLst/>
          </a:prstGeom>
          <a:noFill/>
        </p:spPr>
        <p:txBody>
          <a:bodyPr wrap="none" rtlCol="0">
            <a:spAutoFit/>
          </a:bodyPr>
          <a:lstStyle/>
          <a:p>
            <a:r>
              <a:rPr kumimoji="1" lang="en-US" altLang="ja-JP" sz="2400" dirty="0" smtClean="0">
                <a:latin typeface="メイリオ" panose="020B0604030504040204" pitchFamily="50" charset="-128"/>
                <a:ea typeface="メイリオ" panose="020B0604030504040204" pitchFamily="50" charset="-128"/>
              </a:rPr>
              <a:t>2008</a:t>
            </a:r>
            <a:r>
              <a:rPr kumimoji="1" lang="ja-JP" altLang="en-US" sz="2400" dirty="0" smtClean="0">
                <a:latin typeface="メイリオ" panose="020B0604030504040204" pitchFamily="50" charset="-128"/>
                <a:ea typeface="メイリオ" panose="020B0604030504040204" pitchFamily="50" charset="-128"/>
              </a:rPr>
              <a:t>年</a:t>
            </a:r>
            <a:endParaRPr kumimoji="1" lang="ja-JP" altLang="en-US" sz="24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6337640" y="5568907"/>
            <a:ext cx="1255472" cy="461665"/>
          </a:xfrm>
          <a:prstGeom prst="rect">
            <a:avLst/>
          </a:prstGeom>
          <a:noFill/>
        </p:spPr>
        <p:txBody>
          <a:bodyPr wrap="none" rtlCol="0">
            <a:spAutoFit/>
          </a:bodyPr>
          <a:lstStyle/>
          <a:p>
            <a:r>
              <a:rPr kumimoji="1" lang="en-US" altLang="ja-JP" sz="2400" dirty="0" smtClean="0">
                <a:latin typeface="メイリオ" panose="020B0604030504040204" pitchFamily="50" charset="-128"/>
                <a:ea typeface="メイリオ" panose="020B0604030504040204" pitchFamily="50" charset="-128"/>
              </a:rPr>
              <a:t>2012</a:t>
            </a:r>
            <a:r>
              <a:rPr kumimoji="1" lang="ja-JP" altLang="en-US" sz="2400" dirty="0" smtClean="0">
                <a:latin typeface="メイリオ" panose="020B0604030504040204" pitchFamily="50" charset="-128"/>
                <a:ea typeface="メイリオ" panose="020B0604030504040204" pitchFamily="50" charset="-128"/>
              </a:rPr>
              <a:t>年</a:t>
            </a:r>
            <a:endParaRPr kumimoji="1" lang="ja-JP" altLang="en-US" sz="2400"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517018" y="5284628"/>
            <a:ext cx="2031325" cy="461665"/>
          </a:xfrm>
          <a:prstGeom prst="rect">
            <a:avLst/>
          </a:prstGeom>
          <a:noFill/>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rPr>
              <a:t>全く同じもの</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8035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ja-JP" dirty="0" smtClean="0">
                <a:latin typeface="メイリオ" panose="020B0604030504040204" pitchFamily="50" charset="-128"/>
                <a:ea typeface="メイリオ" panose="020B0604030504040204" pitchFamily="50" charset="-128"/>
              </a:rPr>
              <a:t>JIS X 8341</a:t>
            </a:r>
            <a:r>
              <a:rPr lang="ja-JP" altLang="en-US" dirty="0" smtClean="0">
                <a:latin typeface="メイリオ" panose="020B0604030504040204" pitchFamily="50" charset="-128"/>
                <a:ea typeface="メイリオ" panose="020B0604030504040204" pitchFamily="50" charset="-128"/>
              </a:rPr>
              <a:t>シリーズ</a:t>
            </a:r>
          </a:p>
        </p:txBody>
      </p:sp>
      <p:sp>
        <p:nvSpPr>
          <p:cNvPr id="18435"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4DA2A7FB-8406-41F9-8609-1E69BF107BEF}" type="slidenum">
              <a:rPr kumimoji="0" lang="en-US" altLang="ja-JP" sz="1800" smtClean="0">
                <a:latin typeface="メイリオ" panose="020B0604030504040204" pitchFamily="50" charset="-128"/>
                <a:ea typeface="メイリオ" panose="020B0604030504040204" pitchFamily="50" charset="-128"/>
              </a:rPr>
              <a:pPr eaLnBrk="1" hangingPunct="1"/>
              <a:t>16</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24582" name="Rectangle 5"/>
          <p:cNvSpPr>
            <a:spLocks noChangeArrowheads="1"/>
          </p:cNvSpPr>
          <p:nvPr/>
        </p:nvSpPr>
        <p:spPr bwMode="auto">
          <a:xfrm>
            <a:off x="2988406" y="4492625"/>
            <a:ext cx="825500" cy="2078038"/>
          </a:xfrm>
          <a:prstGeom prst="rect">
            <a:avLst/>
          </a:prstGeom>
          <a:solidFill>
            <a:schemeClr val="accent3">
              <a:lumMod val="95000"/>
            </a:schemeClr>
          </a:solidFill>
          <a:ln w="9525" algn="ctr">
            <a:noFill/>
            <a:miter lim="800000"/>
            <a:headEnd/>
            <a:tailEnd/>
          </a:ln>
        </p:spPr>
        <p:txBody>
          <a:bodyPr wrap="none" anchor="ct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sp>
        <p:nvSpPr>
          <p:cNvPr id="24583" name="Text Box 6"/>
          <p:cNvSpPr txBox="1">
            <a:spLocks noChangeArrowheads="1"/>
          </p:cNvSpPr>
          <p:nvPr/>
        </p:nvSpPr>
        <p:spPr bwMode="auto">
          <a:xfrm>
            <a:off x="2902174" y="4466850"/>
            <a:ext cx="938719" cy="2235534"/>
          </a:xfrm>
          <a:prstGeom prst="rect">
            <a:avLst/>
          </a:prstGeom>
          <a:noFill/>
          <a:ln w="9525" algn="ctr">
            <a:noFill/>
            <a:miter lim="800000"/>
            <a:headEnd/>
            <a:tailEnd/>
          </a:ln>
        </p:spPr>
        <p:txBody>
          <a:bodyPr vert="eaVert" wrap="square">
            <a:spAutoFit/>
          </a:bodyPr>
          <a:lstStyle/>
          <a:p>
            <a:pPr marL="342900" indent="-342900">
              <a:spcBef>
                <a:spcPct val="20000"/>
              </a:spcBef>
              <a:buClr>
                <a:schemeClr val="bg2"/>
              </a:buClr>
              <a:buSzPct val="75000"/>
              <a:buFont typeface="Wingdings" pitchFamily="2" charset="2"/>
              <a:buNone/>
              <a:defRPr/>
            </a:pPr>
            <a:r>
              <a:rPr lang="ja-JP" altLang="en-US" sz="2000" b="1" dirty="0">
                <a:solidFill>
                  <a:schemeClr val="bg2">
                    <a:lumMod val="60000"/>
                    <a:lumOff val="40000"/>
                  </a:schemeClr>
                </a:solidFill>
                <a:latin typeface="メイリオ" panose="020B0604030504040204" pitchFamily="50" charset="-128"/>
                <a:ea typeface="メイリオ" panose="020B0604030504040204" pitchFamily="50" charset="-128"/>
              </a:rPr>
              <a:t>第</a:t>
            </a:r>
            <a:r>
              <a:rPr lang="en-US" altLang="ja-JP" sz="2000" b="1" dirty="0">
                <a:solidFill>
                  <a:schemeClr val="bg2">
                    <a:lumMod val="60000"/>
                    <a:lumOff val="40000"/>
                  </a:schemeClr>
                </a:solidFill>
                <a:latin typeface="メイリオ" panose="020B0604030504040204" pitchFamily="50" charset="-128"/>
                <a:ea typeface="メイリオ" panose="020B0604030504040204" pitchFamily="50" charset="-128"/>
              </a:rPr>
              <a:t>3</a:t>
            </a:r>
            <a:r>
              <a:rPr lang="ja-JP" altLang="en-US" sz="2000" b="1" dirty="0">
                <a:solidFill>
                  <a:schemeClr val="bg2">
                    <a:lumMod val="60000"/>
                    <a:lumOff val="40000"/>
                  </a:schemeClr>
                </a:solidFill>
                <a:latin typeface="メイリオ" panose="020B0604030504040204" pitchFamily="50" charset="-128"/>
                <a:ea typeface="メイリオ" panose="020B0604030504040204" pitchFamily="50" charset="-128"/>
              </a:rPr>
              <a:t>部</a:t>
            </a:r>
          </a:p>
          <a:p>
            <a:pPr marL="342900" indent="-342900">
              <a:spcBef>
                <a:spcPct val="20000"/>
              </a:spcBef>
              <a:buClr>
                <a:schemeClr val="bg2"/>
              </a:buClr>
              <a:buSzPct val="75000"/>
              <a:buFont typeface="Wingdings" pitchFamily="2" charset="2"/>
              <a:buNone/>
              <a:defRPr/>
            </a:pPr>
            <a:r>
              <a:rPr lang="ja-JP" altLang="en-US" sz="2000" b="1" dirty="0">
                <a:solidFill>
                  <a:schemeClr val="bg2">
                    <a:lumMod val="60000"/>
                    <a:lumOff val="40000"/>
                  </a:schemeClr>
                </a:solidFill>
                <a:latin typeface="メイリオ" panose="020B0604030504040204" pitchFamily="50" charset="-128"/>
                <a:ea typeface="メイリオ" panose="020B0604030504040204" pitchFamily="50" charset="-128"/>
              </a:rPr>
              <a:t>ウェブコンテンツ</a:t>
            </a:r>
          </a:p>
        </p:txBody>
      </p:sp>
      <p:sp>
        <p:nvSpPr>
          <p:cNvPr id="24584" name="AutoShape 7"/>
          <p:cNvSpPr>
            <a:spLocks noChangeArrowheads="1"/>
          </p:cNvSpPr>
          <p:nvPr/>
        </p:nvSpPr>
        <p:spPr bwMode="auto">
          <a:xfrm>
            <a:off x="1245331" y="1266825"/>
            <a:ext cx="6819900" cy="5308600"/>
          </a:xfrm>
          <a:prstGeom prst="triangle">
            <a:avLst>
              <a:gd name="adj" fmla="val 50000"/>
            </a:avLst>
          </a:prstGeom>
          <a:noFill/>
          <a:ln w="19050" algn="ctr">
            <a:solidFill>
              <a:schemeClr val="tx1"/>
            </a:solidFill>
            <a:miter lim="800000"/>
            <a:headEnd/>
            <a:tailEnd/>
          </a:ln>
        </p:spPr>
        <p:txBody>
          <a:bodyPr wrap="none" anchor="ct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sp>
        <p:nvSpPr>
          <p:cNvPr id="24585" name="Line 8"/>
          <p:cNvSpPr>
            <a:spLocks noChangeShapeType="1"/>
          </p:cNvSpPr>
          <p:nvPr/>
        </p:nvSpPr>
        <p:spPr bwMode="auto">
          <a:xfrm>
            <a:off x="3275743" y="3400425"/>
            <a:ext cx="2773363" cy="0"/>
          </a:xfrm>
          <a:prstGeom prst="line">
            <a:avLst/>
          </a:prstGeom>
          <a:noFill/>
          <a:ln w="19050">
            <a:solidFill>
              <a:schemeClr val="tx1"/>
            </a:solidFill>
            <a:round/>
            <a:headEnd/>
            <a:tailEnd/>
          </a:ln>
        </p:spPr>
        <p:txBody>
          <a:bodyP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sp>
        <p:nvSpPr>
          <p:cNvPr id="24586" name="Line 9"/>
          <p:cNvSpPr>
            <a:spLocks noChangeShapeType="1"/>
          </p:cNvSpPr>
          <p:nvPr/>
        </p:nvSpPr>
        <p:spPr bwMode="auto">
          <a:xfrm>
            <a:off x="2624868" y="4445000"/>
            <a:ext cx="4090988" cy="0"/>
          </a:xfrm>
          <a:prstGeom prst="line">
            <a:avLst/>
          </a:prstGeom>
          <a:noFill/>
          <a:ln w="19050">
            <a:solidFill>
              <a:schemeClr val="tx1"/>
            </a:solidFill>
            <a:round/>
            <a:headEnd/>
            <a:tailEnd/>
          </a:ln>
        </p:spPr>
        <p:txBody>
          <a:bodyP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sp>
        <p:nvSpPr>
          <p:cNvPr id="24590" name="Text Box 13"/>
          <p:cNvSpPr txBox="1">
            <a:spLocks noChangeArrowheads="1"/>
          </p:cNvSpPr>
          <p:nvPr/>
        </p:nvSpPr>
        <p:spPr bwMode="auto">
          <a:xfrm>
            <a:off x="3657579" y="2055813"/>
            <a:ext cx="1913804" cy="1169551"/>
          </a:xfrm>
          <a:prstGeom prst="rect">
            <a:avLst/>
          </a:prstGeom>
          <a:noFill/>
          <a:ln w="9525" algn="ctr">
            <a:noFill/>
            <a:miter lim="800000"/>
            <a:headEnd/>
            <a:tailEnd/>
          </a:ln>
        </p:spPr>
        <p:txBody>
          <a:bodyPr wrap="square">
            <a:spAutoFit/>
          </a:bodyPr>
          <a:lstStyle/>
          <a:p>
            <a:pPr algn="ctr">
              <a:lnSpc>
                <a:spcPct val="110000"/>
              </a:lnSpc>
              <a:spcBef>
                <a:spcPct val="50000"/>
              </a:spcBef>
              <a:buClr>
                <a:schemeClr val="bg2"/>
              </a:buClr>
              <a:buSzPct val="75000"/>
              <a:buFont typeface="Wingdings" pitchFamily="2" charset="2"/>
              <a:buNone/>
              <a:defRPr/>
            </a:pPr>
            <a:r>
              <a:rPr lang="en-US" altLang="ja-JP" sz="2000" dirty="0" smtClean="0">
                <a:latin typeface="メイリオ" panose="020B0604030504040204" pitchFamily="50" charset="-128"/>
                <a:ea typeface="メイリオ" panose="020B0604030504040204" pitchFamily="50" charset="-128"/>
              </a:rPr>
              <a:t>ISO/IEC GUIDE 71</a:t>
            </a:r>
            <a:endParaRPr lang="en-US" altLang="ja-JP" sz="2000" dirty="0">
              <a:latin typeface="メイリオ" panose="020B0604030504040204" pitchFamily="50" charset="-128"/>
              <a:ea typeface="メイリオ" panose="020B0604030504040204" pitchFamily="50" charset="-128"/>
            </a:endParaRPr>
          </a:p>
          <a:p>
            <a:pPr marL="342900" indent="-342900" algn="ctr">
              <a:lnSpc>
                <a:spcPct val="110000"/>
              </a:lnSpc>
              <a:spcBef>
                <a:spcPct val="20000"/>
              </a:spcBef>
              <a:buClr>
                <a:schemeClr val="bg2"/>
              </a:buClr>
              <a:buSzPct val="75000"/>
              <a:buFont typeface="Wingdings" pitchFamily="2" charset="2"/>
              <a:buNone/>
              <a:defRPr/>
            </a:pPr>
            <a:r>
              <a:rPr lang="en-US" altLang="ja-JP" sz="2000" dirty="0">
                <a:latin typeface="メイリオ" panose="020B0604030504040204" pitchFamily="50" charset="-128"/>
                <a:ea typeface="メイリオ" panose="020B0604030504040204" pitchFamily="50" charset="-128"/>
              </a:rPr>
              <a:t>JIS Z 8071</a:t>
            </a:r>
          </a:p>
        </p:txBody>
      </p:sp>
      <p:sp>
        <p:nvSpPr>
          <p:cNvPr id="24591" name="Text Box 14"/>
          <p:cNvSpPr txBox="1">
            <a:spLocks noChangeArrowheads="1"/>
          </p:cNvSpPr>
          <p:nvPr/>
        </p:nvSpPr>
        <p:spPr bwMode="auto">
          <a:xfrm>
            <a:off x="2902681" y="3492500"/>
            <a:ext cx="3646487" cy="830997"/>
          </a:xfrm>
          <a:prstGeom prst="rect">
            <a:avLst/>
          </a:prstGeom>
          <a:noFill/>
          <a:ln w="9525" algn="ctr">
            <a:noFill/>
            <a:miter lim="800000"/>
            <a:headEnd/>
            <a:tailEnd/>
          </a:ln>
        </p:spPr>
        <p:txBody>
          <a:bodyPr>
            <a:spAutoFit/>
          </a:bodyPr>
          <a:lstStyle/>
          <a:p>
            <a:pPr marL="342900" indent="-342900" algn="ctr">
              <a:lnSpc>
                <a:spcPct val="110000"/>
              </a:lnSpc>
              <a:spcBef>
                <a:spcPct val="20000"/>
              </a:spcBef>
              <a:buClr>
                <a:schemeClr val="bg2"/>
              </a:buClr>
              <a:buSzPct val="75000"/>
              <a:buFont typeface="Wingdings" pitchFamily="2" charset="2"/>
              <a:buNone/>
              <a:defRPr/>
            </a:pPr>
            <a:r>
              <a:rPr lang="en-US" altLang="ja-JP" sz="2000" dirty="0">
                <a:latin typeface="メイリオ" panose="020B0604030504040204" pitchFamily="50" charset="-128"/>
                <a:ea typeface="メイリオ" panose="020B0604030504040204" pitchFamily="50" charset="-128"/>
              </a:rPr>
              <a:t>JIS X 8341</a:t>
            </a:r>
          </a:p>
          <a:p>
            <a:pPr marL="342900" indent="-342900" algn="ctr">
              <a:lnSpc>
                <a:spcPct val="110000"/>
              </a:lnSpc>
              <a:spcBef>
                <a:spcPct val="20000"/>
              </a:spcBef>
              <a:buClr>
                <a:schemeClr val="bg2"/>
              </a:buClr>
              <a:buSzPct val="75000"/>
              <a:buFont typeface="Wingdings" pitchFamily="2" charset="2"/>
              <a:buNone/>
              <a:defRPr/>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部：共通指針</a:t>
            </a:r>
          </a:p>
        </p:txBody>
      </p:sp>
      <p:sp>
        <p:nvSpPr>
          <p:cNvPr id="24592" name="Text Box 15"/>
          <p:cNvSpPr txBox="1">
            <a:spLocks noChangeArrowheads="1"/>
          </p:cNvSpPr>
          <p:nvPr/>
        </p:nvSpPr>
        <p:spPr bwMode="auto">
          <a:xfrm>
            <a:off x="2266225" y="4474037"/>
            <a:ext cx="656590" cy="2055813"/>
          </a:xfrm>
          <a:prstGeom prst="rect">
            <a:avLst/>
          </a:prstGeom>
          <a:solidFill>
            <a:schemeClr val="bg1"/>
          </a:solidFill>
          <a:ln w="9525" algn="ctr">
            <a:noFill/>
            <a:miter lim="800000"/>
            <a:headEnd/>
            <a:tailEnd/>
          </a:ln>
        </p:spPr>
        <p:txBody>
          <a:bodyPr vert="eaVert" wrap="square">
            <a:spAutoFit/>
          </a:bodyPr>
          <a:lstStyle/>
          <a:p>
            <a:pPr marL="342900" indent="-342900">
              <a:lnSpc>
                <a:spcPts val="1600"/>
              </a:lnSpc>
              <a:spcBef>
                <a:spcPct val="20000"/>
              </a:spcBef>
              <a:buClr>
                <a:schemeClr val="bg2"/>
              </a:buClr>
              <a:buSzPct val="75000"/>
              <a:buFont typeface="Wingdings" pitchFamily="2" charset="2"/>
              <a:buNone/>
              <a:defRPr/>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部</a:t>
            </a:r>
          </a:p>
          <a:p>
            <a:pPr marL="342900" indent="-342900">
              <a:lnSpc>
                <a:spcPts val="1600"/>
              </a:lnSpc>
              <a:spcBef>
                <a:spcPct val="20000"/>
              </a:spcBef>
              <a:buClr>
                <a:schemeClr val="bg2"/>
              </a:buClr>
              <a:buSzPct val="75000"/>
              <a:buFont typeface="Wingdings" pitchFamily="2" charset="2"/>
              <a:buNone/>
              <a:defRPr/>
            </a:pPr>
            <a:r>
              <a:rPr lang="ja-JP" altLang="en-US" sz="2000" dirty="0">
                <a:latin typeface="メイリオ" panose="020B0604030504040204" pitchFamily="50" charset="-128"/>
                <a:ea typeface="メイリオ" panose="020B0604030504040204" pitchFamily="50" charset="-128"/>
              </a:rPr>
              <a:t>情報処理装置</a:t>
            </a:r>
          </a:p>
        </p:txBody>
      </p:sp>
      <p:sp>
        <p:nvSpPr>
          <p:cNvPr id="24593" name="Text Box 16"/>
          <p:cNvSpPr txBox="1">
            <a:spLocks noChangeArrowheads="1"/>
          </p:cNvSpPr>
          <p:nvPr/>
        </p:nvSpPr>
        <p:spPr bwMode="auto">
          <a:xfrm>
            <a:off x="3927673" y="4474037"/>
            <a:ext cx="682238" cy="2362956"/>
          </a:xfrm>
          <a:prstGeom prst="rect">
            <a:avLst/>
          </a:prstGeom>
          <a:noFill/>
          <a:ln w="9525" algn="ctr">
            <a:noFill/>
            <a:miter lim="800000"/>
            <a:headEnd/>
            <a:tailEnd/>
          </a:ln>
        </p:spPr>
        <p:txBody>
          <a:bodyPr vert="eaVert" wrap="square">
            <a:spAutoFit/>
          </a:bodyPr>
          <a:lstStyle/>
          <a:p>
            <a:pPr marL="342900" indent="-342900">
              <a:lnSpc>
                <a:spcPts val="1600"/>
              </a:lnSpc>
              <a:spcBef>
                <a:spcPct val="20000"/>
              </a:spcBef>
              <a:buClr>
                <a:schemeClr val="bg2"/>
              </a:buClr>
              <a:buSzPct val="75000"/>
              <a:buFont typeface="Wingdings" pitchFamily="2" charset="2"/>
              <a:buNone/>
              <a:defRPr/>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4</a:t>
            </a:r>
            <a:r>
              <a:rPr lang="ja-JP" altLang="en-US" sz="2000" dirty="0">
                <a:latin typeface="メイリオ" panose="020B0604030504040204" pitchFamily="50" charset="-128"/>
                <a:ea typeface="メイリオ" panose="020B0604030504040204" pitchFamily="50" charset="-128"/>
              </a:rPr>
              <a:t>部</a:t>
            </a:r>
          </a:p>
          <a:p>
            <a:pPr marL="342900" indent="-342900">
              <a:lnSpc>
                <a:spcPts val="1600"/>
              </a:lnSpc>
              <a:spcBef>
                <a:spcPct val="20000"/>
              </a:spcBef>
              <a:buClr>
                <a:schemeClr val="bg2"/>
              </a:buClr>
              <a:buSzPct val="75000"/>
              <a:buFont typeface="Wingdings" pitchFamily="2" charset="2"/>
              <a:buNone/>
              <a:defRPr/>
            </a:pPr>
            <a:r>
              <a:rPr lang="ja-JP" altLang="en-US" sz="2000" dirty="0">
                <a:latin typeface="メイリオ" panose="020B0604030504040204" pitchFamily="50" charset="-128"/>
                <a:ea typeface="メイリオ" panose="020B0604030504040204" pitchFamily="50" charset="-128"/>
              </a:rPr>
              <a:t>電気通信機器</a:t>
            </a:r>
          </a:p>
        </p:txBody>
      </p:sp>
      <p:sp>
        <p:nvSpPr>
          <p:cNvPr id="24594" name="Text Box 17"/>
          <p:cNvSpPr txBox="1">
            <a:spLocks noChangeArrowheads="1"/>
          </p:cNvSpPr>
          <p:nvPr/>
        </p:nvSpPr>
        <p:spPr bwMode="auto">
          <a:xfrm>
            <a:off x="4756765" y="4474037"/>
            <a:ext cx="682238" cy="2066052"/>
          </a:xfrm>
          <a:prstGeom prst="rect">
            <a:avLst/>
          </a:prstGeom>
          <a:noFill/>
          <a:ln w="9525" algn="ctr">
            <a:noFill/>
            <a:miter lim="800000"/>
            <a:headEnd/>
            <a:tailEnd/>
          </a:ln>
        </p:spPr>
        <p:txBody>
          <a:bodyPr vert="eaVert" wrap="square">
            <a:spAutoFit/>
          </a:bodyPr>
          <a:lstStyle/>
          <a:p>
            <a:pPr marL="342900" indent="-342900">
              <a:lnSpc>
                <a:spcPts val="1600"/>
              </a:lnSpc>
              <a:spcBef>
                <a:spcPct val="20000"/>
              </a:spcBef>
              <a:buClr>
                <a:schemeClr val="bg2"/>
              </a:buClr>
              <a:buSzPct val="75000"/>
              <a:buFont typeface="Wingdings" pitchFamily="2" charset="2"/>
              <a:buNone/>
              <a:defRPr/>
            </a:pPr>
            <a:r>
              <a:rPr lang="ja-JP" altLang="en-US" sz="2000" dirty="0">
                <a:latin typeface="メイリオ" panose="020B0604030504040204" pitchFamily="50" charset="-128"/>
                <a:ea typeface="メイリオ" panose="020B0604030504040204" pitchFamily="50" charset="-128"/>
              </a:rPr>
              <a:t>第</a:t>
            </a:r>
            <a:r>
              <a:rPr lang="en-US" altLang="ja-JP" sz="2000" dirty="0">
                <a:latin typeface="メイリオ" panose="020B0604030504040204" pitchFamily="50" charset="-128"/>
                <a:ea typeface="メイリオ" panose="020B0604030504040204" pitchFamily="50" charset="-128"/>
              </a:rPr>
              <a:t>5</a:t>
            </a:r>
            <a:r>
              <a:rPr lang="ja-JP" altLang="en-US" sz="2000" dirty="0">
                <a:latin typeface="メイリオ" panose="020B0604030504040204" pitchFamily="50" charset="-128"/>
                <a:ea typeface="メイリオ" panose="020B0604030504040204" pitchFamily="50" charset="-128"/>
              </a:rPr>
              <a:t>部</a:t>
            </a:r>
          </a:p>
          <a:p>
            <a:pPr marL="342900" indent="-342900">
              <a:lnSpc>
                <a:spcPts val="1600"/>
              </a:lnSpc>
              <a:spcBef>
                <a:spcPct val="20000"/>
              </a:spcBef>
              <a:buClr>
                <a:schemeClr val="bg2"/>
              </a:buClr>
              <a:buSzPct val="75000"/>
              <a:buFont typeface="Wingdings" pitchFamily="2" charset="2"/>
              <a:buNone/>
              <a:defRPr/>
            </a:pPr>
            <a:r>
              <a:rPr lang="ja-JP" altLang="en-US" sz="2000" dirty="0">
                <a:latin typeface="メイリオ" panose="020B0604030504040204" pitchFamily="50" charset="-128"/>
                <a:ea typeface="メイリオ" panose="020B0604030504040204" pitchFamily="50" charset="-128"/>
              </a:rPr>
              <a:t>事務機器</a:t>
            </a:r>
          </a:p>
        </p:txBody>
      </p:sp>
      <p:sp>
        <p:nvSpPr>
          <p:cNvPr id="24" name="Text Box 17"/>
          <p:cNvSpPr txBox="1">
            <a:spLocks noChangeArrowheads="1"/>
          </p:cNvSpPr>
          <p:nvPr/>
        </p:nvSpPr>
        <p:spPr bwMode="auto">
          <a:xfrm>
            <a:off x="6353999" y="4474037"/>
            <a:ext cx="654538" cy="2235534"/>
          </a:xfrm>
          <a:prstGeom prst="rect">
            <a:avLst/>
          </a:prstGeom>
          <a:solidFill>
            <a:schemeClr val="bg1"/>
          </a:solidFill>
          <a:ln w="9525" algn="ctr">
            <a:noFill/>
            <a:miter lim="800000"/>
            <a:headEnd/>
            <a:tailEnd/>
          </a:ln>
        </p:spPr>
        <p:txBody>
          <a:bodyPr vert="eaVert" wrap="square">
            <a:spAutoFit/>
          </a:bodyPr>
          <a:lstStyle/>
          <a:p>
            <a:pPr marL="342900" indent="-342900">
              <a:lnSpc>
                <a:spcPts val="1600"/>
              </a:lnSpc>
              <a:spcBef>
                <a:spcPct val="20000"/>
              </a:spcBef>
              <a:buClr>
                <a:schemeClr val="bg2"/>
              </a:buClr>
              <a:buSzPct val="75000"/>
              <a:buFont typeface="Wingdings" pitchFamily="2" charset="2"/>
              <a:buNone/>
              <a:defRPr/>
            </a:pPr>
            <a:r>
              <a:rPr lang="ja-JP" altLang="en-US" sz="1800" dirty="0">
                <a:latin typeface="メイリオ" panose="020B0604030504040204" pitchFamily="50" charset="-128"/>
                <a:ea typeface="メイリオ" panose="020B0604030504040204" pitchFamily="50" charset="-128"/>
              </a:rPr>
              <a:t>第</a:t>
            </a:r>
            <a:r>
              <a:rPr lang="en-US" altLang="ja-JP" sz="1800" dirty="0">
                <a:latin typeface="メイリオ" panose="020B0604030504040204" pitchFamily="50" charset="-128"/>
                <a:ea typeface="メイリオ" panose="020B0604030504040204" pitchFamily="50" charset="-128"/>
              </a:rPr>
              <a:t>7</a:t>
            </a:r>
            <a:r>
              <a:rPr lang="ja-JP" altLang="en-US" sz="1800" dirty="0">
                <a:latin typeface="メイリオ" panose="020B0604030504040204" pitchFamily="50" charset="-128"/>
                <a:ea typeface="メイリオ" panose="020B0604030504040204" pitchFamily="50" charset="-128"/>
              </a:rPr>
              <a:t>部</a:t>
            </a:r>
          </a:p>
          <a:p>
            <a:pPr marL="342900" indent="-342900">
              <a:lnSpc>
                <a:spcPts val="1600"/>
              </a:lnSpc>
              <a:spcBef>
                <a:spcPct val="20000"/>
              </a:spcBef>
              <a:buClr>
                <a:schemeClr val="bg2"/>
              </a:buClr>
              <a:buSzPct val="75000"/>
              <a:buFont typeface="Wingdings" pitchFamily="2" charset="2"/>
              <a:buNone/>
              <a:defRPr/>
            </a:pPr>
            <a:r>
              <a:rPr lang="ja-JP" altLang="en-US" sz="1600" dirty="0">
                <a:latin typeface="メイリオ" panose="020B0604030504040204" pitchFamily="50" charset="-128"/>
                <a:ea typeface="メイリオ" panose="020B0604030504040204" pitchFamily="50" charset="-128"/>
              </a:rPr>
              <a:t>アクセシビリティ設定</a:t>
            </a:r>
          </a:p>
        </p:txBody>
      </p:sp>
      <p:grpSp>
        <p:nvGrpSpPr>
          <p:cNvPr id="18452" name="グループ化 26"/>
          <p:cNvGrpSpPr>
            <a:grpSpLocks/>
          </p:cNvGrpSpPr>
          <p:nvPr/>
        </p:nvGrpSpPr>
        <p:grpSpPr bwMode="auto">
          <a:xfrm>
            <a:off x="2982056" y="4427538"/>
            <a:ext cx="3325812" cy="2146300"/>
            <a:chOff x="3595688" y="4481513"/>
            <a:chExt cx="3325812" cy="2092325"/>
          </a:xfrm>
        </p:grpSpPr>
        <p:sp>
          <p:nvSpPr>
            <p:cNvPr id="24587" name="Line 10"/>
            <p:cNvSpPr>
              <a:spLocks noChangeShapeType="1"/>
            </p:cNvSpPr>
            <p:nvPr/>
          </p:nvSpPr>
          <p:spPr bwMode="auto">
            <a:xfrm>
              <a:off x="4435475" y="4481513"/>
              <a:ext cx="0" cy="2076849"/>
            </a:xfrm>
            <a:prstGeom prst="line">
              <a:avLst/>
            </a:prstGeom>
            <a:noFill/>
            <a:ln w="9525">
              <a:solidFill>
                <a:schemeClr val="tx1"/>
              </a:solidFill>
              <a:round/>
              <a:headEnd/>
              <a:tailEnd/>
            </a:ln>
          </p:spPr>
          <p:txBody>
            <a:bodyP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sp>
          <p:nvSpPr>
            <p:cNvPr id="24588" name="Line 11"/>
            <p:cNvSpPr>
              <a:spLocks noChangeShapeType="1"/>
            </p:cNvSpPr>
            <p:nvPr/>
          </p:nvSpPr>
          <p:spPr bwMode="auto">
            <a:xfrm>
              <a:off x="5287963" y="4490798"/>
              <a:ext cx="0" cy="2073754"/>
            </a:xfrm>
            <a:prstGeom prst="line">
              <a:avLst/>
            </a:prstGeom>
            <a:noFill/>
            <a:ln w="9525">
              <a:solidFill>
                <a:schemeClr val="tx1"/>
              </a:solidFill>
              <a:round/>
              <a:headEnd/>
              <a:tailEnd/>
            </a:ln>
          </p:spPr>
          <p:txBody>
            <a:bodyP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sp>
          <p:nvSpPr>
            <p:cNvPr id="24589" name="Line 12"/>
            <p:cNvSpPr>
              <a:spLocks noChangeShapeType="1"/>
            </p:cNvSpPr>
            <p:nvPr/>
          </p:nvSpPr>
          <p:spPr bwMode="auto">
            <a:xfrm>
              <a:off x="3595688" y="4500084"/>
              <a:ext cx="0" cy="2073754"/>
            </a:xfrm>
            <a:prstGeom prst="line">
              <a:avLst/>
            </a:prstGeom>
            <a:noFill/>
            <a:ln w="9525">
              <a:solidFill>
                <a:schemeClr val="tx1"/>
              </a:solidFill>
              <a:round/>
              <a:headEnd/>
              <a:tailEnd/>
            </a:ln>
          </p:spPr>
          <p:txBody>
            <a:bodyP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sp>
          <p:nvSpPr>
            <p:cNvPr id="23" name="Line 11"/>
            <p:cNvSpPr>
              <a:spLocks noChangeShapeType="1"/>
            </p:cNvSpPr>
            <p:nvPr/>
          </p:nvSpPr>
          <p:spPr bwMode="auto">
            <a:xfrm>
              <a:off x="6921500" y="4496989"/>
              <a:ext cx="0" cy="2075301"/>
            </a:xfrm>
            <a:prstGeom prst="line">
              <a:avLst/>
            </a:prstGeom>
            <a:noFill/>
            <a:ln w="9525">
              <a:solidFill>
                <a:schemeClr val="tx1"/>
              </a:solidFill>
              <a:round/>
              <a:headEnd/>
              <a:tailEnd/>
            </a:ln>
          </p:spPr>
          <p:txBody>
            <a:bodyP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sp>
          <p:nvSpPr>
            <p:cNvPr id="25" name="Line 11"/>
            <p:cNvSpPr>
              <a:spLocks noChangeShapeType="1"/>
            </p:cNvSpPr>
            <p:nvPr/>
          </p:nvSpPr>
          <p:spPr bwMode="auto">
            <a:xfrm>
              <a:off x="6115050" y="4490798"/>
              <a:ext cx="0" cy="2073754"/>
            </a:xfrm>
            <a:prstGeom prst="line">
              <a:avLst/>
            </a:prstGeom>
            <a:noFill/>
            <a:ln w="9525">
              <a:solidFill>
                <a:schemeClr val="tx1"/>
              </a:solidFill>
              <a:round/>
              <a:headEnd/>
              <a:tailEnd/>
            </a:ln>
          </p:spPr>
          <p:txBody>
            <a:bodyPr/>
            <a:lstStyle/>
            <a:p>
              <a:pPr>
                <a:lnSpc>
                  <a:spcPct val="110000"/>
                </a:lnSpc>
                <a:spcBef>
                  <a:spcPct val="20000"/>
                </a:spcBef>
                <a:buClr>
                  <a:schemeClr val="bg2"/>
                </a:buClr>
                <a:buSzPct val="75000"/>
                <a:buFont typeface="Wingdings" pitchFamily="2" charset="2"/>
                <a:buChar char="n"/>
                <a:defRPr/>
              </a:pPr>
              <a:endParaRPr lang="ja-JP" altLang="en-US" sz="1600" dirty="0">
                <a:latin typeface="メイリオ" panose="020B0604030504040204" pitchFamily="50" charset="-128"/>
                <a:ea typeface="メイリオ" panose="020B0604030504040204" pitchFamily="50" charset="-128"/>
              </a:endParaRPr>
            </a:p>
          </p:txBody>
        </p:sp>
      </p:grpSp>
      <p:sp>
        <p:nvSpPr>
          <p:cNvPr id="26" name="Text Box 17"/>
          <p:cNvSpPr txBox="1">
            <a:spLocks noChangeArrowheads="1"/>
          </p:cNvSpPr>
          <p:nvPr/>
        </p:nvSpPr>
        <p:spPr bwMode="auto">
          <a:xfrm>
            <a:off x="5571383" y="4474037"/>
            <a:ext cx="668388" cy="1960563"/>
          </a:xfrm>
          <a:prstGeom prst="rect">
            <a:avLst/>
          </a:prstGeom>
          <a:noFill/>
          <a:ln w="9525" algn="ctr">
            <a:noFill/>
            <a:miter lim="800000"/>
            <a:headEnd/>
            <a:tailEnd/>
          </a:ln>
        </p:spPr>
        <p:txBody>
          <a:bodyPr vert="eaVert">
            <a:spAutoFit/>
          </a:bodyPr>
          <a:lstStyle/>
          <a:p>
            <a:pPr marL="342900" indent="-342900">
              <a:lnSpc>
                <a:spcPts val="1600"/>
              </a:lnSpc>
              <a:spcBef>
                <a:spcPct val="20000"/>
              </a:spcBef>
              <a:buClr>
                <a:schemeClr val="bg2"/>
              </a:buClr>
              <a:buSzPct val="75000"/>
              <a:buFont typeface="Wingdings" pitchFamily="2" charset="2"/>
              <a:buNone/>
              <a:defRPr/>
            </a:pPr>
            <a:r>
              <a:rPr lang="ja-JP" altLang="en-US" sz="1800" dirty="0">
                <a:latin typeface="メイリオ" panose="020B0604030504040204" pitchFamily="50" charset="-128"/>
                <a:ea typeface="メイリオ" panose="020B0604030504040204" pitchFamily="50" charset="-128"/>
              </a:rPr>
              <a:t>第</a:t>
            </a:r>
            <a:r>
              <a:rPr lang="en-US" altLang="ja-JP" sz="1800" dirty="0">
                <a:latin typeface="メイリオ" panose="020B0604030504040204" pitchFamily="50" charset="-128"/>
                <a:ea typeface="メイリオ" panose="020B0604030504040204" pitchFamily="50" charset="-128"/>
              </a:rPr>
              <a:t>6</a:t>
            </a:r>
            <a:r>
              <a:rPr lang="ja-JP" altLang="en-US" sz="1800" dirty="0">
                <a:latin typeface="メイリオ" panose="020B0604030504040204" pitchFamily="50" charset="-128"/>
                <a:ea typeface="メイリオ" panose="020B0604030504040204" pitchFamily="50" charset="-128"/>
              </a:rPr>
              <a:t>部</a:t>
            </a:r>
          </a:p>
          <a:p>
            <a:pPr marL="342900" indent="-342900">
              <a:lnSpc>
                <a:spcPts val="1600"/>
              </a:lnSpc>
              <a:spcBef>
                <a:spcPct val="20000"/>
              </a:spcBef>
              <a:buClr>
                <a:schemeClr val="bg2"/>
              </a:buClr>
              <a:buSzPct val="75000"/>
              <a:buFont typeface="Wingdings" pitchFamily="2" charset="2"/>
              <a:buNone/>
              <a:defRPr/>
            </a:pPr>
            <a:r>
              <a:rPr lang="ja-JP" altLang="en-US" sz="1800" dirty="0">
                <a:latin typeface="メイリオ" panose="020B0604030504040204" pitchFamily="50" charset="-128"/>
                <a:ea typeface="メイリオ" panose="020B0604030504040204" pitchFamily="50" charset="-128"/>
              </a:rPr>
              <a:t>対話ソフトウェア</a:t>
            </a:r>
          </a:p>
        </p:txBody>
      </p:sp>
      <p:sp>
        <p:nvSpPr>
          <p:cNvPr id="18454" name="テキスト ボックス 28"/>
          <p:cNvSpPr txBox="1">
            <a:spLocks noChangeArrowheads="1"/>
          </p:cNvSpPr>
          <p:nvPr/>
        </p:nvSpPr>
        <p:spPr bwMode="auto">
          <a:xfrm>
            <a:off x="1369831" y="1219200"/>
            <a:ext cx="203132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400" dirty="0">
                <a:latin typeface="メイリオ" panose="020B0604030504040204" pitchFamily="50" charset="-128"/>
                <a:ea typeface="メイリオ" panose="020B0604030504040204" pitchFamily="50" charset="-128"/>
              </a:rPr>
              <a:t>（やさしい）</a:t>
            </a:r>
          </a:p>
        </p:txBody>
      </p:sp>
      <p:sp>
        <p:nvSpPr>
          <p:cNvPr id="27" name="テキスト ボックス 26"/>
          <p:cNvSpPr txBox="1"/>
          <p:nvPr/>
        </p:nvSpPr>
        <p:spPr>
          <a:xfrm>
            <a:off x="4247147" y="6328611"/>
            <a:ext cx="3877985" cy="461665"/>
          </a:xfrm>
          <a:prstGeom prst="rect">
            <a:avLst/>
          </a:prstGeom>
          <a:noFill/>
        </p:spPr>
        <p:txBody>
          <a:bodyPr wrap="none" rtlCol="0">
            <a:spAutoFit/>
          </a:bodyPr>
          <a:lstStyle/>
          <a:p>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番号は説明のために付与</a:t>
            </a:r>
            <a:endParaRPr kumimoji="1" lang="ja-JP" altLang="en-US" sz="2400"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4399547" y="6505075"/>
            <a:ext cx="3877985" cy="461665"/>
          </a:xfrm>
          <a:prstGeom prst="rect">
            <a:avLst/>
          </a:prstGeom>
          <a:noFill/>
        </p:spPr>
        <p:txBody>
          <a:bodyPr wrap="none" rtlCol="0">
            <a:spAutoFit/>
          </a:bodyPr>
          <a:lstStyle/>
          <a:p>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番号は説明のために付与</a:t>
            </a:r>
            <a:endParaRPr kumimoji="1" lang="ja-JP" altLang="en-US" sz="2400"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en-US" altLang="ja-JP" sz="4000" dirty="0" smtClean="0">
                <a:latin typeface="メイリオ" panose="020B0604030504040204" pitchFamily="50" charset="-128"/>
                <a:ea typeface="メイリオ" panose="020B0604030504040204" pitchFamily="50" charset="-128"/>
              </a:rPr>
              <a:t>JIS</a:t>
            </a:r>
            <a:r>
              <a:rPr lang="ja-JP" altLang="en-US" sz="4000" dirty="0" smtClean="0">
                <a:latin typeface="メイリオ" panose="020B0604030504040204" pitchFamily="50" charset="-128"/>
                <a:ea typeface="メイリオ" panose="020B0604030504040204" pitchFamily="50" charset="-128"/>
              </a:rPr>
              <a:t> </a:t>
            </a:r>
            <a:r>
              <a:rPr lang="en-US" altLang="ja-JP" sz="4000" dirty="0" smtClean="0">
                <a:latin typeface="メイリオ" panose="020B0604030504040204" pitchFamily="50" charset="-128"/>
                <a:ea typeface="メイリオ" panose="020B0604030504040204" pitchFamily="50" charset="-128"/>
              </a:rPr>
              <a:t>X 8341-3:2010</a:t>
            </a:r>
            <a:r>
              <a:rPr lang="ja-JP" altLang="en-US" sz="4000" dirty="0" smtClean="0">
                <a:latin typeface="メイリオ" panose="020B0604030504040204" pitchFamily="50" charset="-128"/>
                <a:ea typeface="メイリオ" panose="020B0604030504040204" pitchFamily="50" charset="-128"/>
              </a:rPr>
              <a:t>の目次</a:t>
            </a:r>
          </a:p>
        </p:txBody>
      </p:sp>
      <p:sp>
        <p:nvSpPr>
          <p:cNvPr id="3" name="コンテンツ プレースホルダ 2"/>
          <p:cNvSpPr>
            <a:spLocks noGrp="1"/>
          </p:cNvSpPr>
          <p:nvPr>
            <p:ph idx="1"/>
          </p:nvPr>
        </p:nvSpPr>
        <p:spPr/>
        <p:txBody>
          <a:bodyPr>
            <a:normAutofit fontScale="77500" lnSpcReduction="20000"/>
          </a:bodyPr>
          <a:lstStyle/>
          <a:p>
            <a:pPr>
              <a:lnSpc>
                <a:spcPct val="120000"/>
              </a:lnSpc>
              <a:defRPr/>
            </a:pPr>
            <a:r>
              <a:rPr lang="ja-JP" altLang="en-US" dirty="0" smtClean="0">
                <a:latin typeface="メイリオ" panose="020B0604030504040204" pitchFamily="50" charset="-128"/>
                <a:ea typeface="メイリオ" panose="020B0604030504040204" pitchFamily="50" charset="-128"/>
              </a:rPr>
              <a:t>  序文</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適用範囲</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引用規格</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用途及び定義</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ウェブコンテンツのアクセシビリティ達成等級</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一般的原則</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ウェブアクセシビリティの確保・向上に関する要件</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ウェブコンテンツに関する要件</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試験方法</a:t>
            </a:r>
            <a:endParaRPr lang="ja-JP" altLang="en-US" dirty="0">
              <a:latin typeface="メイリオ" panose="020B0604030504040204" pitchFamily="50" charset="-128"/>
              <a:ea typeface="メイリオ" panose="020B0604030504040204" pitchFamily="50" charset="-128"/>
            </a:endParaRPr>
          </a:p>
        </p:txBody>
      </p:sp>
      <p:sp>
        <p:nvSpPr>
          <p:cNvPr id="3072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DB963C6A-FB8F-4495-A70E-BB962F4B59B4}" type="slidenum">
              <a:rPr kumimoji="0" lang="en-US" altLang="ja-JP" sz="1800" smtClean="0">
                <a:latin typeface="メイリオ" panose="020B0604030504040204" pitchFamily="50" charset="-128"/>
                <a:ea typeface="メイリオ" panose="020B0604030504040204" pitchFamily="50" charset="-128"/>
              </a:rPr>
              <a:pPr eaLnBrk="1" hangingPunct="1"/>
              <a:t>17</a:t>
            </a:fld>
            <a:endParaRPr kumimoji="0" lang="en-US" altLang="ja-JP" sz="1800" smtClean="0">
              <a:latin typeface="メイリオ" panose="020B0604030504040204" pitchFamily="50" charset="-128"/>
              <a:ea typeface="メイリオ" panose="020B0604030504040204" pitchFamily="50" charset="-128"/>
            </a:endParaRPr>
          </a:p>
        </p:txBody>
      </p:sp>
      <p:sp>
        <p:nvSpPr>
          <p:cNvPr id="5" name="正方形/長方形 4"/>
          <p:cNvSpPr/>
          <p:nvPr/>
        </p:nvSpPr>
        <p:spPr bwMode="auto">
          <a:xfrm>
            <a:off x="304800" y="1566863"/>
            <a:ext cx="8491538" cy="463073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6726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dirty="0" smtClean="0">
                <a:latin typeface="メイリオ" panose="020B0604030504040204" pitchFamily="50" charset="-128"/>
                <a:ea typeface="メイリオ" panose="020B0604030504040204" pitchFamily="50" charset="-128"/>
              </a:rPr>
              <a:t>達成基準の内容</a:t>
            </a:r>
          </a:p>
        </p:txBody>
      </p:sp>
      <p:sp>
        <p:nvSpPr>
          <p:cNvPr id="19459" name="コンテンツ プレースホルダ 2"/>
          <p:cNvSpPr>
            <a:spLocks noGrp="1"/>
          </p:cNvSpPr>
          <p:nvPr>
            <p:ph idx="1"/>
          </p:nvPr>
        </p:nvSpPr>
        <p:spPr>
          <a:xfrm>
            <a:off x="457200" y="1628775"/>
            <a:ext cx="8229600" cy="4997450"/>
          </a:xfrm>
        </p:spPr>
        <p:txBody>
          <a:bodyPr/>
          <a:lstStyle/>
          <a:p>
            <a:pPr eaLnBrk="1" hangingPunct="1">
              <a:lnSpc>
                <a:spcPct val="120000"/>
              </a:lnSpc>
            </a:pPr>
            <a:r>
              <a:rPr lang="en-US" altLang="ja-JP" sz="2800" dirty="0" smtClean="0">
                <a:latin typeface="メイリオ" panose="020B0604030504040204" pitchFamily="50" charset="-128"/>
                <a:ea typeface="メイリオ" panose="020B0604030504040204" pitchFamily="50" charset="-128"/>
              </a:rPr>
              <a:t>4</a:t>
            </a:r>
            <a:r>
              <a:rPr lang="ja-JP" altLang="en-US" sz="2800" dirty="0" err="1" smtClean="0">
                <a:latin typeface="メイリオ" panose="020B0604030504040204" pitchFamily="50" charset="-128"/>
                <a:ea typeface="メイリオ" panose="020B0604030504040204" pitchFamily="50" charset="-128"/>
              </a:rPr>
              <a:t>つの</a:t>
            </a:r>
            <a:r>
              <a:rPr lang="ja-JP" altLang="en-US" sz="2800" dirty="0" smtClean="0">
                <a:latin typeface="メイリオ" panose="020B0604030504040204" pitchFamily="50" charset="-128"/>
                <a:ea typeface="メイリオ" panose="020B0604030504040204" pitchFamily="50" charset="-128"/>
              </a:rPr>
              <a:t>原則　</a:t>
            </a:r>
            <a:r>
              <a:rPr lang="en-US" altLang="ja-JP" sz="2800" dirty="0" smtClean="0">
                <a:latin typeface="メイリオ" panose="020B0604030504040204" pitchFamily="50" charset="-128"/>
                <a:ea typeface="メイリオ" panose="020B0604030504040204" pitchFamily="50" charset="-128"/>
              </a:rPr>
              <a:t>principles</a:t>
            </a:r>
          </a:p>
          <a:p>
            <a:pPr lvl="1" eaLnBrk="1" hangingPunct="1">
              <a:lnSpc>
                <a:spcPct val="120000"/>
              </a:lnSpc>
            </a:pPr>
            <a:r>
              <a:rPr lang="en-US" altLang="ja-JP" dirty="0" smtClean="0">
                <a:latin typeface="メイリオ" panose="020B0604030504040204" pitchFamily="50" charset="-128"/>
                <a:ea typeface="メイリオ" panose="020B0604030504040204" pitchFamily="50" charset="-128"/>
              </a:rPr>
              <a:t>12</a:t>
            </a:r>
            <a:r>
              <a:rPr lang="ja-JP" altLang="en-US" dirty="0" smtClean="0">
                <a:latin typeface="メイリオ" panose="020B0604030504040204" pitchFamily="50" charset="-128"/>
                <a:ea typeface="メイリオ" panose="020B0604030504040204" pitchFamily="50" charset="-128"/>
              </a:rPr>
              <a:t>のガイドライン </a:t>
            </a:r>
            <a:r>
              <a:rPr lang="en-US" altLang="ja-JP" dirty="0" smtClean="0">
                <a:latin typeface="メイリオ" panose="020B0604030504040204" pitchFamily="50" charset="-128"/>
                <a:ea typeface="メイリオ" panose="020B0604030504040204" pitchFamily="50" charset="-128"/>
              </a:rPr>
              <a:t>guidelines</a:t>
            </a:r>
          </a:p>
          <a:p>
            <a:pPr lvl="2" eaLnBrk="1" hangingPunct="1">
              <a:lnSpc>
                <a:spcPct val="120000"/>
              </a:lnSpc>
            </a:pPr>
            <a:r>
              <a:rPr lang="en-US" altLang="ja-JP" sz="2800" dirty="0" smtClean="0">
                <a:latin typeface="メイリオ" panose="020B0604030504040204" pitchFamily="50" charset="-128"/>
                <a:ea typeface="メイリオ" panose="020B0604030504040204" pitchFamily="50" charset="-128"/>
              </a:rPr>
              <a:t>61</a:t>
            </a:r>
            <a:r>
              <a:rPr lang="ja-JP" altLang="en-US" sz="2800" dirty="0" smtClean="0">
                <a:latin typeface="メイリオ" panose="020B0604030504040204" pitchFamily="50" charset="-128"/>
                <a:ea typeface="メイリオ" panose="020B0604030504040204" pitchFamily="50" charset="-128"/>
              </a:rPr>
              <a:t>の達成基準 </a:t>
            </a:r>
            <a:r>
              <a:rPr lang="en-US" altLang="ja-JP" sz="2800" dirty="0" smtClean="0">
                <a:latin typeface="メイリオ" panose="020B0604030504040204" pitchFamily="50" charset="-128"/>
                <a:ea typeface="メイリオ" panose="020B0604030504040204" pitchFamily="50" charset="-128"/>
              </a:rPr>
              <a:t>success criteria</a:t>
            </a:r>
          </a:p>
          <a:p>
            <a:pPr lvl="2" eaLnBrk="1" hangingPunct="1">
              <a:lnSpc>
                <a:spcPct val="120000"/>
              </a:lnSpc>
            </a:pPr>
            <a:endParaRPr lang="en-US" altLang="ja-JP" sz="2000" dirty="0" smtClean="0">
              <a:latin typeface="メイリオ" panose="020B0604030504040204" pitchFamily="50" charset="-128"/>
              <a:ea typeface="メイリオ" panose="020B0604030504040204" pitchFamily="50" charset="-128"/>
            </a:endParaRPr>
          </a:p>
          <a:p>
            <a:pPr eaLnBrk="1" hangingPunct="1">
              <a:lnSpc>
                <a:spcPct val="120000"/>
              </a:lnSpc>
            </a:pPr>
            <a:r>
              <a:rPr lang="ja-JP" altLang="en-US" sz="2800" dirty="0" smtClean="0">
                <a:latin typeface="メイリオ" panose="020B0604030504040204" pitchFamily="50" charset="-128"/>
                <a:ea typeface="メイリオ" panose="020B0604030504040204" pitchFamily="50" charset="-128"/>
              </a:rPr>
              <a:t>原則</a:t>
            </a:r>
            <a:r>
              <a:rPr lang="en-US" altLang="ja-JP" sz="2800" dirty="0" smtClean="0">
                <a:latin typeface="メイリオ" panose="020B0604030504040204" pitchFamily="50" charset="-128"/>
                <a:ea typeface="メイリオ" panose="020B0604030504040204" pitchFamily="50" charset="-128"/>
              </a:rPr>
              <a:t>1</a:t>
            </a:r>
            <a:r>
              <a:rPr lang="ja-JP" altLang="en-US" sz="2800" dirty="0" smtClean="0">
                <a:latin typeface="メイリオ" panose="020B0604030504040204" pitchFamily="50" charset="-128"/>
                <a:ea typeface="メイリオ" panose="020B0604030504040204" pitchFamily="50" charset="-128"/>
              </a:rPr>
              <a:t>：　知覚可能に関する原則</a:t>
            </a:r>
            <a:endParaRPr lang="en-US" altLang="ja-JP" sz="2800" dirty="0" smtClean="0">
              <a:latin typeface="メイリオ" panose="020B0604030504040204" pitchFamily="50" charset="-128"/>
              <a:ea typeface="メイリオ" panose="020B0604030504040204" pitchFamily="50" charset="-128"/>
            </a:endParaRPr>
          </a:p>
          <a:p>
            <a:pPr eaLnBrk="1" hangingPunct="1">
              <a:lnSpc>
                <a:spcPct val="120000"/>
              </a:lnSpc>
            </a:pPr>
            <a:r>
              <a:rPr lang="ja-JP" altLang="en-US" sz="2800" dirty="0" smtClean="0">
                <a:latin typeface="メイリオ" panose="020B0604030504040204" pitchFamily="50" charset="-128"/>
                <a:ea typeface="メイリオ" panose="020B0604030504040204" pitchFamily="50" charset="-128"/>
              </a:rPr>
              <a:t>原則</a:t>
            </a:r>
            <a:r>
              <a:rPr lang="en-US" altLang="ja-JP" sz="2800" dirty="0" smtClean="0">
                <a:latin typeface="メイリオ" panose="020B0604030504040204" pitchFamily="50" charset="-128"/>
                <a:ea typeface="メイリオ" panose="020B0604030504040204" pitchFamily="50" charset="-128"/>
              </a:rPr>
              <a:t>2</a:t>
            </a:r>
            <a:r>
              <a:rPr lang="ja-JP" altLang="en-US" sz="2800" dirty="0" smtClean="0">
                <a:latin typeface="メイリオ" panose="020B0604030504040204" pitchFamily="50" charset="-128"/>
                <a:ea typeface="メイリオ" panose="020B0604030504040204" pitchFamily="50" charset="-128"/>
              </a:rPr>
              <a:t>：　操作可能に関する原則</a:t>
            </a:r>
            <a:endParaRPr lang="en-US" altLang="ja-JP" sz="2800" dirty="0" smtClean="0">
              <a:latin typeface="メイリオ" panose="020B0604030504040204" pitchFamily="50" charset="-128"/>
              <a:ea typeface="メイリオ" panose="020B0604030504040204" pitchFamily="50" charset="-128"/>
            </a:endParaRPr>
          </a:p>
          <a:p>
            <a:pPr eaLnBrk="1" hangingPunct="1">
              <a:lnSpc>
                <a:spcPct val="120000"/>
              </a:lnSpc>
            </a:pPr>
            <a:r>
              <a:rPr lang="ja-JP" altLang="en-US" sz="2800" dirty="0" smtClean="0">
                <a:latin typeface="メイリオ" panose="020B0604030504040204" pitchFamily="50" charset="-128"/>
                <a:ea typeface="メイリオ" panose="020B0604030504040204" pitchFamily="50" charset="-128"/>
              </a:rPr>
              <a:t>原則</a:t>
            </a:r>
            <a:r>
              <a:rPr lang="en-US" altLang="ja-JP" sz="2800" dirty="0" smtClean="0">
                <a:latin typeface="メイリオ" panose="020B0604030504040204" pitchFamily="50" charset="-128"/>
                <a:ea typeface="メイリオ" panose="020B0604030504040204" pitchFamily="50" charset="-128"/>
              </a:rPr>
              <a:t>3</a:t>
            </a:r>
            <a:r>
              <a:rPr lang="ja-JP" altLang="en-US" sz="2800" dirty="0" smtClean="0">
                <a:latin typeface="メイリオ" panose="020B0604030504040204" pitchFamily="50" charset="-128"/>
                <a:ea typeface="メイリオ" panose="020B0604030504040204" pitchFamily="50" charset="-128"/>
              </a:rPr>
              <a:t>：　理解可能に関する原則</a:t>
            </a:r>
            <a:endParaRPr lang="en-US" altLang="ja-JP" sz="2800" dirty="0" smtClean="0">
              <a:latin typeface="メイリオ" panose="020B0604030504040204" pitchFamily="50" charset="-128"/>
              <a:ea typeface="メイリオ" panose="020B0604030504040204" pitchFamily="50" charset="-128"/>
            </a:endParaRPr>
          </a:p>
          <a:p>
            <a:pPr eaLnBrk="1" hangingPunct="1">
              <a:lnSpc>
                <a:spcPct val="120000"/>
              </a:lnSpc>
            </a:pPr>
            <a:r>
              <a:rPr lang="ja-JP" altLang="en-US" sz="2800" dirty="0" smtClean="0">
                <a:latin typeface="メイリオ" panose="020B0604030504040204" pitchFamily="50" charset="-128"/>
                <a:ea typeface="メイリオ" panose="020B0604030504040204" pitchFamily="50" charset="-128"/>
              </a:rPr>
              <a:t>原則</a:t>
            </a:r>
            <a:r>
              <a:rPr lang="en-US" altLang="ja-JP" sz="2800" dirty="0" smtClean="0">
                <a:latin typeface="メイリオ" panose="020B0604030504040204" pitchFamily="50" charset="-128"/>
                <a:ea typeface="メイリオ" panose="020B0604030504040204" pitchFamily="50" charset="-128"/>
              </a:rPr>
              <a:t>4</a:t>
            </a:r>
            <a:r>
              <a:rPr lang="ja-JP" altLang="en-US" sz="2800" dirty="0" smtClean="0">
                <a:latin typeface="メイリオ" panose="020B0604030504040204" pitchFamily="50" charset="-128"/>
                <a:ea typeface="メイリオ" panose="020B0604030504040204" pitchFamily="50" charset="-128"/>
              </a:rPr>
              <a:t>：　頑健性に関する原則</a:t>
            </a:r>
            <a:endParaRPr lang="en-US" altLang="ja-JP" sz="2800" dirty="0" smtClean="0">
              <a:latin typeface="メイリオ" panose="020B0604030504040204" pitchFamily="50" charset="-128"/>
              <a:ea typeface="メイリオ" panose="020B0604030504040204" pitchFamily="50" charset="-128"/>
            </a:endParaRPr>
          </a:p>
        </p:txBody>
      </p:sp>
      <p:sp>
        <p:nvSpPr>
          <p:cNvPr id="19460"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8696123C-B05E-4B16-9510-2DF55D7701EC}" type="slidenum">
              <a:rPr kumimoji="0" lang="en-US" altLang="ja-JP" sz="1800" smtClean="0">
                <a:latin typeface="メイリオ" panose="020B0604030504040204" pitchFamily="50" charset="-128"/>
                <a:ea typeface="メイリオ" panose="020B0604030504040204" pitchFamily="50" charset="-128"/>
              </a:rPr>
              <a:pPr eaLnBrk="1" hangingPunct="1"/>
              <a:t>18</a:t>
            </a:fld>
            <a:endParaRPr kumimoji="0" lang="en-US" altLang="ja-JP" sz="180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en-US" altLang="ja-JP" dirty="0" smtClean="0">
                <a:latin typeface="メイリオ" panose="020B0604030504040204" pitchFamily="50" charset="-128"/>
                <a:ea typeface="メイリオ" panose="020B0604030504040204" pitchFamily="50" charset="-128"/>
              </a:rPr>
              <a:t>JIS X 8341-3</a:t>
            </a:r>
            <a:r>
              <a:rPr lang="ja-JP" altLang="en-US" dirty="0" smtClean="0">
                <a:latin typeface="メイリオ" panose="020B0604030504040204" pitchFamily="50" charset="-128"/>
                <a:ea typeface="メイリオ" panose="020B0604030504040204" pitchFamily="50" charset="-128"/>
              </a:rPr>
              <a:t>の特徴</a:t>
            </a:r>
          </a:p>
        </p:txBody>
      </p:sp>
      <p:sp>
        <p:nvSpPr>
          <p:cNvPr id="13315" name="コンテンツ プレースホルダ 2"/>
          <p:cNvSpPr>
            <a:spLocks noGrp="1"/>
          </p:cNvSpPr>
          <p:nvPr>
            <p:ph idx="1"/>
          </p:nvPr>
        </p:nvSpPr>
        <p:spPr>
          <a:xfrm>
            <a:off x="457200" y="1407696"/>
            <a:ext cx="8367713" cy="5080418"/>
          </a:xfrm>
        </p:spPr>
        <p:txBody>
          <a:bodyPr>
            <a:normAutofit fontScale="77500" lnSpcReduction="20000"/>
          </a:bodyPr>
          <a:lstStyle/>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試験可能（</a:t>
            </a:r>
            <a:r>
              <a:rPr lang="en-US" altLang="ja-JP" dirty="0" smtClean="0">
                <a:latin typeface="メイリオ" panose="020B0604030504040204" pitchFamily="50" charset="-128"/>
                <a:ea typeface="メイリオ" panose="020B0604030504040204" pitchFamily="50" charset="-128"/>
              </a:rPr>
              <a:t>testable</a:t>
            </a:r>
            <a:r>
              <a:rPr lang="ja-JP" altLang="en-US" dirty="0" smtClean="0">
                <a:latin typeface="メイリオ" panose="020B0604030504040204" pitchFamily="50" charset="-128"/>
                <a:ea typeface="メイリオ" panose="020B0604030504040204" pitchFamily="50" charset="-128"/>
              </a:rPr>
              <a:t>）であること</a:t>
            </a:r>
            <a:endParaRPr lang="en-US" altLang="ja-JP" dirty="0" smtClean="0">
              <a:latin typeface="メイリオ" panose="020B0604030504040204" pitchFamily="50" charset="-128"/>
              <a:ea typeface="メイリオ" panose="020B0604030504040204" pitchFamily="50" charset="-128"/>
            </a:endParaRPr>
          </a:p>
          <a:p>
            <a:pPr lvl="1">
              <a:lnSpc>
                <a:spcPct val="120000"/>
              </a:lnSpc>
              <a:buClr>
                <a:schemeClr val="bg2"/>
              </a:buClr>
              <a:defRPr/>
            </a:pPr>
            <a:r>
              <a:rPr lang="ja-JP" altLang="en-US" dirty="0" smtClean="0">
                <a:latin typeface="メイリオ" panose="020B0604030504040204" pitchFamily="50" charset="-128"/>
                <a:ea typeface="メイリオ" panose="020B0604030504040204" pitchFamily="50" charset="-128"/>
              </a:rPr>
              <a:t>具体的な</a:t>
            </a:r>
            <a:r>
              <a:rPr lang="ja-JP" altLang="en-US" u="sng" dirty="0" smtClean="0">
                <a:solidFill>
                  <a:schemeClr val="accent1">
                    <a:lumMod val="50000"/>
                  </a:schemeClr>
                </a:solidFill>
                <a:latin typeface="メイリオ" panose="020B0604030504040204" pitchFamily="50" charset="-128"/>
                <a:ea typeface="メイリオ" panose="020B0604030504040204" pitchFamily="50" charset="-128"/>
              </a:rPr>
              <a:t>達成基準</a:t>
            </a:r>
            <a:r>
              <a:rPr lang="ja-JP" altLang="en-US" dirty="0" smtClean="0">
                <a:latin typeface="メイリオ" panose="020B0604030504040204" pitchFamily="50" charset="-128"/>
                <a:ea typeface="メイリオ" panose="020B0604030504040204" pitchFamily="50" charset="-128"/>
              </a:rPr>
              <a:t>を規定している。</a:t>
            </a:r>
            <a:endParaRPr lang="en-US" altLang="ja-JP" dirty="0">
              <a:latin typeface="メイリオ" panose="020B0604030504040204" pitchFamily="50" charset="-128"/>
              <a:ea typeface="メイリオ" panose="020B0604030504040204" pitchFamily="50" charset="-128"/>
            </a:endParaRPr>
          </a:p>
          <a:p>
            <a:pPr marL="914400" lvl="2" indent="0">
              <a:lnSpc>
                <a:spcPct val="120000"/>
              </a:lnSpc>
              <a:buNone/>
              <a:defRPr/>
            </a:pPr>
            <a:r>
              <a:rPr lang="ja-JP" altLang="en-US" dirty="0" smtClean="0">
                <a:latin typeface="メイリオ" panose="020B0604030504040204" pitchFamily="50" charset="-128"/>
                <a:ea typeface="メイリオ" panose="020B0604030504040204" pitchFamily="50" charset="-128"/>
              </a:rPr>
              <a:t>例：　達成基準</a:t>
            </a:r>
            <a:r>
              <a:rPr lang="en-US" altLang="ja-JP" dirty="0" smtClean="0">
                <a:latin typeface="メイリオ" panose="020B0604030504040204" pitchFamily="50" charset="-128"/>
                <a:ea typeface="メイリオ" panose="020B0604030504040204" pitchFamily="50" charset="-128"/>
              </a:rPr>
              <a:t>1.4.3 </a:t>
            </a:r>
            <a:r>
              <a:rPr lang="ja-JP" altLang="en-US" dirty="0" smtClean="0">
                <a:latin typeface="メイリオ" panose="020B0604030504040204" pitchFamily="50" charset="-128"/>
                <a:ea typeface="メイリオ" panose="020B0604030504040204" pitchFamily="50" charset="-128"/>
              </a:rPr>
              <a:t>「（テキスト色と背景色には）少なくとも</a:t>
            </a:r>
            <a:r>
              <a:rPr lang="en-US" altLang="ja-JP" dirty="0" smtClean="0">
                <a:latin typeface="メイリオ" panose="020B0604030504040204" pitchFamily="50" charset="-128"/>
                <a:ea typeface="メイリオ" panose="020B0604030504040204" pitchFamily="50" charset="-128"/>
              </a:rPr>
              <a:t>4.5:1</a:t>
            </a:r>
            <a:r>
              <a:rPr lang="ja-JP" altLang="en-US" dirty="0" smtClean="0">
                <a:latin typeface="メイリオ" panose="020B0604030504040204" pitchFamily="50" charset="-128"/>
                <a:ea typeface="メイリオ" panose="020B0604030504040204" pitchFamily="50" charset="-128"/>
              </a:rPr>
              <a:t>のコントラスト比がなければならない。」</a:t>
            </a:r>
            <a:endParaRPr lang="en-US" altLang="ja-JP" dirty="0" smtClean="0">
              <a:latin typeface="メイリオ" panose="020B0604030504040204" pitchFamily="50" charset="-128"/>
              <a:ea typeface="メイリオ" panose="020B0604030504040204" pitchFamily="50" charset="-128"/>
            </a:endParaRPr>
          </a:p>
          <a:p>
            <a:pPr marL="914400" lvl="2" indent="0">
              <a:lnSpc>
                <a:spcPct val="120000"/>
              </a:lnSpc>
              <a:buNone/>
              <a:defRPr/>
            </a:pP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技術非依存であること</a:t>
            </a:r>
            <a:endParaRPr lang="en-US" altLang="ja-JP" dirty="0" smtClean="0">
              <a:latin typeface="メイリオ" panose="020B0604030504040204" pitchFamily="50" charset="-128"/>
              <a:ea typeface="メイリオ" panose="020B0604030504040204" pitchFamily="50" charset="-128"/>
            </a:endParaRPr>
          </a:p>
          <a:p>
            <a:pPr lvl="1">
              <a:lnSpc>
                <a:spcPct val="120000"/>
              </a:lnSpc>
              <a:buClr>
                <a:schemeClr val="bg2"/>
              </a:buClr>
              <a:defRPr/>
            </a:pPr>
            <a:r>
              <a:rPr lang="ja-JP" altLang="en-US" dirty="0" smtClean="0">
                <a:latin typeface="メイリオ" panose="020B0604030504040204" pitchFamily="50" charset="-128"/>
                <a:ea typeface="メイリオ" panose="020B0604030504040204" pitchFamily="50" charset="-128"/>
              </a:rPr>
              <a:t>進歩の速いウェブコンテンツ技術（</a:t>
            </a:r>
            <a:r>
              <a:rPr lang="en-US" altLang="ja-JP" dirty="0" smtClean="0">
                <a:latin typeface="メイリオ" panose="020B0604030504040204" pitchFamily="50" charset="-128"/>
                <a:ea typeface="メイリオ" panose="020B0604030504040204" pitchFamily="50" charset="-128"/>
              </a:rPr>
              <a:t>HTML</a:t>
            </a:r>
            <a:r>
              <a:rPr lang="ja-JP" altLang="en-US" dirty="0" smtClean="0">
                <a:latin typeface="メイリオ" panose="020B0604030504040204" pitchFamily="50" charset="-128"/>
                <a:ea typeface="メイリオ" panose="020B0604030504040204" pitchFamily="50" charset="-128"/>
              </a:rPr>
              <a:t>など）に対応するため、具体的な</a:t>
            </a:r>
            <a:r>
              <a:rPr lang="ja-JP" altLang="en-US" u="sng" dirty="0" smtClean="0">
                <a:solidFill>
                  <a:schemeClr val="accent1">
                    <a:lumMod val="50000"/>
                  </a:schemeClr>
                </a:solidFill>
                <a:latin typeface="メイリオ" panose="020B0604030504040204" pitchFamily="50" charset="-128"/>
                <a:ea typeface="メイリオ" panose="020B0604030504040204" pitchFamily="50" charset="-128"/>
              </a:rPr>
              <a:t>実装方法</a:t>
            </a:r>
            <a:r>
              <a:rPr lang="ja-JP" altLang="en-US" dirty="0" smtClean="0">
                <a:latin typeface="メイリオ" panose="020B0604030504040204" pitchFamily="50" charset="-128"/>
                <a:ea typeface="メイリオ" panose="020B0604030504040204" pitchFamily="50" charset="-128"/>
              </a:rPr>
              <a:t>や事例は記載されていない。</a:t>
            </a:r>
            <a:endParaRPr lang="en-US" altLang="ja-JP" dirty="0" smtClean="0">
              <a:latin typeface="メイリオ" panose="020B0604030504040204" pitchFamily="50" charset="-128"/>
              <a:ea typeface="メイリオ" panose="020B0604030504040204" pitchFamily="50" charset="-128"/>
            </a:endParaRPr>
          </a:p>
          <a:p>
            <a:pPr lvl="1">
              <a:lnSpc>
                <a:spcPct val="120000"/>
              </a:lnSpc>
              <a:buClr>
                <a:schemeClr val="bg2"/>
              </a:buClr>
              <a:defRPr/>
            </a:pPr>
            <a:r>
              <a:rPr lang="ja-JP" altLang="en-US" dirty="0" smtClean="0">
                <a:latin typeface="メイリオ" panose="020B0604030504040204" pitchFamily="50" charset="-128"/>
                <a:ea typeface="メイリオ" panose="020B0604030504040204" pitchFamily="50" charset="-128"/>
              </a:rPr>
              <a:t>具体的な実装方法は</a:t>
            </a:r>
            <a:r>
              <a:rPr lang="en-US" altLang="ja-JP" u="sng" dirty="0" smtClean="0">
                <a:solidFill>
                  <a:schemeClr val="accent1">
                    <a:lumMod val="50000"/>
                  </a:schemeClr>
                </a:solidFill>
                <a:latin typeface="メイリオ" panose="020B0604030504040204" pitchFamily="50" charset="-128"/>
                <a:ea typeface="メイリオ" panose="020B0604030504040204" pitchFamily="50" charset="-128"/>
              </a:rPr>
              <a:t>W3C</a:t>
            </a:r>
            <a:r>
              <a:rPr lang="ja-JP" altLang="en-US" u="sng" dirty="0" smtClean="0">
                <a:solidFill>
                  <a:schemeClr val="accent1">
                    <a:lumMod val="50000"/>
                  </a:schemeClr>
                </a:solidFill>
                <a:latin typeface="メイリオ" panose="020B0604030504040204" pitchFamily="50" charset="-128"/>
                <a:ea typeface="メイリオ" panose="020B0604030504040204" pitchFamily="50" charset="-128"/>
              </a:rPr>
              <a:t>の技術情報</a:t>
            </a:r>
            <a:r>
              <a:rPr lang="ja-JP" altLang="en-US" dirty="0" smtClean="0">
                <a:latin typeface="メイリオ" panose="020B0604030504040204" pitchFamily="50" charset="-128"/>
                <a:ea typeface="メイリオ" panose="020B0604030504040204" pitchFamily="50" charset="-128"/>
              </a:rPr>
              <a:t>を参考にする。</a:t>
            </a:r>
            <a:endParaRPr lang="en-US" altLang="ja-JP" dirty="0" smtClean="0">
              <a:latin typeface="メイリオ" panose="020B0604030504040204" pitchFamily="50" charset="-128"/>
              <a:ea typeface="メイリオ" panose="020B0604030504040204" pitchFamily="50" charset="-128"/>
            </a:endParaRPr>
          </a:p>
          <a:p>
            <a:pPr lvl="1">
              <a:lnSpc>
                <a:spcPct val="120000"/>
              </a:lnSpc>
              <a:buClr>
                <a:schemeClr val="bg2"/>
              </a:buClr>
              <a:defRPr/>
            </a:pP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達成等級により、目指す</a:t>
            </a:r>
            <a:r>
              <a:rPr lang="ja-JP" altLang="en-US" u="sng" dirty="0" smtClean="0">
                <a:solidFill>
                  <a:schemeClr val="accent1">
                    <a:lumMod val="50000"/>
                  </a:schemeClr>
                </a:solidFill>
                <a:latin typeface="メイリオ" panose="020B0604030504040204" pitchFamily="50" charset="-128"/>
                <a:ea typeface="メイリオ" panose="020B0604030504040204" pitchFamily="50" charset="-128"/>
              </a:rPr>
              <a:t>レベル</a:t>
            </a:r>
            <a:r>
              <a:rPr lang="ja-JP" altLang="en-US" dirty="0" smtClean="0">
                <a:latin typeface="メイリオ" panose="020B0604030504040204" pitchFamily="50" charset="-128"/>
                <a:ea typeface="メイリオ" panose="020B0604030504040204" pitchFamily="50" charset="-128"/>
              </a:rPr>
              <a:t>を設定できること</a:t>
            </a:r>
            <a:endParaRPr lang="en-US" altLang="ja-JP" dirty="0" smtClean="0">
              <a:latin typeface="メイリオ" panose="020B0604030504040204" pitchFamily="50" charset="-128"/>
              <a:ea typeface="メイリオ" panose="020B0604030504040204" pitchFamily="50" charset="-128"/>
            </a:endParaRPr>
          </a:p>
          <a:p>
            <a:pPr lvl="1">
              <a:lnSpc>
                <a:spcPct val="120000"/>
              </a:lnSpc>
              <a:buClr>
                <a:schemeClr val="bg2"/>
              </a:buClr>
              <a:defRPr/>
            </a:pPr>
            <a:r>
              <a:rPr lang="en-US" altLang="ja-JP" dirty="0" smtClean="0">
                <a:latin typeface="メイリオ" panose="020B0604030504040204" pitchFamily="50" charset="-128"/>
                <a:ea typeface="メイリオ" panose="020B0604030504040204" pitchFamily="50" charset="-128"/>
              </a:rPr>
              <a:t>A, AA, AAA</a:t>
            </a:r>
            <a:r>
              <a:rPr lang="ja-JP" altLang="en-US" dirty="0" smtClean="0">
                <a:latin typeface="メイリオ" panose="020B0604030504040204" pitchFamily="50" charset="-128"/>
                <a:ea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rPr>
              <a:t>3</a:t>
            </a:r>
            <a:r>
              <a:rPr lang="ja-JP" altLang="en-US" dirty="0" smtClean="0">
                <a:latin typeface="メイリオ" panose="020B0604030504040204" pitchFamily="50" charset="-128"/>
                <a:ea typeface="メイリオ" panose="020B0604030504040204" pitchFamily="50" charset="-128"/>
              </a:rPr>
              <a:t>種類の達成等級があり、</a:t>
            </a:r>
            <a:r>
              <a:rPr lang="en-US" altLang="ja-JP" dirty="0" smtClean="0">
                <a:latin typeface="メイリオ" panose="020B0604030504040204" pitchFamily="50" charset="-128"/>
                <a:ea typeface="メイリオ" panose="020B0604030504040204" pitchFamily="50" charset="-128"/>
              </a:rPr>
              <a:t>A</a:t>
            </a:r>
            <a:r>
              <a:rPr lang="ja-JP" altLang="en-US" dirty="0" smtClean="0">
                <a:latin typeface="メイリオ" panose="020B0604030504040204" pitchFamily="50" charset="-128"/>
                <a:ea typeface="メイリオ" panose="020B0604030504040204" pitchFamily="50" charset="-128"/>
              </a:rPr>
              <a:t>は最低限の　　レベル、</a:t>
            </a:r>
            <a:r>
              <a:rPr lang="en-US" altLang="ja-JP" dirty="0" smtClean="0">
                <a:latin typeface="メイリオ" panose="020B0604030504040204" pitchFamily="50" charset="-128"/>
                <a:ea typeface="メイリオ" panose="020B0604030504040204" pitchFamily="50" charset="-128"/>
              </a:rPr>
              <a:t>AAA</a:t>
            </a:r>
            <a:r>
              <a:rPr lang="ja-JP" altLang="en-US" dirty="0" smtClean="0">
                <a:latin typeface="メイリオ" panose="020B0604030504040204" pitchFamily="50" charset="-128"/>
                <a:ea typeface="メイリオ" panose="020B0604030504040204" pitchFamily="50" charset="-128"/>
              </a:rPr>
              <a:t>は高度で必ずしも対応できない場合がある。</a:t>
            </a:r>
            <a:endParaRPr lang="en-US" altLang="ja-JP" dirty="0" smtClean="0">
              <a:latin typeface="メイリオ" panose="020B0604030504040204" pitchFamily="50" charset="-128"/>
              <a:ea typeface="メイリオ" panose="020B0604030504040204" pitchFamily="50" charset="-128"/>
            </a:endParaRPr>
          </a:p>
          <a:p>
            <a:pPr>
              <a:lnSpc>
                <a:spcPct val="120000"/>
              </a:lnSpc>
              <a:buFont typeface="Wingdings" pitchFamily="2" charset="2"/>
              <a:buNone/>
              <a:defRPr/>
            </a:pPr>
            <a:endParaRPr lang="ja-JP" altLang="en-US" dirty="0" smtClean="0">
              <a:latin typeface="メイリオ" panose="020B0604030504040204" pitchFamily="50" charset="-128"/>
              <a:ea typeface="メイリオ" panose="020B0604030504040204" pitchFamily="50" charset="-128"/>
            </a:endParaRPr>
          </a:p>
        </p:txBody>
      </p:sp>
      <p:sp>
        <p:nvSpPr>
          <p:cNvPr id="23556"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2D745784-2BAD-43EA-8A9A-B0F20F3F1B0F}" type="slidenum">
              <a:rPr kumimoji="0" lang="en-US" altLang="ja-JP" sz="1800" smtClean="0">
                <a:latin typeface="メイリオ" panose="020B0604030504040204" pitchFamily="50" charset="-128"/>
                <a:ea typeface="メイリオ" panose="020B0604030504040204" pitchFamily="50" charset="-128"/>
              </a:rPr>
              <a:pPr eaLnBrk="1" hangingPunct="1"/>
              <a:t>19</a:t>
            </a:fld>
            <a:endParaRPr kumimoji="0" lang="en-US" altLang="ja-JP" sz="180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ja-JP" altLang="en-US" sz="4000" dirty="0" smtClean="0">
                <a:latin typeface="メイリオ" panose="020B0604030504040204" pitchFamily="50" charset="-128"/>
                <a:ea typeface="メイリオ" panose="020B0604030504040204" pitchFamily="50" charset="-128"/>
              </a:rPr>
              <a:t>目次</a:t>
            </a:r>
          </a:p>
        </p:txBody>
      </p:sp>
      <p:sp>
        <p:nvSpPr>
          <p:cNvPr id="4099" name="コンテンツ プレースホルダ 2"/>
          <p:cNvSpPr>
            <a:spLocks noGrp="1"/>
          </p:cNvSpPr>
          <p:nvPr>
            <p:ph idx="1"/>
          </p:nvPr>
        </p:nvSpPr>
        <p:spPr>
          <a:xfrm>
            <a:off x="257175" y="1658938"/>
            <a:ext cx="8686800" cy="4208462"/>
          </a:xfrm>
        </p:spPr>
        <p:txBody>
          <a:bodyPr/>
          <a:lstStyle/>
          <a:p>
            <a:pPr marL="514350" indent="-514350">
              <a:buFont typeface="Arial" charset="0"/>
              <a:buAutoNum type="arabicPeriod"/>
            </a:pPr>
            <a:r>
              <a:rPr lang="ja-JP" altLang="en-US" sz="2400" dirty="0" smtClean="0">
                <a:latin typeface="メイリオ" panose="020B0604030504040204" pitchFamily="50" charset="-128"/>
                <a:ea typeface="メイリオ" panose="020B0604030504040204" pitchFamily="50" charset="-128"/>
              </a:rPr>
              <a:t>ウェブアクセシビリティとは</a:t>
            </a:r>
            <a:endParaRPr lang="en-US" altLang="ja-JP" sz="2400" dirty="0" smtClean="0">
              <a:latin typeface="メイリオ" panose="020B0604030504040204" pitchFamily="50" charset="-128"/>
              <a:ea typeface="メイリオ" panose="020B0604030504040204" pitchFamily="50" charset="-128"/>
            </a:endParaRPr>
          </a:p>
          <a:p>
            <a:pPr marL="514350" indent="-514350">
              <a:buFont typeface="Arial" charset="0"/>
              <a:buAutoNum type="arabicPeriod"/>
            </a:pPr>
            <a:r>
              <a:rPr lang="en-US" altLang="ja-JP" sz="2400" dirty="0" smtClean="0">
                <a:latin typeface="メイリオ" panose="020B0604030504040204" pitchFamily="50" charset="-128"/>
                <a:ea typeface="メイリオ" panose="020B0604030504040204" pitchFamily="50" charset="-128"/>
              </a:rPr>
              <a:t>JIS X 8341-3:2010</a:t>
            </a:r>
            <a:r>
              <a:rPr lang="ja-JP" altLang="en-US" sz="2400" dirty="0" smtClean="0">
                <a:latin typeface="メイリオ" panose="020B0604030504040204" pitchFamily="50" charset="-128"/>
                <a:ea typeface="メイリオ" panose="020B0604030504040204" pitchFamily="50" charset="-128"/>
              </a:rPr>
              <a:t>について</a:t>
            </a:r>
            <a:endParaRPr lang="en-US" altLang="ja-JP" sz="2400" dirty="0" smtClean="0">
              <a:latin typeface="メイリオ" panose="020B0604030504040204" pitchFamily="50" charset="-128"/>
              <a:ea typeface="メイリオ" panose="020B0604030504040204" pitchFamily="50" charset="-128"/>
            </a:endParaRPr>
          </a:p>
          <a:p>
            <a:pPr marL="514350" indent="-514350">
              <a:buFont typeface="Arial" charset="0"/>
              <a:buAutoNum type="arabicPeriod"/>
            </a:pPr>
            <a:r>
              <a:rPr lang="en-US" altLang="ja-JP" sz="2400" dirty="0" smtClean="0">
                <a:latin typeface="メイリオ" panose="020B0604030504040204" pitchFamily="50" charset="-128"/>
                <a:ea typeface="メイリオ" panose="020B0604030504040204" pitchFamily="50" charset="-128"/>
              </a:rPr>
              <a:t>JIS X 8341-3:2010</a:t>
            </a:r>
            <a:r>
              <a:rPr lang="ja-JP" altLang="en-US" sz="2400" dirty="0" smtClean="0">
                <a:latin typeface="メイリオ" panose="020B0604030504040204" pitchFamily="50" charset="-128"/>
                <a:ea typeface="メイリオ" panose="020B0604030504040204" pitchFamily="50" charset="-128"/>
              </a:rPr>
              <a:t>と関連文書</a:t>
            </a:r>
            <a:endParaRPr lang="en-US" altLang="ja-JP" sz="2400" dirty="0" smtClean="0">
              <a:latin typeface="メイリオ" panose="020B0604030504040204" pitchFamily="50" charset="-128"/>
              <a:ea typeface="メイリオ" panose="020B0604030504040204" pitchFamily="50" charset="-128"/>
            </a:endParaRPr>
          </a:p>
          <a:p>
            <a:pPr marL="514350" indent="-514350">
              <a:buFont typeface="Arial" charset="0"/>
              <a:buAutoNum type="arabicPeriod"/>
            </a:pPr>
            <a:r>
              <a:rPr lang="ja-JP" altLang="en-US" sz="2400" dirty="0">
                <a:latin typeface="メイリオ" panose="020B0604030504040204" pitchFamily="50" charset="-128"/>
                <a:ea typeface="メイリオ" panose="020B0604030504040204" pitchFamily="50" charset="-128"/>
              </a:rPr>
              <a:t>みんなの公共サイト運用モデル</a:t>
            </a:r>
            <a:endParaRPr lang="en-US" altLang="ja-JP" sz="2400" dirty="0">
              <a:latin typeface="メイリオ" panose="020B0604030504040204" pitchFamily="50" charset="-128"/>
              <a:ea typeface="メイリオ" panose="020B0604030504040204" pitchFamily="50" charset="-128"/>
            </a:endParaRPr>
          </a:p>
          <a:p>
            <a:pPr marL="514350" indent="-514350">
              <a:buFont typeface="Arial" charset="0"/>
              <a:buAutoNum type="arabicPeriod"/>
            </a:pPr>
            <a:r>
              <a:rPr lang="en-US" altLang="ja-JP" sz="2400" dirty="0" smtClean="0">
                <a:latin typeface="メイリオ" panose="020B0604030504040204" pitchFamily="50" charset="-128"/>
                <a:ea typeface="メイリオ" panose="020B0604030504040204" pitchFamily="50" charset="-128"/>
              </a:rPr>
              <a:t>JIS X 8341-3:2010</a:t>
            </a:r>
            <a:r>
              <a:rPr lang="ja-JP" altLang="en-US" sz="2400" dirty="0" smtClean="0">
                <a:latin typeface="メイリオ" panose="020B0604030504040204" pitchFamily="50" charset="-128"/>
                <a:ea typeface="メイリオ" panose="020B0604030504040204" pitchFamily="50" charset="-128"/>
              </a:rPr>
              <a:t>に基づくウェブアクセシビリティの確保・向上</a:t>
            </a:r>
            <a:endParaRPr lang="en-US" altLang="ja-JP" sz="2400" dirty="0" smtClean="0">
              <a:latin typeface="メイリオ" panose="020B0604030504040204" pitchFamily="50" charset="-128"/>
              <a:ea typeface="メイリオ" panose="020B0604030504040204" pitchFamily="50" charset="-128"/>
            </a:endParaRPr>
          </a:p>
          <a:p>
            <a:pPr marL="514350" indent="-514350">
              <a:buFont typeface="Arial" charset="0"/>
              <a:buAutoNum type="arabicPeriod"/>
            </a:pPr>
            <a:r>
              <a:rPr lang="ja-JP" altLang="en-US" sz="2400" dirty="0" smtClean="0">
                <a:latin typeface="メイリオ" panose="020B0604030504040204" pitchFamily="50" charset="-128"/>
                <a:ea typeface="メイリオ" panose="020B0604030504040204" pitchFamily="50" charset="-128"/>
              </a:rPr>
              <a:t>まとめ</a:t>
            </a:r>
          </a:p>
        </p:txBody>
      </p:sp>
      <p:sp>
        <p:nvSpPr>
          <p:cNvPr id="4100"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E51CD3CC-0DEF-4973-B56F-4ED16FDE69DC}" type="slidenum">
              <a:rPr kumimoji="0" lang="en-US" altLang="ja-JP" sz="1800" smtClean="0">
                <a:latin typeface="メイリオ" panose="020B0604030504040204" pitchFamily="50" charset="-128"/>
                <a:ea typeface="メイリオ" panose="020B0604030504040204" pitchFamily="50" charset="-128"/>
              </a:rPr>
              <a:pPr eaLnBrk="1" hangingPunct="1"/>
              <a:t>2</a:t>
            </a:fld>
            <a:endParaRPr kumimoji="0" lang="en-US" altLang="ja-JP" sz="18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p:txBody>
          <a:bodyPr/>
          <a:lstStyle/>
          <a:p>
            <a:pPr eaLnBrk="1" hangingPunct="1"/>
            <a:r>
              <a:rPr lang="en-US" altLang="ja-JP" dirty="0" smtClean="0">
                <a:latin typeface="メイリオ" panose="020B0604030504040204" pitchFamily="50" charset="-128"/>
                <a:ea typeface="メイリオ" panose="020B0604030504040204" pitchFamily="50" charset="-128"/>
              </a:rPr>
              <a:t>JIS X 8341-3</a:t>
            </a:r>
            <a:r>
              <a:rPr lang="ja-JP" altLang="en-US" dirty="0" smtClean="0">
                <a:latin typeface="メイリオ" panose="020B0604030504040204" pitchFamily="50" charset="-128"/>
                <a:ea typeface="メイリオ" panose="020B0604030504040204" pitchFamily="50" charset="-128"/>
              </a:rPr>
              <a:t>の階層構造</a:t>
            </a:r>
          </a:p>
        </p:txBody>
      </p:sp>
      <p:sp>
        <p:nvSpPr>
          <p:cNvPr id="26627" name="コンテンツ プレースホルダ 19"/>
          <p:cNvSpPr>
            <a:spLocks noGrp="1"/>
          </p:cNvSpPr>
          <p:nvPr>
            <p:ph idx="1"/>
          </p:nvPr>
        </p:nvSpPr>
        <p:spPr>
          <a:xfrm>
            <a:off x="457200" y="1382713"/>
            <a:ext cx="8229600" cy="4208462"/>
          </a:xfrm>
        </p:spPr>
        <p:txBody>
          <a:bodyPr/>
          <a:lstStyle/>
          <a:p>
            <a:r>
              <a:rPr lang="en-US" altLang="ja-JP" sz="2400" dirty="0" smtClean="0">
                <a:latin typeface="メイリオ" panose="020B0604030504040204" pitchFamily="50" charset="-128"/>
                <a:ea typeface="メイリオ" panose="020B0604030504040204" pitchFamily="50" charset="-128"/>
              </a:rPr>
              <a:t>JIS X 8341-3</a:t>
            </a:r>
            <a:r>
              <a:rPr lang="ja-JP" altLang="en-US" sz="2400" dirty="0" smtClean="0">
                <a:latin typeface="メイリオ" panose="020B0604030504040204" pitchFamily="50" charset="-128"/>
                <a:ea typeface="メイリオ" panose="020B0604030504040204" pitchFamily="50" charset="-128"/>
              </a:rPr>
              <a:t>は憲法</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進歩の速いウェブ技術には各法律（</a:t>
            </a:r>
            <a:r>
              <a:rPr lang="en-US" altLang="ja-JP" sz="2400" dirty="0" smtClean="0">
                <a:latin typeface="メイリオ" panose="020B0604030504040204" pitchFamily="50" charset="-128"/>
                <a:ea typeface="メイリオ" panose="020B0604030504040204" pitchFamily="50" charset="-128"/>
              </a:rPr>
              <a:t>WCAG</a:t>
            </a:r>
            <a:r>
              <a:rPr lang="ja-JP" altLang="en-US" sz="2400" dirty="0" smtClean="0">
                <a:latin typeface="メイリオ" panose="020B0604030504040204" pitchFamily="50" charset="-128"/>
                <a:ea typeface="メイリオ" panose="020B0604030504040204" pitchFamily="50" charset="-128"/>
              </a:rPr>
              <a:t>関連文書）を改定して対応</a:t>
            </a:r>
          </a:p>
        </p:txBody>
      </p:sp>
      <p:sp>
        <p:nvSpPr>
          <p:cNvPr id="26628" name="スライド番号プレースホルダ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EB7E35ED-ED06-4526-8760-6C1366F8B167}" type="slidenum">
              <a:rPr kumimoji="0" lang="en-US" altLang="ja-JP" sz="1800" smtClean="0">
                <a:latin typeface="メイリオ" panose="020B0604030504040204" pitchFamily="50" charset="-128"/>
                <a:ea typeface="メイリオ" panose="020B0604030504040204" pitchFamily="50" charset="-128"/>
              </a:rPr>
              <a:pPr eaLnBrk="1" hangingPunct="1"/>
              <a:t>20</a:t>
            </a:fld>
            <a:endParaRPr kumimoji="0" lang="en-US" altLang="ja-JP" sz="1800" smtClean="0">
              <a:latin typeface="メイリオ" panose="020B0604030504040204" pitchFamily="50" charset="-128"/>
              <a:ea typeface="メイリオ" panose="020B0604030504040204" pitchFamily="50" charset="-128"/>
            </a:endParaRPr>
          </a:p>
        </p:txBody>
      </p:sp>
      <p:sp>
        <p:nvSpPr>
          <p:cNvPr id="16389" name="AutoShape 2"/>
          <p:cNvSpPr>
            <a:spLocks noChangeArrowheads="1"/>
          </p:cNvSpPr>
          <p:nvPr/>
        </p:nvSpPr>
        <p:spPr bwMode="auto">
          <a:xfrm>
            <a:off x="1300163" y="2987675"/>
            <a:ext cx="4999037" cy="3508375"/>
          </a:xfrm>
          <a:prstGeom prst="triangle">
            <a:avLst>
              <a:gd name="adj" fmla="val 50000"/>
            </a:avLst>
          </a:prstGeom>
          <a:solidFill>
            <a:schemeClr val="accent1">
              <a:lumMod val="75000"/>
            </a:schemeClr>
          </a:solidFill>
          <a:ln w="9525" algn="ctr">
            <a:solidFill>
              <a:schemeClr val="tx1"/>
            </a:solidFill>
            <a:miter lim="800000"/>
            <a:headEnd/>
            <a:tailEnd/>
          </a:ln>
        </p:spPr>
        <p:txBody>
          <a:bodyPr wrap="none" anchor="ctr"/>
          <a:lstStyle/>
          <a:p>
            <a:pPr marL="342900" indent="-342900" algn="ctr">
              <a:spcBef>
                <a:spcPct val="20000"/>
              </a:spcBef>
              <a:buClr>
                <a:schemeClr val="bg2"/>
              </a:buClr>
              <a:buSzPct val="75000"/>
              <a:buFont typeface="Wingdings" pitchFamily="2" charset="2"/>
              <a:buNone/>
              <a:defRPr/>
            </a:pPr>
            <a:endParaRPr lang="en-US" altLang="ja-JP" sz="3200" dirty="0">
              <a:solidFill>
                <a:schemeClr val="bg1"/>
              </a:solidFill>
              <a:latin typeface="メイリオ" panose="020B0604030504040204" pitchFamily="50" charset="-128"/>
              <a:ea typeface="メイリオ" panose="020B0604030504040204" pitchFamily="50" charset="-128"/>
            </a:endParaRPr>
          </a:p>
          <a:p>
            <a:pPr marL="342900" indent="-342900" algn="ctr">
              <a:spcBef>
                <a:spcPct val="20000"/>
              </a:spcBef>
              <a:buClr>
                <a:schemeClr val="bg2"/>
              </a:buClr>
              <a:buSzPct val="75000"/>
              <a:buFont typeface="Wingdings" pitchFamily="2" charset="2"/>
              <a:buNone/>
              <a:defRPr/>
            </a:pPr>
            <a:endParaRPr lang="ja-JP" altLang="en-US" sz="1600" b="1" dirty="0">
              <a:solidFill>
                <a:schemeClr val="bg1"/>
              </a:solidFill>
              <a:latin typeface="メイリオ" panose="020B0604030504040204" pitchFamily="50" charset="-128"/>
              <a:ea typeface="メイリオ" panose="020B0604030504040204" pitchFamily="50" charset="-128"/>
            </a:endParaRPr>
          </a:p>
          <a:p>
            <a:pPr marL="342900" indent="-342900" algn="ctr">
              <a:spcBef>
                <a:spcPct val="20000"/>
              </a:spcBef>
              <a:buClr>
                <a:schemeClr val="bg2"/>
              </a:buClr>
              <a:buSzPct val="75000"/>
              <a:buFont typeface="Wingdings" pitchFamily="2" charset="2"/>
              <a:buNone/>
              <a:defRPr/>
            </a:pPr>
            <a:r>
              <a:rPr lang="ja-JP" altLang="en-US" sz="2400" b="1" dirty="0">
                <a:solidFill>
                  <a:schemeClr val="bg1"/>
                </a:solidFill>
                <a:latin typeface="メイリオ" panose="020B0604030504040204" pitchFamily="50" charset="-128"/>
                <a:ea typeface="メイリオ" panose="020B0604030504040204" pitchFamily="50" charset="-128"/>
              </a:rPr>
              <a:t>達成基準を満たすこと</a:t>
            </a:r>
            <a:r>
              <a:rPr lang="ja-JP" altLang="en-US" sz="2400" b="1" dirty="0" smtClean="0">
                <a:solidFill>
                  <a:schemeClr val="bg1"/>
                </a:solidFill>
                <a:latin typeface="メイリオ" panose="020B0604030504040204" pitchFamily="50" charset="-128"/>
                <a:ea typeface="メイリオ" panose="020B0604030504040204" pitchFamily="50" charset="-128"/>
              </a:rPr>
              <a:t>の</a:t>
            </a:r>
            <a:endParaRPr lang="en-US" altLang="ja-JP" sz="2400" b="1" dirty="0" smtClean="0">
              <a:solidFill>
                <a:schemeClr val="bg1"/>
              </a:solidFill>
              <a:latin typeface="メイリオ" panose="020B0604030504040204" pitchFamily="50" charset="-128"/>
              <a:ea typeface="メイリオ" panose="020B0604030504040204" pitchFamily="50" charset="-128"/>
            </a:endParaRPr>
          </a:p>
          <a:p>
            <a:pPr marL="342900" indent="-342900" algn="ctr">
              <a:spcBef>
                <a:spcPct val="20000"/>
              </a:spcBef>
              <a:buClr>
                <a:schemeClr val="bg2"/>
              </a:buClr>
              <a:buSzPct val="75000"/>
              <a:buFont typeface="Wingdings" pitchFamily="2" charset="2"/>
              <a:buNone/>
              <a:defRPr/>
            </a:pPr>
            <a:r>
              <a:rPr lang="ja-JP" altLang="en-US" sz="2400" b="1" dirty="0" smtClean="0">
                <a:solidFill>
                  <a:schemeClr val="bg1"/>
                </a:solidFill>
                <a:latin typeface="メイリオ" panose="020B0604030504040204" pitchFamily="50" charset="-128"/>
                <a:ea typeface="メイリオ" panose="020B0604030504040204" pitchFamily="50" charset="-128"/>
              </a:rPr>
              <a:t>できる実装</a:t>
            </a:r>
            <a:r>
              <a:rPr lang="ja-JP" altLang="en-US" sz="2400" b="1" dirty="0">
                <a:solidFill>
                  <a:schemeClr val="bg1"/>
                </a:solidFill>
                <a:latin typeface="メイリオ" panose="020B0604030504040204" pitchFamily="50" charset="-128"/>
                <a:ea typeface="メイリオ" panose="020B0604030504040204" pitchFamily="50" charset="-128"/>
              </a:rPr>
              <a:t>方法</a:t>
            </a:r>
          </a:p>
        </p:txBody>
      </p:sp>
      <p:sp>
        <p:nvSpPr>
          <p:cNvPr id="16390" name="AutoShape 3"/>
          <p:cNvSpPr>
            <a:spLocks noChangeArrowheads="1"/>
          </p:cNvSpPr>
          <p:nvPr/>
        </p:nvSpPr>
        <p:spPr bwMode="auto">
          <a:xfrm>
            <a:off x="2036763" y="3021013"/>
            <a:ext cx="3525837" cy="2474912"/>
          </a:xfrm>
          <a:prstGeom prst="triangle">
            <a:avLst>
              <a:gd name="adj" fmla="val 50000"/>
            </a:avLst>
          </a:prstGeom>
          <a:solidFill>
            <a:schemeClr val="accent1"/>
          </a:solidFill>
          <a:ln w="38100" algn="ctr">
            <a:solidFill>
              <a:schemeClr val="tx1"/>
            </a:solidFill>
            <a:miter lim="800000"/>
            <a:headEnd/>
            <a:tailEnd/>
          </a:ln>
        </p:spPr>
        <p:txBody>
          <a:bodyPr wrap="none" anchor="ctr"/>
          <a:lstStyle/>
          <a:p>
            <a:pPr marL="342900" indent="-342900" algn="ctr">
              <a:lnSpc>
                <a:spcPct val="110000"/>
              </a:lnSpc>
              <a:spcBef>
                <a:spcPct val="20000"/>
              </a:spcBef>
              <a:buClr>
                <a:schemeClr val="bg2"/>
              </a:buClr>
              <a:buSzPct val="75000"/>
              <a:buFont typeface="Wingdings" pitchFamily="2" charset="2"/>
              <a:buNone/>
              <a:defRPr/>
            </a:pPr>
            <a:endParaRPr lang="en-US" altLang="ja-JP" dirty="0">
              <a:solidFill>
                <a:schemeClr val="bg1"/>
              </a:solidFill>
              <a:latin typeface="メイリオ" panose="020B0604030504040204" pitchFamily="50" charset="-128"/>
              <a:ea typeface="メイリオ" panose="020B0604030504040204" pitchFamily="50" charset="-128"/>
            </a:endParaRPr>
          </a:p>
          <a:p>
            <a:pPr marL="342900" indent="-342900" algn="ctr">
              <a:lnSpc>
                <a:spcPct val="110000"/>
              </a:lnSpc>
              <a:spcBef>
                <a:spcPct val="20000"/>
              </a:spcBef>
              <a:buClr>
                <a:schemeClr val="bg2"/>
              </a:buClr>
              <a:buSzPct val="75000"/>
              <a:buFont typeface="Wingdings" pitchFamily="2" charset="2"/>
              <a:buNone/>
              <a:defRPr/>
            </a:pPr>
            <a:r>
              <a:rPr lang="ja-JP" altLang="en-US" dirty="0">
                <a:latin typeface="メイリオ" panose="020B0604030504040204" pitchFamily="50" charset="-128"/>
                <a:ea typeface="メイリオ" panose="020B0604030504040204" pitchFamily="50" charset="-128"/>
              </a:rPr>
              <a:t>達成基準</a:t>
            </a:r>
          </a:p>
        </p:txBody>
      </p:sp>
      <p:sp>
        <p:nvSpPr>
          <p:cNvPr id="16391" name="AutoShape 4"/>
          <p:cNvSpPr>
            <a:spLocks noChangeArrowheads="1"/>
          </p:cNvSpPr>
          <p:nvPr/>
        </p:nvSpPr>
        <p:spPr bwMode="auto">
          <a:xfrm>
            <a:off x="2646363" y="2987675"/>
            <a:ext cx="2308225" cy="1635125"/>
          </a:xfrm>
          <a:prstGeom prst="triangle">
            <a:avLst>
              <a:gd name="adj" fmla="val 50000"/>
            </a:avLst>
          </a:prstGeom>
          <a:solidFill>
            <a:schemeClr val="accent2">
              <a:lumMod val="40000"/>
              <a:lumOff val="60000"/>
            </a:schemeClr>
          </a:solidFill>
          <a:ln w="9525" algn="ctr">
            <a:solidFill>
              <a:schemeClr val="tx1"/>
            </a:solidFill>
            <a:miter lim="800000"/>
            <a:headEnd/>
            <a:tailEnd/>
          </a:ln>
        </p:spPr>
        <p:txBody>
          <a:bodyPr wrap="none" anchor="ctr"/>
          <a:lstStyle/>
          <a:p>
            <a:pPr marL="342900" indent="-342900" algn="ctr">
              <a:lnSpc>
                <a:spcPct val="110000"/>
              </a:lnSpc>
              <a:spcBef>
                <a:spcPct val="20000"/>
              </a:spcBef>
              <a:buClr>
                <a:schemeClr val="bg2"/>
              </a:buClr>
              <a:buSzPct val="75000"/>
              <a:buFont typeface="Wingdings" pitchFamily="2" charset="2"/>
              <a:buNone/>
              <a:defRPr/>
            </a:pPr>
            <a:endParaRPr lang="en-US" altLang="ja-JP" sz="2400" dirty="0">
              <a:latin typeface="メイリオ" panose="020B0604030504040204" pitchFamily="50" charset="-128"/>
              <a:ea typeface="メイリオ" panose="020B0604030504040204" pitchFamily="50" charset="-128"/>
            </a:endParaRPr>
          </a:p>
          <a:p>
            <a:pPr marL="342900" indent="-342900" algn="ctr">
              <a:lnSpc>
                <a:spcPct val="110000"/>
              </a:lnSpc>
              <a:spcBef>
                <a:spcPct val="20000"/>
              </a:spcBef>
              <a:buClr>
                <a:schemeClr val="bg2"/>
              </a:buClr>
              <a:buSzPct val="75000"/>
              <a:buFont typeface="Wingdings" pitchFamily="2" charset="2"/>
              <a:buNone/>
              <a:defRPr/>
            </a:pPr>
            <a:endParaRPr lang="en-US" altLang="ja-JP" sz="1400" dirty="0">
              <a:latin typeface="メイリオ" panose="020B0604030504040204" pitchFamily="50" charset="-128"/>
              <a:ea typeface="メイリオ" panose="020B0604030504040204" pitchFamily="50" charset="-128"/>
            </a:endParaRPr>
          </a:p>
          <a:p>
            <a:pPr marL="342900" indent="-342900" algn="ctr">
              <a:lnSpc>
                <a:spcPct val="110000"/>
              </a:lnSpc>
              <a:spcBef>
                <a:spcPct val="20000"/>
              </a:spcBef>
              <a:buClr>
                <a:schemeClr val="bg2"/>
              </a:buClr>
              <a:buSzPct val="75000"/>
              <a:buFont typeface="Wingdings" pitchFamily="2" charset="2"/>
              <a:buNone/>
              <a:defRPr/>
            </a:pPr>
            <a:r>
              <a:rPr lang="ja-JP" altLang="en-US" sz="2400" dirty="0">
                <a:latin typeface="メイリオ" panose="020B0604030504040204" pitchFamily="50" charset="-128"/>
                <a:ea typeface="メイリオ" panose="020B0604030504040204" pitchFamily="50" charset="-128"/>
              </a:rPr>
              <a:t>ガイドライン</a:t>
            </a:r>
          </a:p>
          <a:p>
            <a:pPr marL="342900" indent="-342900" algn="ctr">
              <a:lnSpc>
                <a:spcPct val="110000"/>
              </a:lnSpc>
              <a:spcBef>
                <a:spcPct val="20000"/>
              </a:spcBef>
              <a:buClr>
                <a:schemeClr val="bg2"/>
              </a:buClr>
              <a:buSzPct val="75000"/>
              <a:buFont typeface="Wingdings" pitchFamily="2" charset="2"/>
              <a:buNone/>
              <a:defRPr/>
            </a:pPr>
            <a:endParaRPr lang="en-US" altLang="ja-JP" sz="2400" dirty="0">
              <a:latin typeface="メイリオ" panose="020B0604030504040204" pitchFamily="50" charset="-128"/>
              <a:ea typeface="メイリオ" panose="020B0604030504040204" pitchFamily="50" charset="-128"/>
            </a:endParaRPr>
          </a:p>
        </p:txBody>
      </p:sp>
      <p:sp>
        <p:nvSpPr>
          <p:cNvPr id="16392" name="AutoShape 5"/>
          <p:cNvSpPr>
            <a:spLocks noChangeArrowheads="1"/>
          </p:cNvSpPr>
          <p:nvPr/>
        </p:nvSpPr>
        <p:spPr bwMode="auto">
          <a:xfrm>
            <a:off x="3135313" y="2987675"/>
            <a:ext cx="1330325" cy="955675"/>
          </a:xfrm>
          <a:prstGeom prst="triangle">
            <a:avLst>
              <a:gd name="adj" fmla="val 50000"/>
            </a:avLst>
          </a:prstGeom>
          <a:solidFill>
            <a:schemeClr val="accent3"/>
          </a:solidFill>
          <a:ln w="9525" algn="ctr">
            <a:solidFill>
              <a:schemeClr val="tx1"/>
            </a:solidFill>
            <a:miter lim="800000"/>
            <a:headEnd/>
            <a:tailEnd/>
          </a:ln>
        </p:spPr>
        <p:txBody>
          <a:bodyPr wrap="none" anchor="ctr"/>
          <a:lstStyle/>
          <a:p>
            <a:pPr marL="342900" indent="-342900" algn="ctr">
              <a:lnSpc>
                <a:spcPct val="110000"/>
              </a:lnSpc>
              <a:spcBef>
                <a:spcPct val="20000"/>
              </a:spcBef>
              <a:buClr>
                <a:schemeClr val="bg2"/>
              </a:buClr>
              <a:buSzPct val="75000"/>
              <a:buFont typeface="Wingdings" pitchFamily="2" charset="2"/>
              <a:buNone/>
              <a:defRPr/>
            </a:pPr>
            <a:r>
              <a:rPr lang="ja-JP" altLang="en-US" dirty="0">
                <a:latin typeface="メイリオ" panose="020B0604030504040204" pitchFamily="50" charset="-128"/>
                <a:ea typeface="メイリオ" panose="020B0604030504040204" pitchFamily="50" charset="-128"/>
              </a:rPr>
              <a:t>原則</a:t>
            </a:r>
            <a:endParaRPr lang="ja-JP" altLang="en-US" b="1" dirty="0">
              <a:latin typeface="メイリオ" panose="020B0604030504040204" pitchFamily="50" charset="-128"/>
              <a:ea typeface="メイリオ" panose="020B0604030504040204" pitchFamily="50" charset="-128"/>
            </a:endParaRPr>
          </a:p>
        </p:txBody>
      </p:sp>
      <p:sp>
        <p:nvSpPr>
          <p:cNvPr id="26633" name="テキスト ボックス 8"/>
          <p:cNvSpPr txBox="1">
            <a:spLocks noChangeArrowheads="1"/>
          </p:cNvSpPr>
          <p:nvPr/>
        </p:nvSpPr>
        <p:spPr bwMode="auto">
          <a:xfrm>
            <a:off x="6791325" y="5051425"/>
            <a:ext cx="2352675"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2400">
                <a:latin typeface="メイリオ" panose="020B0604030504040204" pitchFamily="50" charset="-128"/>
                <a:ea typeface="メイリオ" panose="020B0604030504040204" pitchFamily="50" charset="-128"/>
              </a:rPr>
              <a:t>Techniques</a:t>
            </a:r>
            <a:r>
              <a:rPr lang="ja-JP" altLang="en-US" sz="2400">
                <a:latin typeface="メイリオ" panose="020B0604030504040204" pitchFamily="50" charset="-128"/>
                <a:ea typeface="メイリオ" panose="020B0604030504040204" pitchFamily="50" charset="-128"/>
              </a:rPr>
              <a:t>　</a:t>
            </a:r>
            <a:r>
              <a:rPr lang="en-US" altLang="ja-JP" sz="2400">
                <a:latin typeface="メイリオ" panose="020B0604030504040204" pitchFamily="50" charset="-128"/>
                <a:ea typeface="メイリオ" panose="020B0604030504040204" pitchFamily="50" charset="-128"/>
              </a:rPr>
              <a:t>for WCAG 2.0</a:t>
            </a:r>
          </a:p>
        </p:txBody>
      </p:sp>
      <p:sp>
        <p:nvSpPr>
          <p:cNvPr id="26634" name="テキスト ボックス 10"/>
          <p:cNvSpPr txBox="1">
            <a:spLocks noChangeArrowheads="1"/>
          </p:cNvSpPr>
          <p:nvPr/>
        </p:nvSpPr>
        <p:spPr bwMode="auto">
          <a:xfrm>
            <a:off x="115888" y="3530930"/>
            <a:ext cx="265588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1938" indent="-261938"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2400" dirty="0">
                <a:latin typeface="メイリオ" panose="020B0604030504040204" pitchFamily="50" charset="-128"/>
                <a:ea typeface="メイリオ" panose="020B0604030504040204" pitchFamily="50" charset="-128"/>
              </a:rPr>
              <a:t>JIS </a:t>
            </a:r>
          </a:p>
          <a:p>
            <a:pPr eaLnBrk="1" hangingPunct="1">
              <a:lnSpc>
                <a:spcPct val="110000"/>
              </a:lnSpc>
              <a:spcBef>
                <a:spcPct val="20000"/>
              </a:spcBef>
              <a:buClr>
                <a:schemeClr val="bg2"/>
              </a:buClr>
              <a:buSzPct val="75000"/>
              <a:buFont typeface="Wingdings" pitchFamily="2" charset="2"/>
              <a:buNone/>
            </a:pPr>
            <a:r>
              <a:rPr lang="en-US" altLang="ja-JP" sz="2400" dirty="0">
                <a:latin typeface="メイリオ" panose="020B0604030504040204" pitchFamily="50" charset="-128"/>
                <a:ea typeface="メイリオ" panose="020B0604030504040204" pitchFamily="50" charset="-128"/>
              </a:rPr>
              <a:t>X 8341-3</a:t>
            </a:r>
            <a:endParaRPr lang="ja-JP" altLang="en-US" sz="2400" dirty="0">
              <a:latin typeface="メイリオ" panose="020B0604030504040204" pitchFamily="50" charset="-128"/>
              <a:ea typeface="メイリオ" panose="020B0604030504040204" pitchFamily="50" charset="-128"/>
            </a:endParaRPr>
          </a:p>
        </p:txBody>
      </p:sp>
      <p:sp>
        <p:nvSpPr>
          <p:cNvPr id="12" name="左中かっこ 11"/>
          <p:cNvSpPr/>
          <p:nvPr/>
        </p:nvSpPr>
        <p:spPr bwMode="auto">
          <a:xfrm>
            <a:off x="1698625" y="2987675"/>
            <a:ext cx="277813" cy="2490788"/>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a:latin typeface="メイリオ" panose="020B0604030504040204" pitchFamily="50" charset="-128"/>
              <a:ea typeface="メイリオ" panose="020B0604030504040204" pitchFamily="50" charset="-128"/>
            </a:endParaRPr>
          </a:p>
        </p:txBody>
      </p:sp>
      <p:sp>
        <p:nvSpPr>
          <p:cNvPr id="14" name="左中かっこ 13"/>
          <p:cNvSpPr/>
          <p:nvPr/>
        </p:nvSpPr>
        <p:spPr bwMode="auto">
          <a:xfrm rot="10800000">
            <a:off x="6415088" y="4618038"/>
            <a:ext cx="434975" cy="1871662"/>
          </a:xfrm>
          <a:prstGeom prst="leftBrace">
            <a:avLst>
              <a:gd name="adj1" fmla="val 8333"/>
              <a:gd name="adj2" fmla="val 50345"/>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a:latin typeface="メイリオ" panose="020B0604030504040204" pitchFamily="50" charset="-128"/>
              <a:ea typeface="メイリオ" panose="020B0604030504040204" pitchFamily="50" charset="-128"/>
            </a:endParaRPr>
          </a:p>
        </p:txBody>
      </p:sp>
      <p:sp>
        <p:nvSpPr>
          <p:cNvPr id="26637" name="テキスト ボックス 14"/>
          <p:cNvSpPr txBox="1">
            <a:spLocks noChangeArrowheads="1"/>
          </p:cNvSpPr>
          <p:nvPr/>
        </p:nvSpPr>
        <p:spPr bwMode="auto">
          <a:xfrm>
            <a:off x="6701844" y="3865563"/>
            <a:ext cx="2363787" cy="9787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2400" dirty="0">
                <a:latin typeface="メイリオ" panose="020B0604030504040204" pitchFamily="50" charset="-128"/>
                <a:ea typeface="メイリオ" panose="020B0604030504040204" pitchFamily="50" charset="-128"/>
              </a:rPr>
              <a:t>Understanding</a:t>
            </a:r>
          </a:p>
          <a:p>
            <a:pPr eaLnBrk="1" hangingPunct="1">
              <a:lnSpc>
                <a:spcPct val="110000"/>
              </a:lnSpc>
              <a:spcBef>
                <a:spcPct val="20000"/>
              </a:spcBef>
              <a:buClr>
                <a:schemeClr val="bg2"/>
              </a:buClr>
              <a:buSzPct val="75000"/>
              <a:buFont typeface="Wingdings" pitchFamily="2" charset="2"/>
              <a:buNone/>
            </a:pPr>
            <a:r>
              <a:rPr lang="en-US" altLang="ja-JP" sz="2400" dirty="0">
                <a:latin typeface="メイリオ" panose="020B0604030504040204" pitchFamily="50" charset="-128"/>
                <a:ea typeface="メイリオ" panose="020B0604030504040204" pitchFamily="50" charset="-128"/>
              </a:rPr>
              <a:t>WCAG 2.0</a:t>
            </a:r>
            <a:endParaRPr lang="ja-JP" altLang="en-US" sz="2400" dirty="0">
              <a:latin typeface="メイリオ" panose="020B0604030504040204" pitchFamily="50" charset="-128"/>
              <a:ea typeface="メイリオ" panose="020B0604030504040204" pitchFamily="50" charset="-128"/>
            </a:endParaRPr>
          </a:p>
        </p:txBody>
      </p:sp>
      <p:sp>
        <p:nvSpPr>
          <p:cNvPr id="16" name="左中かっこ 15"/>
          <p:cNvSpPr/>
          <p:nvPr/>
        </p:nvSpPr>
        <p:spPr bwMode="auto">
          <a:xfrm rot="10800000">
            <a:off x="6256338" y="2917825"/>
            <a:ext cx="231775" cy="3571875"/>
          </a:xfrm>
          <a:prstGeom prst="leftBrace">
            <a:avLst>
              <a:gd name="adj1" fmla="val 8333"/>
              <a:gd name="adj2" fmla="val 64072"/>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a:latin typeface="メイリオ" panose="020B0604030504040204" pitchFamily="50" charset="-128"/>
              <a:ea typeface="メイリオ" panose="020B0604030504040204" pitchFamily="50" charset="-128"/>
            </a:endParaRPr>
          </a:p>
        </p:txBody>
      </p:sp>
      <p:cxnSp>
        <p:nvCxnSpPr>
          <p:cNvPr id="18" name="直線コネクタ 17"/>
          <p:cNvCxnSpPr/>
          <p:nvPr/>
        </p:nvCxnSpPr>
        <p:spPr bwMode="auto">
          <a:xfrm>
            <a:off x="5026025" y="4629150"/>
            <a:ext cx="1476375"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640" name="テキスト ボックス 21"/>
          <p:cNvSpPr txBox="1">
            <a:spLocks noChangeArrowheads="1"/>
          </p:cNvSpPr>
          <p:nvPr/>
        </p:nvSpPr>
        <p:spPr bwMode="auto">
          <a:xfrm>
            <a:off x="60325" y="4459873"/>
            <a:ext cx="19034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2010</a:t>
            </a:r>
            <a:r>
              <a:rPr lang="ja-JP" altLang="en-US" sz="2000" dirty="0" smtClean="0">
                <a:latin typeface="メイリオ" panose="020B0604030504040204" pitchFamily="50" charset="-128"/>
                <a:ea typeface="メイリオ" panose="020B0604030504040204" pitchFamily="50" charset="-128"/>
              </a:rPr>
              <a:t>年）</a:t>
            </a:r>
            <a:endParaRPr lang="ja-JP" altLang="en-US" sz="2000" dirty="0">
              <a:latin typeface="メイリオ" panose="020B0604030504040204" pitchFamily="50" charset="-128"/>
              <a:ea typeface="メイリオ" panose="020B0604030504040204" pitchFamily="50" charset="-128"/>
            </a:endParaRPr>
          </a:p>
        </p:txBody>
      </p:sp>
      <p:sp>
        <p:nvSpPr>
          <p:cNvPr id="26641" name="テキスト ボックス 20"/>
          <p:cNvSpPr txBox="1">
            <a:spLocks noChangeArrowheads="1"/>
          </p:cNvSpPr>
          <p:nvPr/>
        </p:nvSpPr>
        <p:spPr bwMode="auto">
          <a:xfrm>
            <a:off x="6535738" y="2889250"/>
            <a:ext cx="2608262"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（最新版</a:t>
            </a:r>
            <a:r>
              <a:rPr lang="ja-JP" altLang="en-US" sz="2000" dirty="0" smtClean="0">
                <a:latin typeface="メイリオ" panose="020B0604030504040204" pitchFamily="50" charset="-128"/>
                <a:ea typeface="メイリオ" panose="020B0604030504040204" pitchFamily="50" charset="-128"/>
              </a:rPr>
              <a:t>は</a:t>
            </a:r>
            <a:r>
              <a:rPr lang="en-US" altLang="ja-JP" sz="2000" dirty="0" smtClean="0">
                <a:latin typeface="メイリオ" panose="020B0604030504040204" pitchFamily="50" charset="-128"/>
                <a:ea typeface="メイリオ" panose="020B0604030504040204" pitchFamily="50" charset="-128"/>
              </a:rPr>
              <a:t>2014</a:t>
            </a:r>
            <a:r>
              <a:rPr lang="ja-JP" altLang="en-US" sz="2000" dirty="0" smtClean="0">
                <a:latin typeface="メイリオ" panose="020B0604030504040204" pitchFamily="50" charset="-128"/>
                <a:ea typeface="メイリオ" panose="020B0604030504040204" pitchFamily="50" charset="-128"/>
              </a:rPr>
              <a:t>年</a:t>
            </a:r>
            <a:endParaRPr lang="en-US" altLang="ja-JP" sz="2000" dirty="0" smtClean="0">
              <a:latin typeface="メイリオ" panose="020B0604030504040204" pitchFamily="50" charset="-128"/>
              <a:ea typeface="メイリオ" panose="020B0604030504040204" pitchFamily="50" charset="-128"/>
            </a:endParaRPr>
          </a:p>
          <a:p>
            <a:pPr>
              <a:lnSpc>
                <a:spcPct val="80000"/>
              </a:lnSpc>
              <a:spcBef>
                <a:spcPct val="20000"/>
              </a:spcBef>
              <a:buClr>
                <a:schemeClr val="bg2"/>
              </a:buClr>
              <a:buSzPct val="75000"/>
              <a:buFont typeface="Wingdings" pitchFamily="2" charset="2"/>
              <a:buNone/>
            </a:pPr>
            <a:r>
              <a:rPr lang="en-US" altLang="ja-JP"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  9</a:t>
            </a:r>
            <a:r>
              <a:rPr lang="ja-JP" altLang="en-US" sz="2000" dirty="0" smtClean="0">
                <a:latin typeface="メイリオ" panose="020B0604030504040204" pitchFamily="50" charset="-128"/>
                <a:ea typeface="メイリオ" panose="020B0604030504040204" pitchFamily="50" charset="-128"/>
              </a:rPr>
              <a:t>月</a:t>
            </a:r>
            <a:r>
              <a:rPr lang="en-US" altLang="ja-JP" sz="2000" dirty="0" smtClean="0">
                <a:latin typeface="メイリオ" panose="020B0604030504040204" pitchFamily="50" charset="-128"/>
                <a:ea typeface="メイリオ" panose="020B0604030504040204" pitchFamily="50" charset="-128"/>
              </a:rPr>
              <a:t>16</a:t>
            </a:r>
            <a:r>
              <a:rPr lang="ja-JP" altLang="en-US" sz="2000" dirty="0" smtClean="0">
                <a:latin typeface="メイリオ" panose="020B0604030504040204" pitchFamily="50" charset="-128"/>
                <a:ea typeface="メイリオ" panose="020B0604030504040204" pitchFamily="50" charset="-128"/>
              </a:rPr>
              <a:t>日版</a:t>
            </a:r>
            <a:r>
              <a:rPr lang="ja-JP" altLang="en-US" sz="2000" dirty="0">
                <a:latin typeface="メイリオ" panose="020B0604030504040204" pitchFamily="50" charset="-128"/>
                <a:ea typeface="メイリオ" panose="020B0604030504040204" pitchFamily="50" charset="-128"/>
              </a:rPr>
              <a:t>）</a:t>
            </a:r>
          </a:p>
        </p:txBody>
      </p:sp>
      <p:sp>
        <p:nvSpPr>
          <p:cNvPr id="19" name="テキスト ボックス 21"/>
          <p:cNvSpPr txBox="1">
            <a:spLocks noChangeArrowheads="1"/>
          </p:cNvSpPr>
          <p:nvPr/>
        </p:nvSpPr>
        <p:spPr bwMode="auto">
          <a:xfrm>
            <a:off x="60324" y="5060658"/>
            <a:ext cx="19034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000" dirty="0" smtClean="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WCAG 2.0 </a:t>
            </a:r>
            <a:r>
              <a:rPr lang="ja-JP" altLang="en-US" sz="2000" dirty="0" smtClean="0">
                <a:latin typeface="メイリオ" panose="020B0604030504040204" pitchFamily="50" charset="-128"/>
                <a:ea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endParaRPr>
          </a:p>
          <a:p>
            <a:pP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2008</a:t>
            </a:r>
            <a:r>
              <a:rPr lang="ja-JP" altLang="en-US" sz="2000" dirty="0" smtClean="0">
                <a:latin typeface="メイリオ" panose="020B0604030504040204" pitchFamily="50" charset="-128"/>
                <a:ea typeface="メイリオ" panose="020B0604030504040204" pitchFamily="50" charset="-128"/>
              </a:rPr>
              <a:t>年）</a:t>
            </a:r>
            <a:endParaRPr lang="ja-JP" altLang="en-US" sz="2000" dirty="0">
              <a:latin typeface="メイリオ" panose="020B0604030504040204" pitchFamily="50" charset="-128"/>
              <a:ea typeface="メイリオ" panose="020B0604030504040204" pitchFamily="50" charset="-128"/>
            </a:endParaRPr>
          </a:p>
        </p:txBody>
      </p:sp>
      <p:sp>
        <p:nvSpPr>
          <p:cNvPr id="2" name="正方形/長方形 1"/>
          <p:cNvSpPr/>
          <p:nvPr/>
        </p:nvSpPr>
        <p:spPr bwMode="auto">
          <a:xfrm>
            <a:off x="228600" y="1227221"/>
            <a:ext cx="8650705" cy="140769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tLang="ja-JP" dirty="0" smtClean="0">
                <a:latin typeface="メイリオ" panose="020B0604030504040204" pitchFamily="50" charset="-128"/>
                <a:ea typeface="メイリオ" panose="020B0604030504040204" pitchFamily="50" charset="-128"/>
              </a:rPr>
              <a:t>JIS</a:t>
            </a:r>
            <a:r>
              <a:rPr lang="ja-JP" altLang="en-US" dirty="0" smtClean="0">
                <a:latin typeface="メイリオ" panose="020B0604030504040204" pitchFamily="50" charset="-128"/>
                <a:ea typeface="メイリオ" panose="020B0604030504040204" pitchFamily="50" charset="-128"/>
              </a:rPr>
              <a:t>と</a:t>
            </a:r>
            <a:r>
              <a:rPr lang="en-US" altLang="ja-JP" dirty="0" smtClean="0">
                <a:latin typeface="メイリオ" panose="020B0604030504040204" pitchFamily="50" charset="-128"/>
                <a:ea typeface="メイリオ" panose="020B0604030504040204" pitchFamily="50" charset="-128"/>
              </a:rPr>
              <a:t>W3C</a:t>
            </a:r>
            <a:r>
              <a:rPr lang="ja-JP" altLang="en-US" dirty="0" smtClean="0">
                <a:latin typeface="メイリオ" panose="020B0604030504040204" pitchFamily="50" charset="-128"/>
                <a:ea typeface="メイリオ" panose="020B0604030504040204" pitchFamily="50" charset="-128"/>
              </a:rPr>
              <a:t>の関連文書との関係</a:t>
            </a:r>
            <a:r>
              <a:rPr lang="ja-JP" altLang="en-US" sz="2800" dirty="0" smtClean="0">
                <a:latin typeface="メイリオ" panose="020B0604030504040204" pitchFamily="50" charset="-128"/>
                <a:ea typeface="メイリオ" panose="020B0604030504040204" pitchFamily="50" charset="-128"/>
              </a:rPr>
              <a:t>（一部）</a:t>
            </a:r>
            <a:endParaRPr lang="ja-JP" altLang="en-US" dirty="0" smtClean="0">
              <a:latin typeface="メイリオ" panose="020B0604030504040204" pitchFamily="50" charset="-128"/>
              <a:ea typeface="メイリオ" panose="020B0604030504040204" pitchFamily="50" charset="-128"/>
            </a:endParaRPr>
          </a:p>
        </p:txBody>
      </p:sp>
      <p:sp>
        <p:nvSpPr>
          <p:cNvPr id="28675"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C5577D20-A637-4A43-A9FE-3DA90FBAE003}" type="slidenum">
              <a:rPr kumimoji="0" lang="en-US" altLang="ja-JP" sz="1800" smtClean="0">
                <a:latin typeface="メイリオ" panose="020B0604030504040204" pitchFamily="50" charset="-128"/>
                <a:ea typeface="メイリオ" panose="020B0604030504040204" pitchFamily="50" charset="-128"/>
              </a:rPr>
              <a:pPr eaLnBrk="1" hangingPunct="1"/>
              <a:t>21</a:t>
            </a:fld>
            <a:endParaRPr kumimoji="0" lang="en-US" altLang="ja-JP" sz="1800" smtClean="0">
              <a:latin typeface="メイリオ" panose="020B0604030504040204" pitchFamily="50" charset="-128"/>
              <a:ea typeface="メイリオ" panose="020B0604030504040204" pitchFamily="50" charset="-128"/>
            </a:endParaRPr>
          </a:p>
        </p:txBody>
      </p:sp>
      <p:sp>
        <p:nvSpPr>
          <p:cNvPr id="28676" name="Text Box 5"/>
          <p:cNvSpPr txBox="1">
            <a:spLocks noChangeArrowheads="1"/>
          </p:cNvSpPr>
          <p:nvPr/>
        </p:nvSpPr>
        <p:spPr bwMode="auto">
          <a:xfrm>
            <a:off x="3883025" y="2146890"/>
            <a:ext cx="990977" cy="49859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ja-JP" altLang="en-US" sz="2400">
                <a:latin typeface="メイリオ" panose="020B0604030504040204" pitchFamily="50" charset="-128"/>
                <a:ea typeface="メイリオ" panose="020B0604030504040204" pitchFamily="50" charset="-128"/>
              </a:rPr>
              <a:t>原則</a:t>
            </a:r>
            <a:r>
              <a:rPr lang="en-US" altLang="ja-JP" sz="2400">
                <a:latin typeface="メイリオ" panose="020B0604030504040204" pitchFamily="50" charset="-128"/>
                <a:ea typeface="メイリオ" panose="020B0604030504040204" pitchFamily="50" charset="-128"/>
              </a:rPr>
              <a:t>1</a:t>
            </a:r>
          </a:p>
        </p:txBody>
      </p:sp>
      <p:sp>
        <p:nvSpPr>
          <p:cNvPr id="28678" name="Text Box 7"/>
          <p:cNvSpPr txBox="1">
            <a:spLocks noChangeArrowheads="1"/>
          </p:cNvSpPr>
          <p:nvPr/>
        </p:nvSpPr>
        <p:spPr bwMode="auto">
          <a:xfrm>
            <a:off x="5421313" y="2950165"/>
            <a:ext cx="2520242" cy="49859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ja-JP" altLang="en-US" sz="2400">
                <a:latin typeface="メイリオ" panose="020B0604030504040204" pitchFamily="50" charset="-128"/>
                <a:ea typeface="メイリオ" panose="020B0604030504040204" pitchFamily="50" charset="-128"/>
              </a:rPr>
              <a:t>ガイドライン</a:t>
            </a:r>
            <a:r>
              <a:rPr lang="en-US" altLang="ja-JP" sz="2400">
                <a:latin typeface="メイリオ" panose="020B0604030504040204" pitchFamily="50" charset="-128"/>
                <a:ea typeface="メイリオ" panose="020B0604030504040204" pitchFamily="50" charset="-128"/>
              </a:rPr>
              <a:t>1.2</a:t>
            </a:r>
          </a:p>
        </p:txBody>
      </p:sp>
      <p:sp>
        <p:nvSpPr>
          <p:cNvPr id="28680" name="Text Box 9"/>
          <p:cNvSpPr txBox="1">
            <a:spLocks noChangeArrowheads="1"/>
          </p:cNvSpPr>
          <p:nvPr/>
        </p:nvSpPr>
        <p:spPr bwMode="auto">
          <a:xfrm>
            <a:off x="4672013" y="3873500"/>
            <a:ext cx="2202847" cy="49859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ja-JP" altLang="en-US" sz="2400">
                <a:latin typeface="メイリオ" panose="020B0604030504040204" pitchFamily="50" charset="-128"/>
                <a:ea typeface="メイリオ" panose="020B0604030504040204" pitchFamily="50" charset="-128"/>
              </a:rPr>
              <a:t>達成基準</a:t>
            </a:r>
            <a:r>
              <a:rPr lang="en-US" altLang="ja-JP" sz="2400">
                <a:latin typeface="メイリオ" panose="020B0604030504040204" pitchFamily="50" charset="-128"/>
                <a:ea typeface="メイリオ" panose="020B0604030504040204" pitchFamily="50" charset="-128"/>
              </a:rPr>
              <a:t>1.2.1</a:t>
            </a:r>
          </a:p>
        </p:txBody>
      </p:sp>
      <p:sp>
        <p:nvSpPr>
          <p:cNvPr id="17417" name="Text Box 10"/>
          <p:cNvSpPr txBox="1">
            <a:spLocks noChangeArrowheads="1"/>
          </p:cNvSpPr>
          <p:nvPr/>
        </p:nvSpPr>
        <p:spPr bwMode="auto">
          <a:xfrm>
            <a:off x="3290888" y="5075238"/>
            <a:ext cx="2212465" cy="498598"/>
          </a:xfrm>
          <a:prstGeom prst="rect">
            <a:avLst/>
          </a:prstGeom>
          <a:noFill/>
          <a:ln w="9525" algn="ctr">
            <a:solidFill>
              <a:schemeClr val="tx1"/>
            </a:solidFill>
            <a:miter lim="800000"/>
            <a:headEnd/>
            <a:tailEnd/>
          </a:ln>
        </p:spPr>
        <p:txBody>
          <a:bodyPr wrap="none">
            <a:spAutoFit/>
          </a:bodyPr>
          <a:lstStyle/>
          <a:p>
            <a:pPr marL="342900" indent="-342900">
              <a:lnSpc>
                <a:spcPct val="110000"/>
              </a:lnSpc>
              <a:spcBef>
                <a:spcPct val="20000"/>
              </a:spcBef>
              <a:buClr>
                <a:schemeClr val="bg2"/>
              </a:buClr>
              <a:buSzPct val="75000"/>
              <a:buFont typeface="Wingdings" pitchFamily="2" charset="2"/>
              <a:buNone/>
              <a:defRPr/>
            </a:pPr>
            <a:r>
              <a:rPr lang="ja-JP" altLang="en-US" sz="2400" dirty="0">
                <a:solidFill>
                  <a:schemeClr val="accent1">
                    <a:lumMod val="50000"/>
                  </a:schemeClr>
                </a:solidFill>
                <a:latin typeface="メイリオ" panose="020B0604030504040204" pitchFamily="50" charset="-128"/>
                <a:ea typeface="メイリオ" panose="020B0604030504040204" pitchFamily="50" charset="-128"/>
              </a:rPr>
              <a:t>実装方法</a:t>
            </a:r>
            <a:r>
              <a:rPr lang="en-US" altLang="ja-JP" sz="2400" dirty="0">
                <a:solidFill>
                  <a:schemeClr val="accent1">
                    <a:lumMod val="50000"/>
                  </a:schemeClr>
                </a:solidFill>
                <a:latin typeface="メイリオ" panose="020B0604030504040204" pitchFamily="50" charset="-128"/>
                <a:ea typeface="メイリオ" panose="020B0604030504040204" pitchFamily="50" charset="-128"/>
              </a:rPr>
              <a:t>G158</a:t>
            </a:r>
          </a:p>
        </p:txBody>
      </p:sp>
      <p:cxnSp>
        <p:nvCxnSpPr>
          <p:cNvPr id="28682" name="AutoShape 11"/>
          <p:cNvCxnSpPr>
            <a:cxnSpLocks noChangeShapeType="1"/>
            <a:stCxn id="28676" idx="2"/>
            <a:endCxn id="28677" idx="0"/>
          </p:cNvCxnSpPr>
          <p:nvPr/>
        </p:nvCxnSpPr>
        <p:spPr bwMode="auto">
          <a:xfrm rot="5400000">
            <a:off x="3140055" y="1716467"/>
            <a:ext cx="309439" cy="216748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8683" name="AutoShape 12"/>
          <p:cNvCxnSpPr>
            <a:cxnSpLocks noChangeShapeType="1"/>
            <a:stCxn id="28676" idx="2"/>
            <a:endCxn id="28678" idx="0"/>
          </p:cNvCxnSpPr>
          <p:nvPr/>
        </p:nvCxnSpPr>
        <p:spPr bwMode="auto">
          <a:xfrm rot="16200000" flipH="1">
            <a:off x="5377636" y="1646366"/>
            <a:ext cx="304677" cy="2302920"/>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8684" name="AutoShape 13"/>
          <p:cNvCxnSpPr>
            <a:cxnSpLocks noChangeShapeType="1"/>
            <a:stCxn id="28677" idx="2"/>
            <a:endCxn id="28679" idx="0"/>
          </p:cNvCxnSpPr>
          <p:nvPr/>
        </p:nvCxnSpPr>
        <p:spPr bwMode="auto">
          <a:xfrm flipH="1">
            <a:off x="2205326" y="3453525"/>
            <a:ext cx="5708" cy="403181"/>
          </a:xfrm>
          <a:prstGeom prst="straightConnector1">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8685" name="AutoShape 14"/>
          <p:cNvCxnSpPr>
            <a:cxnSpLocks noChangeShapeType="1"/>
            <a:stCxn id="28678" idx="2"/>
            <a:endCxn id="28680" idx="0"/>
          </p:cNvCxnSpPr>
          <p:nvPr/>
        </p:nvCxnSpPr>
        <p:spPr bwMode="auto">
          <a:xfrm rot="5400000">
            <a:off x="6015068" y="3207133"/>
            <a:ext cx="424737" cy="907997"/>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8686" name="AutoShape 15"/>
          <p:cNvCxnSpPr>
            <a:cxnSpLocks noChangeShapeType="1"/>
            <a:stCxn id="28680" idx="2"/>
            <a:endCxn id="17417" idx="0"/>
          </p:cNvCxnSpPr>
          <p:nvPr/>
        </p:nvCxnSpPr>
        <p:spPr bwMode="auto">
          <a:xfrm rot="5400000">
            <a:off x="4733709" y="4035510"/>
            <a:ext cx="703140" cy="1376316"/>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17423" name="Text Box 16"/>
          <p:cNvSpPr txBox="1">
            <a:spLocks noChangeArrowheads="1"/>
          </p:cNvSpPr>
          <p:nvPr/>
        </p:nvSpPr>
        <p:spPr bwMode="auto">
          <a:xfrm>
            <a:off x="6035675" y="5072063"/>
            <a:ext cx="2212465" cy="498598"/>
          </a:xfrm>
          <a:prstGeom prst="rect">
            <a:avLst/>
          </a:prstGeom>
          <a:noFill/>
          <a:ln w="9525" algn="ctr">
            <a:solidFill>
              <a:schemeClr val="tx1"/>
            </a:solidFill>
            <a:miter lim="800000"/>
            <a:headEnd/>
            <a:tailEnd/>
          </a:ln>
        </p:spPr>
        <p:txBody>
          <a:bodyPr wrap="none">
            <a:spAutoFit/>
          </a:bodyPr>
          <a:lstStyle/>
          <a:p>
            <a:pPr marL="342900" indent="-342900">
              <a:lnSpc>
                <a:spcPct val="110000"/>
              </a:lnSpc>
              <a:spcBef>
                <a:spcPct val="20000"/>
              </a:spcBef>
              <a:buClr>
                <a:schemeClr val="bg2"/>
              </a:buClr>
              <a:buSzPct val="75000"/>
              <a:buFont typeface="Wingdings" pitchFamily="2" charset="2"/>
              <a:buNone/>
              <a:defRPr/>
            </a:pPr>
            <a:r>
              <a:rPr lang="ja-JP" altLang="en-US" sz="2400">
                <a:solidFill>
                  <a:schemeClr val="accent1">
                    <a:lumMod val="50000"/>
                  </a:schemeClr>
                </a:solidFill>
                <a:latin typeface="メイリオ" panose="020B0604030504040204" pitchFamily="50" charset="-128"/>
                <a:ea typeface="メイリオ" panose="020B0604030504040204" pitchFamily="50" charset="-128"/>
              </a:rPr>
              <a:t>実装方法</a:t>
            </a:r>
            <a:r>
              <a:rPr lang="en-US" altLang="ja-JP" sz="2400">
                <a:solidFill>
                  <a:schemeClr val="accent1">
                    <a:lumMod val="50000"/>
                  </a:schemeClr>
                </a:solidFill>
                <a:latin typeface="メイリオ" panose="020B0604030504040204" pitchFamily="50" charset="-128"/>
                <a:ea typeface="メイリオ" panose="020B0604030504040204" pitchFamily="50" charset="-128"/>
              </a:rPr>
              <a:t>G159</a:t>
            </a:r>
          </a:p>
        </p:txBody>
      </p:sp>
      <p:cxnSp>
        <p:nvCxnSpPr>
          <p:cNvPr id="28688" name="AutoShape 17"/>
          <p:cNvCxnSpPr>
            <a:cxnSpLocks noChangeShapeType="1"/>
            <a:stCxn id="28680" idx="2"/>
            <a:endCxn id="17423" idx="0"/>
          </p:cNvCxnSpPr>
          <p:nvPr/>
        </p:nvCxnSpPr>
        <p:spPr bwMode="auto">
          <a:xfrm rot="16200000" flipH="1">
            <a:off x="6107690" y="4037844"/>
            <a:ext cx="699965" cy="1368471"/>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28690" name="AutoShape 19"/>
          <p:cNvCxnSpPr>
            <a:cxnSpLocks noChangeShapeType="1"/>
            <a:stCxn id="28678" idx="2"/>
            <a:endCxn id="28689" idx="0"/>
          </p:cNvCxnSpPr>
          <p:nvPr/>
        </p:nvCxnSpPr>
        <p:spPr bwMode="auto">
          <a:xfrm rot="16200000" flipH="1">
            <a:off x="7058998" y="3071198"/>
            <a:ext cx="410450" cy="1165579"/>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28691" name="AutoShape 20"/>
          <p:cNvSpPr>
            <a:spLocks noChangeArrowheads="1"/>
          </p:cNvSpPr>
          <p:nvPr/>
        </p:nvSpPr>
        <p:spPr bwMode="auto">
          <a:xfrm>
            <a:off x="638175" y="1958975"/>
            <a:ext cx="8121650" cy="2541588"/>
          </a:xfrm>
          <a:prstGeom prst="roundRect">
            <a:avLst>
              <a:gd name="adj" fmla="val 7074"/>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Char char="n"/>
            </a:pPr>
            <a:endParaRPr lang="ja-JP" altLang="en-US" sz="3200">
              <a:latin typeface="メイリオ" panose="020B0604030504040204" pitchFamily="50" charset="-128"/>
              <a:ea typeface="メイリオ" panose="020B0604030504040204" pitchFamily="50" charset="-128"/>
            </a:endParaRPr>
          </a:p>
        </p:txBody>
      </p:sp>
      <p:sp>
        <p:nvSpPr>
          <p:cNvPr id="28692" name="AutoShape 21"/>
          <p:cNvSpPr>
            <a:spLocks noChangeArrowheads="1"/>
          </p:cNvSpPr>
          <p:nvPr/>
        </p:nvSpPr>
        <p:spPr bwMode="auto">
          <a:xfrm>
            <a:off x="3178175" y="2048700"/>
            <a:ext cx="5181600" cy="3629449"/>
          </a:xfrm>
          <a:prstGeom prst="roundRect">
            <a:avLst>
              <a:gd name="adj" fmla="val 7074"/>
            </a:avLst>
          </a:prstGeom>
          <a:noFill/>
          <a:ln w="28575" algn="ctr">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Char char="n"/>
            </a:pPr>
            <a:endParaRPr lang="ja-JP" altLang="en-US" sz="3200">
              <a:latin typeface="メイリオ" panose="020B0604030504040204" pitchFamily="50" charset="-128"/>
              <a:ea typeface="メイリオ" panose="020B0604030504040204" pitchFamily="50" charset="-128"/>
            </a:endParaRPr>
          </a:p>
        </p:txBody>
      </p:sp>
      <p:sp>
        <p:nvSpPr>
          <p:cNvPr id="28693" name="AutoShape 22"/>
          <p:cNvSpPr>
            <a:spLocks noChangeArrowheads="1"/>
          </p:cNvSpPr>
          <p:nvPr/>
        </p:nvSpPr>
        <p:spPr bwMode="auto">
          <a:xfrm>
            <a:off x="2960688" y="4957763"/>
            <a:ext cx="5530850" cy="915987"/>
          </a:xfrm>
          <a:prstGeom prst="roundRect">
            <a:avLst>
              <a:gd name="adj" fmla="val 7074"/>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Char char="n"/>
            </a:pPr>
            <a:endParaRPr lang="ja-JP" altLang="en-US" sz="3200">
              <a:latin typeface="メイリオ" panose="020B0604030504040204" pitchFamily="50" charset="-128"/>
              <a:ea typeface="メイリオ" panose="020B0604030504040204" pitchFamily="50" charset="-128"/>
            </a:endParaRPr>
          </a:p>
        </p:txBody>
      </p:sp>
      <p:sp>
        <p:nvSpPr>
          <p:cNvPr id="48150" name="Text Box 23"/>
          <p:cNvSpPr txBox="1">
            <a:spLocks noChangeArrowheads="1"/>
          </p:cNvSpPr>
          <p:nvPr/>
        </p:nvSpPr>
        <p:spPr bwMode="auto">
          <a:xfrm>
            <a:off x="352425" y="1290577"/>
            <a:ext cx="5669437" cy="498598"/>
          </a:xfrm>
          <a:prstGeom prst="rect">
            <a:avLst/>
          </a:prstGeom>
          <a:noFill/>
          <a:ln w="9525" algn="ctr">
            <a:solidFill>
              <a:schemeClr val="bg2">
                <a:lumMod val="60000"/>
                <a:lumOff val="40000"/>
              </a:schemeClr>
            </a:solidFill>
            <a:miter lim="800000"/>
            <a:headEnd/>
            <a:tailEnd/>
          </a:ln>
        </p:spPr>
        <p:txBody>
          <a:bodyPr wrap="none" anchor="ctr">
            <a:spAutoFit/>
          </a:bodyPr>
          <a:lstStyle/>
          <a:p>
            <a:pPr marL="342900" indent="-342900">
              <a:lnSpc>
                <a:spcPct val="110000"/>
              </a:lnSpc>
              <a:spcBef>
                <a:spcPct val="20000"/>
              </a:spcBef>
              <a:buClr>
                <a:schemeClr val="bg2"/>
              </a:buClr>
              <a:buSzPct val="75000"/>
              <a:buFont typeface="Wingdings" pitchFamily="2" charset="2"/>
              <a:buNone/>
              <a:defRPr/>
            </a:pPr>
            <a:r>
              <a:rPr lang="en-US" altLang="ja-JP" sz="2400" b="1" dirty="0">
                <a:latin typeface="メイリオ" panose="020B0604030504040204" pitchFamily="50" charset="-128"/>
                <a:ea typeface="メイリオ" panose="020B0604030504040204" pitchFamily="50" charset="-128"/>
              </a:rPr>
              <a:t>JIS</a:t>
            </a:r>
            <a:r>
              <a:rPr lang="ja-JP" altLang="en-US" sz="2400" b="1" dirty="0">
                <a:latin typeface="メイリオ" panose="020B0604030504040204" pitchFamily="50" charset="-128"/>
                <a:ea typeface="メイリオ" panose="020B0604030504040204" pitchFamily="50" charset="-128"/>
              </a:rPr>
              <a:t> </a:t>
            </a:r>
            <a:r>
              <a:rPr lang="en-US" altLang="ja-JP" sz="2400" b="1" dirty="0">
                <a:latin typeface="メイリオ" panose="020B0604030504040204" pitchFamily="50" charset="-128"/>
                <a:ea typeface="メイリオ" panose="020B0604030504040204" pitchFamily="50" charset="-128"/>
              </a:rPr>
              <a:t>X 8341-3:2010 </a:t>
            </a:r>
            <a:r>
              <a:rPr lang="en-US" altLang="ja-JP" sz="2400" b="1" dirty="0">
                <a:solidFill>
                  <a:schemeClr val="accent1">
                    <a:lumMod val="50000"/>
                  </a:schemeClr>
                </a:solidFill>
                <a:latin typeface="メイリオ" panose="020B0604030504040204" pitchFamily="50" charset="-128"/>
                <a:ea typeface="メイリオ" panose="020B0604030504040204" pitchFamily="50" charset="-128"/>
              </a:rPr>
              <a:t>(= WCAG 2.0)</a:t>
            </a:r>
          </a:p>
        </p:txBody>
      </p:sp>
      <p:sp>
        <p:nvSpPr>
          <p:cNvPr id="48151" name="Text Box 24"/>
          <p:cNvSpPr txBox="1">
            <a:spLocks noChangeArrowheads="1"/>
          </p:cNvSpPr>
          <p:nvPr/>
        </p:nvSpPr>
        <p:spPr bwMode="auto">
          <a:xfrm>
            <a:off x="216899" y="4958419"/>
            <a:ext cx="2619964" cy="679160"/>
          </a:xfrm>
          <a:prstGeom prst="rect">
            <a:avLst/>
          </a:prstGeom>
          <a:noFill/>
          <a:ln w="12700" algn="ctr">
            <a:solidFill>
              <a:schemeClr val="bg2">
                <a:lumMod val="40000"/>
                <a:lumOff val="60000"/>
              </a:schemeClr>
            </a:solidFill>
            <a:miter lim="800000"/>
            <a:headEnd/>
            <a:tailEnd/>
          </a:ln>
        </p:spPr>
        <p:txBody>
          <a:bodyPr wrap="square" anchor="ctr">
            <a:spAutoFit/>
          </a:bodyPr>
          <a:lstStyle/>
          <a:p>
            <a:pPr marL="342900" indent="-342900">
              <a:lnSpc>
                <a:spcPts val="2000"/>
              </a:lnSpc>
              <a:spcBef>
                <a:spcPct val="20000"/>
              </a:spcBef>
              <a:buClr>
                <a:schemeClr val="bg2"/>
              </a:buClr>
              <a:buSzPct val="75000"/>
              <a:buFont typeface="Wingdings" pitchFamily="2" charset="2"/>
              <a:buNone/>
              <a:defRPr/>
            </a:pPr>
            <a:r>
              <a:rPr lang="en-US" altLang="ja-JP" sz="2400" b="1" dirty="0">
                <a:solidFill>
                  <a:schemeClr val="accent1">
                    <a:lumMod val="50000"/>
                  </a:schemeClr>
                </a:solidFill>
                <a:latin typeface="メイリオ" panose="020B0604030504040204" pitchFamily="50" charset="-128"/>
                <a:ea typeface="メイリオ" panose="020B0604030504040204" pitchFamily="50" charset="-128"/>
              </a:rPr>
              <a:t>Understanding </a:t>
            </a:r>
          </a:p>
          <a:p>
            <a:pPr marL="342900" indent="-342900">
              <a:lnSpc>
                <a:spcPts val="2000"/>
              </a:lnSpc>
              <a:spcBef>
                <a:spcPct val="20000"/>
              </a:spcBef>
              <a:buClr>
                <a:schemeClr val="bg2"/>
              </a:buClr>
              <a:buSzPct val="75000"/>
              <a:buFont typeface="Wingdings" pitchFamily="2" charset="2"/>
              <a:buNone/>
              <a:defRPr/>
            </a:pPr>
            <a:r>
              <a:rPr lang="en-US" altLang="ja-JP" sz="2400" b="1" dirty="0">
                <a:solidFill>
                  <a:schemeClr val="accent1">
                    <a:lumMod val="50000"/>
                  </a:schemeClr>
                </a:solidFill>
                <a:latin typeface="メイリオ" panose="020B0604030504040204" pitchFamily="50" charset="-128"/>
                <a:ea typeface="メイリオ" panose="020B0604030504040204" pitchFamily="50" charset="-128"/>
              </a:rPr>
              <a:t>WCAG 2.0</a:t>
            </a:r>
          </a:p>
        </p:txBody>
      </p:sp>
      <p:sp>
        <p:nvSpPr>
          <p:cNvPr id="48152" name="Text Box 25"/>
          <p:cNvSpPr txBox="1">
            <a:spLocks noChangeArrowheads="1"/>
          </p:cNvSpPr>
          <p:nvPr/>
        </p:nvSpPr>
        <p:spPr bwMode="auto">
          <a:xfrm>
            <a:off x="271463" y="6080064"/>
            <a:ext cx="4295856" cy="498598"/>
          </a:xfrm>
          <a:prstGeom prst="rect">
            <a:avLst/>
          </a:prstGeom>
          <a:noFill/>
          <a:ln w="9525" algn="ctr">
            <a:solidFill>
              <a:schemeClr val="bg2">
                <a:lumMod val="40000"/>
                <a:lumOff val="60000"/>
              </a:schemeClr>
            </a:solidFill>
            <a:miter lim="800000"/>
            <a:headEnd/>
            <a:tailEnd/>
          </a:ln>
        </p:spPr>
        <p:txBody>
          <a:bodyPr wrap="none" anchor="ctr">
            <a:spAutoFit/>
          </a:bodyPr>
          <a:lstStyle/>
          <a:p>
            <a:pPr marL="342900" indent="-342900">
              <a:lnSpc>
                <a:spcPct val="110000"/>
              </a:lnSpc>
              <a:spcBef>
                <a:spcPct val="20000"/>
              </a:spcBef>
              <a:buClr>
                <a:schemeClr val="bg2"/>
              </a:buClr>
              <a:buSzPct val="75000"/>
              <a:buFont typeface="Wingdings" pitchFamily="2" charset="2"/>
              <a:buNone/>
              <a:defRPr/>
            </a:pPr>
            <a:r>
              <a:rPr lang="en-US" altLang="ja-JP" sz="2400" b="1" dirty="0">
                <a:solidFill>
                  <a:schemeClr val="accent1">
                    <a:lumMod val="50000"/>
                  </a:schemeClr>
                </a:solidFill>
                <a:latin typeface="メイリオ" panose="020B0604030504040204" pitchFamily="50" charset="-128"/>
                <a:ea typeface="メイリオ" panose="020B0604030504040204" pitchFamily="50" charset="-128"/>
              </a:rPr>
              <a:t>Techniques for WCAG 2.0</a:t>
            </a:r>
          </a:p>
        </p:txBody>
      </p:sp>
      <p:sp>
        <p:nvSpPr>
          <p:cNvPr id="28697" name="Line 9"/>
          <p:cNvSpPr>
            <a:spLocks noChangeShapeType="1"/>
          </p:cNvSpPr>
          <p:nvPr/>
        </p:nvSpPr>
        <p:spPr bwMode="auto">
          <a:xfrm>
            <a:off x="544512" y="1789176"/>
            <a:ext cx="93663" cy="519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8698" name="Line 9"/>
          <p:cNvSpPr>
            <a:spLocks noChangeShapeType="1"/>
          </p:cNvSpPr>
          <p:nvPr/>
        </p:nvSpPr>
        <p:spPr bwMode="auto">
          <a:xfrm flipV="1">
            <a:off x="2627313" y="4716463"/>
            <a:ext cx="522287" cy="246062"/>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sp>
        <p:nvSpPr>
          <p:cNvPr id="28699" name="Line 9"/>
          <p:cNvSpPr>
            <a:spLocks noChangeShapeType="1"/>
          </p:cNvSpPr>
          <p:nvPr/>
        </p:nvSpPr>
        <p:spPr bwMode="auto">
          <a:xfrm flipV="1">
            <a:off x="2481263" y="5819775"/>
            <a:ext cx="479425" cy="261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latin typeface="メイリオ" panose="020B0604030504040204" pitchFamily="50" charset="-128"/>
              <a:ea typeface="メイリオ" panose="020B0604030504040204" pitchFamily="50" charset="-128"/>
            </a:endParaRPr>
          </a:p>
        </p:txBody>
      </p:sp>
      <p:cxnSp>
        <p:nvCxnSpPr>
          <p:cNvPr id="28700" name="直線コネクタ 28"/>
          <p:cNvCxnSpPr>
            <a:cxnSpLocks noChangeShapeType="1"/>
          </p:cNvCxnSpPr>
          <p:nvPr/>
        </p:nvCxnSpPr>
        <p:spPr bwMode="auto">
          <a:xfrm>
            <a:off x="6429375" y="2788240"/>
            <a:ext cx="1249363"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8701" name="直線コネクタ 29"/>
          <p:cNvCxnSpPr>
            <a:cxnSpLocks noChangeShapeType="1"/>
          </p:cNvCxnSpPr>
          <p:nvPr/>
        </p:nvCxnSpPr>
        <p:spPr bwMode="auto">
          <a:xfrm>
            <a:off x="7866063" y="3739152"/>
            <a:ext cx="792162"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8702" name="直線コネクタ 31"/>
          <p:cNvCxnSpPr>
            <a:cxnSpLocks noChangeShapeType="1"/>
          </p:cNvCxnSpPr>
          <p:nvPr/>
        </p:nvCxnSpPr>
        <p:spPr bwMode="auto">
          <a:xfrm>
            <a:off x="7104063" y="4716463"/>
            <a:ext cx="792162"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8677" name="Text Box 6"/>
          <p:cNvSpPr txBox="1">
            <a:spLocks noChangeArrowheads="1"/>
          </p:cNvSpPr>
          <p:nvPr/>
        </p:nvSpPr>
        <p:spPr bwMode="auto">
          <a:xfrm>
            <a:off x="950913" y="2954927"/>
            <a:ext cx="2520242" cy="498598"/>
          </a:xfrm>
          <a:prstGeom prst="rect">
            <a:avLst/>
          </a:prstGeom>
          <a:solidFill>
            <a:schemeClr val="bg1"/>
          </a:solidFill>
          <a:ln w="9525" algn="ctr">
            <a:solidFill>
              <a:schemeClr val="tx1"/>
            </a:solidFill>
            <a:miter lim="800000"/>
            <a:headEnd/>
            <a:tailEnd/>
          </a:ln>
        </p:spPr>
        <p:txBody>
          <a:bodyPr wrap="non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ja-JP" altLang="en-US" sz="2400">
                <a:latin typeface="メイリオ" panose="020B0604030504040204" pitchFamily="50" charset="-128"/>
                <a:ea typeface="メイリオ" panose="020B0604030504040204" pitchFamily="50" charset="-128"/>
              </a:rPr>
              <a:t>ガイドライン</a:t>
            </a:r>
            <a:r>
              <a:rPr lang="en-US" altLang="ja-JP" sz="2400">
                <a:latin typeface="メイリオ" panose="020B0604030504040204" pitchFamily="50" charset="-128"/>
                <a:ea typeface="メイリオ" panose="020B0604030504040204" pitchFamily="50" charset="-128"/>
              </a:rPr>
              <a:t>1.1</a:t>
            </a:r>
          </a:p>
        </p:txBody>
      </p:sp>
      <p:sp>
        <p:nvSpPr>
          <p:cNvPr id="28689" name="Text Box 18"/>
          <p:cNvSpPr txBox="1">
            <a:spLocks noChangeArrowheads="1"/>
          </p:cNvSpPr>
          <p:nvPr/>
        </p:nvSpPr>
        <p:spPr bwMode="auto">
          <a:xfrm>
            <a:off x="6988175" y="3859213"/>
            <a:ext cx="1717675" cy="503237"/>
          </a:xfrm>
          <a:prstGeom prst="rect">
            <a:avLst/>
          </a:prstGeom>
          <a:solidFill>
            <a:schemeClr val="bg1"/>
          </a:solidFill>
          <a:ln w="9525" algn="ctr">
            <a:solidFill>
              <a:schemeClr val="tx1"/>
            </a:solidFill>
            <a:miter lim="800000"/>
            <a:headEnd/>
            <a:tailEnd/>
          </a:ln>
        </p:spPr>
        <p:txBody>
          <a:bodyPr wrap="non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ja-JP" altLang="en-US" sz="2400" dirty="0">
                <a:latin typeface="メイリオ" panose="020B0604030504040204" pitchFamily="50" charset="-128"/>
                <a:ea typeface="メイリオ" panose="020B0604030504040204" pitchFamily="50" charset="-128"/>
              </a:rPr>
              <a:t>達成基準</a:t>
            </a:r>
            <a:r>
              <a:rPr lang="en-US" altLang="ja-JP" sz="2400" dirty="0">
                <a:latin typeface="メイリオ" panose="020B0604030504040204" pitchFamily="50" charset="-128"/>
                <a:ea typeface="メイリオ" panose="020B0604030504040204" pitchFamily="50" charset="-128"/>
              </a:rPr>
              <a:t>…</a:t>
            </a:r>
          </a:p>
        </p:txBody>
      </p:sp>
      <p:sp>
        <p:nvSpPr>
          <p:cNvPr id="28679" name="Text Box 8"/>
          <p:cNvSpPr txBox="1">
            <a:spLocks noChangeArrowheads="1"/>
          </p:cNvSpPr>
          <p:nvPr/>
        </p:nvSpPr>
        <p:spPr bwMode="auto">
          <a:xfrm>
            <a:off x="1103902" y="3856706"/>
            <a:ext cx="2202847" cy="498598"/>
          </a:xfrm>
          <a:prstGeom prst="rect">
            <a:avLst/>
          </a:prstGeom>
          <a:solidFill>
            <a:schemeClr val="bg1"/>
          </a:solidFill>
          <a:ln w="9525" algn="ctr">
            <a:solidFill>
              <a:schemeClr val="tx1"/>
            </a:solidFill>
            <a:miter lim="800000"/>
            <a:headEnd/>
            <a:tailEnd/>
          </a:ln>
        </p:spPr>
        <p:txBody>
          <a:bodyPr wrap="non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ja-JP" altLang="en-US" sz="2400">
                <a:latin typeface="メイリオ" panose="020B0604030504040204" pitchFamily="50" charset="-128"/>
                <a:ea typeface="メイリオ" panose="020B0604030504040204" pitchFamily="50" charset="-128"/>
              </a:rPr>
              <a:t>達成基準</a:t>
            </a:r>
            <a:r>
              <a:rPr lang="en-US" altLang="ja-JP" sz="2400">
                <a:latin typeface="メイリオ" panose="020B0604030504040204" pitchFamily="50" charset="-128"/>
                <a:ea typeface="メイリオ" panose="020B0604030504040204" pitchFamily="50" charset="-128"/>
              </a:rPr>
              <a:t>1.1.1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6"/>
          <p:cNvSpPr>
            <a:spLocks noGrp="1"/>
          </p:cNvSpPr>
          <p:nvPr>
            <p:ph type="title"/>
          </p:nvPr>
        </p:nvSpPr>
        <p:spPr>
          <a:xfrm>
            <a:off x="493295" y="2938463"/>
            <a:ext cx="8015705" cy="1362075"/>
          </a:xfrm>
        </p:spPr>
        <p:txBody>
          <a:bodyPr/>
          <a:lstStyle/>
          <a:p>
            <a:r>
              <a:rPr lang="en-US" altLang="ja-JP" sz="3600" cap="none" dirty="0" smtClean="0">
                <a:latin typeface="メイリオ" panose="020B0604030504040204" pitchFamily="50" charset="-128"/>
                <a:ea typeface="メイリオ" panose="020B0604030504040204" pitchFamily="50" charset="-128"/>
              </a:rPr>
              <a:t>3.  JIS X 8341-3:2010</a:t>
            </a:r>
            <a:r>
              <a:rPr lang="ja-JP" altLang="en-US" sz="3600" cap="none" dirty="0" smtClean="0">
                <a:latin typeface="メイリオ" panose="020B0604030504040204" pitchFamily="50" charset="-128"/>
                <a:ea typeface="メイリオ" panose="020B0604030504040204" pitchFamily="50" charset="-128"/>
              </a:rPr>
              <a:t>と関連文書</a:t>
            </a:r>
          </a:p>
        </p:txBody>
      </p:sp>
      <p:sp>
        <p:nvSpPr>
          <p:cNvPr id="29699" name="テキスト プレースホルダ 7"/>
          <p:cNvSpPr>
            <a:spLocks noGrp="1"/>
          </p:cNvSpPr>
          <p:nvPr>
            <p:ph type="body" idx="1"/>
          </p:nvPr>
        </p:nvSpPr>
        <p:spPr>
          <a:xfrm>
            <a:off x="708025" y="4451350"/>
            <a:ext cx="7772400" cy="1500188"/>
          </a:xfrm>
        </p:spPr>
        <p:txBody>
          <a:bodyPr/>
          <a:lstStyle/>
          <a:p>
            <a:pPr algn="r"/>
            <a:endParaRPr lang="ja-JP" altLang="en-US" sz="3600" dirty="0" smtClean="0">
              <a:latin typeface="メイリオ" panose="020B0604030504040204" pitchFamily="50" charset="-128"/>
              <a:ea typeface="メイリオ" panose="020B0604030504040204" pitchFamily="50" charset="-128"/>
            </a:endParaRPr>
          </a:p>
        </p:txBody>
      </p:sp>
      <p:sp>
        <p:nvSpPr>
          <p:cNvPr id="29700"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AF4AB577-9963-4F02-A27F-DE391BAE660F}" type="slidenum">
              <a:rPr kumimoji="0" lang="en-US" altLang="ja-JP" sz="1800" smtClean="0">
                <a:latin typeface="メイリオ" panose="020B0604030504040204" pitchFamily="50" charset="-128"/>
                <a:ea typeface="メイリオ" panose="020B0604030504040204" pitchFamily="50" charset="-128"/>
              </a:rPr>
              <a:pPr eaLnBrk="1" hangingPunct="1"/>
              <a:t>22</a:t>
            </a:fld>
            <a:endParaRPr kumimoji="0" lang="en-US" altLang="ja-JP" sz="180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latin typeface="メイリオ" panose="020B0604030504040204" pitchFamily="50" charset="-128"/>
                <a:ea typeface="メイリオ" panose="020B0604030504040204" pitchFamily="50" charset="-128"/>
              </a:rPr>
              <a:t>JIS X 8341-3:2010</a:t>
            </a:r>
            <a:r>
              <a:rPr kumimoji="1" lang="ja-JP" altLang="en-US" dirty="0" smtClean="0">
                <a:latin typeface="メイリオ" panose="020B0604030504040204" pitchFamily="50" charset="-128"/>
                <a:ea typeface="メイリオ" panose="020B0604030504040204" pitchFamily="50" charset="-128"/>
              </a:rPr>
              <a:t>と関連文書</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1"/>
          </p:nvPr>
        </p:nvSpPr>
        <p:spPr/>
        <p:txBody>
          <a:bodyPr/>
          <a:lstStyle/>
          <a:p>
            <a:pPr>
              <a:defRPr/>
            </a:pPr>
            <a:fld id="{66A131CE-1204-4B50-B25D-2F127990D000}" type="slidenum">
              <a:rPr lang="en-US" altLang="ja-JP" smtClean="0">
                <a:latin typeface="メイリオ" panose="020B0604030504040204" pitchFamily="50" charset="-128"/>
                <a:ea typeface="メイリオ" panose="020B0604030504040204" pitchFamily="50" charset="-128"/>
              </a:rPr>
              <a:pPr>
                <a:defRPr/>
              </a:pPr>
              <a:t>23</a:t>
            </a:fld>
            <a:endParaRPr lang="en-US" altLang="ja-JP">
              <a:latin typeface="メイリオ" panose="020B0604030504040204" pitchFamily="50" charset="-128"/>
              <a:ea typeface="メイリオ" panose="020B0604030504040204" pitchFamily="50" charset="-128"/>
            </a:endParaRPr>
          </a:p>
        </p:txBody>
      </p:sp>
      <p:sp>
        <p:nvSpPr>
          <p:cNvPr id="2" name="正方形/長方形 1"/>
          <p:cNvSpPr/>
          <p:nvPr/>
        </p:nvSpPr>
        <p:spPr bwMode="auto">
          <a:xfrm>
            <a:off x="2947736" y="1588169"/>
            <a:ext cx="3092117" cy="1179094"/>
          </a:xfrm>
          <a:prstGeom prst="rect">
            <a:avLst/>
          </a:prstGeom>
          <a:ln w="76200" cmpd="db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10000"/>
              </a:lnSpc>
              <a:spcBef>
                <a:spcPct val="20000"/>
              </a:spcBef>
              <a:spcAft>
                <a:spcPct val="0"/>
              </a:spcAft>
              <a:buClr>
                <a:schemeClr val="bg2"/>
              </a:buClr>
              <a:buSzPct val="75000"/>
              <a:tabLst/>
            </a:pPr>
            <a:r>
              <a:rPr kumimoji="1"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JIS X 8341-3:</a:t>
            </a:r>
            <a:r>
              <a:rPr kumimoji="1"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　</a:t>
            </a:r>
            <a:r>
              <a:rPr kumimoji="1"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2010</a:t>
            </a:r>
            <a:endParaRPr kumimoji="1"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8" name="正方形/長方形 7"/>
          <p:cNvSpPr/>
          <p:nvPr/>
        </p:nvSpPr>
        <p:spPr bwMode="auto">
          <a:xfrm>
            <a:off x="5582656" y="3164305"/>
            <a:ext cx="3292642" cy="131976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10000"/>
              </a:lnSpc>
              <a:spcBef>
                <a:spcPct val="20000"/>
              </a:spcBef>
              <a:spcAft>
                <a:spcPct val="0"/>
              </a:spcAft>
              <a:buClr>
                <a:schemeClr val="bg2"/>
              </a:buClr>
              <a:buSzPct val="75000"/>
              <a:tabLst/>
            </a:pPr>
            <a:r>
              <a:rPr kumimoji="1"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JIS </a:t>
            </a:r>
            <a:r>
              <a:rPr kumimoji="1"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関連文書</a:t>
            </a:r>
            <a:endParaRPr kumimoji="1"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R="0" algn="l" defTabSz="914400" rtl="0" eaLnBrk="1" fontAlgn="base" latinLnBrk="0" hangingPunct="1">
              <a:lnSpc>
                <a:spcPct val="110000"/>
              </a:lnSpc>
              <a:spcBef>
                <a:spcPct val="20000"/>
              </a:spcBef>
              <a:spcAft>
                <a:spcPct val="0"/>
              </a:spcAft>
              <a:buClr>
                <a:schemeClr val="bg2"/>
              </a:buClr>
              <a:buSzPct val="75000"/>
              <a:tabLst/>
            </a:pPr>
            <a:r>
              <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（ウェブアクセシビリティ基盤委員会（</a:t>
            </a:r>
            <a:r>
              <a:rPr kumimoji="1" lang="en-US" altLang="ja-JP"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WAIC</a:t>
            </a:r>
            <a:r>
              <a:rPr kumimoji="1" lang="ja-JP" altLang="en-US" sz="20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p>
        </p:txBody>
      </p:sp>
      <p:sp>
        <p:nvSpPr>
          <p:cNvPr id="9" name="正方形/長方形 8"/>
          <p:cNvSpPr/>
          <p:nvPr/>
        </p:nvSpPr>
        <p:spPr bwMode="auto">
          <a:xfrm>
            <a:off x="2695072" y="5354064"/>
            <a:ext cx="3597444" cy="104673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10000"/>
              </a:lnSpc>
              <a:spcBef>
                <a:spcPct val="20000"/>
              </a:spcBef>
              <a:buClr>
                <a:schemeClr val="bg2"/>
              </a:buClr>
              <a:buSzPct val="75000"/>
            </a:pPr>
            <a:r>
              <a:rPr lang="ja-JP" altLang="en-US" dirty="0">
                <a:solidFill>
                  <a:schemeClr val="tx1"/>
                </a:solidFill>
                <a:latin typeface="メイリオ" panose="020B0604030504040204" pitchFamily="50" charset="-128"/>
                <a:ea typeface="メイリオ" panose="020B0604030504040204" pitchFamily="50" charset="-128"/>
              </a:rPr>
              <a:t>みんなの</a:t>
            </a:r>
            <a:r>
              <a:rPr lang="ja-JP" altLang="en-US" dirty="0" smtClean="0">
                <a:solidFill>
                  <a:schemeClr val="tx1"/>
                </a:solidFill>
                <a:latin typeface="メイリオ" panose="020B0604030504040204" pitchFamily="50" charset="-128"/>
                <a:ea typeface="メイリオ" panose="020B0604030504040204" pitchFamily="50" charset="-128"/>
              </a:rPr>
              <a:t>公共サイト</a:t>
            </a:r>
            <a:r>
              <a:rPr lang="ja-JP" altLang="en-US" dirty="0">
                <a:solidFill>
                  <a:schemeClr val="tx1"/>
                </a:solidFill>
                <a:latin typeface="メイリオ" panose="020B0604030504040204" pitchFamily="50" charset="-128"/>
                <a:ea typeface="メイリオ" panose="020B0604030504040204" pitchFamily="50" charset="-128"/>
              </a:rPr>
              <a:t>運用モデル</a:t>
            </a:r>
            <a:r>
              <a:rPr lang="ja-JP" altLang="en-US" sz="2400" dirty="0">
                <a:solidFill>
                  <a:schemeClr val="tx1"/>
                </a:solidFill>
                <a:latin typeface="メイリオ" panose="020B0604030504040204" pitchFamily="50" charset="-128"/>
                <a:ea typeface="メイリオ" panose="020B0604030504040204" pitchFamily="50" charset="-128"/>
              </a:rPr>
              <a:t>（総務省）</a:t>
            </a:r>
          </a:p>
        </p:txBody>
      </p:sp>
      <p:sp>
        <p:nvSpPr>
          <p:cNvPr id="11" name="上矢印 10"/>
          <p:cNvSpPr/>
          <p:nvPr/>
        </p:nvSpPr>
        <p:spPr bwMode="auto">
          <a:xfrm rot="2762125">
            <a:off x="2038827" y="2040608"/>
            <a:ext cx="589547" cy="1104455"/>
          </a:xfrm>
          <a:prstGeom prst="up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Arial" charset="0"/>
              <a:ea typeface="ＭＳ Ｐゴシック" charset="-128"/>
            </a:endParaRPr>
          </a:p>
        </p:txBody>
      </p:sp>
      <p:sp>
        <p:nvSpPr>
          <p:cNvPr id="12" name="上矢印 11"/>
          <p:cNvSpPr/>
          <p:nvPr/>
        </p:nvSpPr>
        <p:spPr bwMode="auto">
          <a:xfrm rot="18837875" flipH="1">
            <a:off x="6378740" y="2040607"/>
            <a:ext cx="589547" cy="1104455"/>
          </a:xfrm>
          <a:prstGeom prst="up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Arial" charset="0"/>
              <a:ea typeface="ＭＳ Ｐゴシック" charset="-128"/>
            </a:endParaRPr>
          </a:p>
        </p:txBody>
      </p:sp>
      <p:cxnSp>
        <p:nvCxnSpPr>
          <p:cNvPr id="14" name="直線矢印コネクタ 13"/>
          <p:cNvCxnSpPr>
            <a:stCxn id="8" idx="1"/>
            <a:endCxn id="13" idx="3"/>
          </p:cNvCxnSpPr>
          <p:nvPr/>
        </p:nvCxnSpPr>
        <p:spPr bwMode="auto">
          <a:xfrm flipH="1">
            <a:off x="3530210" y="3824189"/>
            <a:ext cx="2052446" cy="13885"/>
          </a:xfrm>
          <a:prstGeom prst="straightConnector1">
            <a:avLst/>
          </a:prstGeom>
          <a:ln w="38100">
            <a:solidFill>
              <a:schemeClr val="tx1"/>
            </a:solidFill>
            <a:headEnd type="triangle" w="lg" len="lg"/>
            <a:tailEnd type="none" w="med" len="med"/>
          </a:ln>
        </p:spPr>
        <p:style>
          <a:lnRef idx="1">
            <a:schemeClr val="dk1"/>
          </a:lnRef>
          <a:fillRef idx="0">
            <a:schemeClr val="dk1"/>
          </a:fillRef>
          <a:effectRef idx="0">
            <a:schemeClr val="dk1"/>
          </a:effectRef>
          <a:fontRef idx="minor">
            <a:schemeClr val="tx1"/>
          </a:fontRef>
        </p:style>
      </p:cxnSp>
      <p:sp>
        <p:nvSpPr>
          <p:cNvPr id="10" name="上矢印 9"/>
          <p:cNvSpPr/>
          <p:nvPr/>
        </p:nvSpPr>
        <p:spPr bwMode="auto">
          <a:xfrm>
            <a:off x="4199021" y="2995862"/>
            <a:ext cx="589547" cy="2240959"/>
          </a:xfrm>
          <a:prstGeom prst="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Arial" charset="0"/>
              <a:ea typeface="ＭＳ Ｐゴシック" charset="-128"/>
            </a:endParaRPr>
          </a:p>
        </p:txBody>
      </p:sp>
      <p:sp>
        <p:nvSpPr>
          <p:cNvPr id="13" name="正方形/長方形 12"/>
          <p:cNvSpPr/>
          <p:nvPr/>
        </p:nvSpPr>
        <p:spPr bwMode="auto">
          <a:xfrm>
            <a:off x="505326" y="3188369"/>
            <a:ext cx="3024884" cy="129941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10000"/>
              </a:lnSpc>
              <a:spcBef>
                <a:spcPct val="20000"/>
              </a:spcBef>
              <a:spcAft>
                <a:spcPct val="0"/>
              </a:spcAft>
              <a:buClr>
                <a:schemeClr val="bg2"/>
              </a:buClr>
              <a:buSzPct val="75000"/>
              <a:tabLst/>
            </a:pPr>
            <a:r>
              <a:rPr kumimoji="1"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WCAG 2.0 </a:t>
            </a:r>
            <a:r>
              <a:rPr kumimoji="1"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関連文書</a:t>
            </a:r>
            <a:r>
              <a:rPr kumimoji="1" lang="ja-JP" altLang="en-US"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r>
              <a:rPr kumimoji="1" lang="en-US" altLang="ja-JP"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W3C</a:t>
            </a:r>
            <a:r>
              <a:rPr kumimoji="1" lang="ja-JP" altLang="en-US"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a:t>
            </a:r>
          </a:p>
        </p:txBody>
      </p:sp>
      <p:sp>
        <p:nvSpPr>
          <p:cNvPr id="21" name="テキスト ボックス 20"/>
          <p:cNvSpPr txBox="1"/>
          <p:nvPr/>
        </p:nvSpPr>
        <p:spPr>
          <a:xfrm>
            <a:off x="6869031" y="2177716"/>
            <a:ext cx="1620957" cy="523220"/>
          </a:xfrm>
          <a:prstGeom prst="rect">
            <a:avLst/>
          </a:prstGeom>
          <a:noFill/>
        </p:spPr>
        <p:txBody>
          <a:bodyPr wrap="none" rtlCol="0">
            <a:spAutoFit/>
          </a:bodyPr>
          <a:lstStyle/>
          <a:p>
            <a:r>
              <a:rPr kumimoji="1" lang="ja-JP" altLang="en-US" dirty="0" smtClean="0"/>
              <a:t>技術詳細</a:t>
            </a:r>
            <a:endParaRPr kumimoji="1" lang="ja-JP" altLang="en-US" dirty="0"/>
          </a:p>
        </p:txBody>
      </p:sp>
      <p:sp>
        <p:nvSpPr>
          <p:cNvPr id="22" name="テキスト ボックス 21"/>
          <p:cNvSpPr txBox="1"/>
          <p:nvPr/>
        </p:nvSpPr>
        <p:spPr>
          <a:xfrm>
            <a:off x="505326" y="2177716"/>
            <a:ext cx="1620957" cy="523220"/>
          </a:xfrm>
          <a:prstGeom prst="rect">
            <a:avLst/>
          </a:prstGeom>
          <a:noFill/>
        </p:spPr>
        <p:txBody>
          <a:bodyPr wrap="none" rtlCol="0">
            <a:spAutoFit/>
          </a:bodyPr>
          <a:lstStyle/>
          <a:p>
            <a:r>
              <a:rPr kumimoji="1" lang="ja-JP" altLang="en-US" dirty="0" smtClean="0"/>
              <a:t>技術詳細</a:t>
            </a:r>
            <a:endParaRPr kumimoji="1" lang="ja-JP" altLang="en-US" dirty="0"/>
          </a:p>
        </p:txBody>
      </p:sp>
      <p:sp>
        <p:nvSpPr>
          <p:cNvPr id="23" name="テキスト ボックス 22"/>
          <p:cNvSpPr txBox="1"/>
          <p:nvPr/>
        </p:nvSpPr>
        <p:spPr>
          <a:xfrm>
            <a:off x="4632545" y="4713601"/>
            <a:ext cx="2877711" cy="523220"/>
          </a:xfrm>
          <a:prstGeom prst="rect">
            <a:avLst/>
          </a:prstGeom>
          <a:noFill/>
        </p:spPr>
        <p:txBody>
          <a:bodyPr wrap="none" rtlCol="0">
            <a:spAutoFit/>
          </a:bodyPr>
          <a:lstStyle/>
          <a:p>
            <a:r>
              <a:rPr kumimoji="1" lang="ja-JP" altLang="en-US" dirty="0" smtClean="0"/>
              <a:t>取組み方法・手順</a:t>
            </a:r>
            <a:endParaRPr kumimoji="1" lang="ja-JP" altLang="en-US" dirty="0"/>
          </a:p>
        </p:txBody>
      </p:sp>
      <p:sp>
        <p:nvSpPr>
          <p:cNvPr id="26" name="テキスト ボックス 25"/>
          <p:cNvSpPr txBox="1"/>
          <p:nvPr/>
        </p:nvSpPr>
        <p:spPr>
          <a:xfrm>
            <a:off x="4727973" y="3362524"/>
            <a:ext cx="800219" cy="461665"/>
          </a:xfrm>
          <a:prstGeom prst="rect">
            <a:avLst/>
          </a:prstGeom>
          <a:noFill/>
        </p:spPr>
        <p:txBody>
          <a:bodyPr wrap="none" rtlCol="0">
            <a:spAutoFit/>
          </a:bodyPr>
          <a:lstStyle/>
          <a:p>
            <a:r>
              <a:rPr kumimoji="1" lang="ja-JP" altLang="en-US" sz="2400" dirty="0" smtClean="0"/>
              <a:t>翻訳</a:t>
            </a:r>
            <a:endParaRPr kumimoji="1" lang="ja-JP" altLang="en-US" sz="2400" dirty="0"/>
          </a:p>
        </p:txBody>
      </p:sp>
    </p:spTree>
    <p:extLst>
      <p:ext uri="{BB962C8B-B14F-4D97-AF65-F5344CB8AC3E}">
        <p14:creationId xmlns:p14="http://schemas.microsoft.com/office/powerpoint/2010/main" val="1708071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08150" y="593725"/>
            <a:ext cx="7100888" cy="1231900"/>
          </a:xfrm>
        </p:spPr>
        <p:txBody>
          <a:bodyPr/>
          <a:lstStyle/>
          <a:p>
            <a:r>
              <a:rPr lang="ja-JP" altLang="en-US" sz="2800" dirty="0" smtClean="0">
                <a:latin typeface="メイリオ" panose="020B0604030504040204" pitchFamily="50" charset="-128"/>
                <a:ea typeface="メイリオ" panose="020B0604030504040204" pitchFamily="50" charset="-128"/>
              </a:rPr>
              <a:t>情報通信アクセス協議会</a:t>
            </a:r>
            <a:br>
              <a:rPr lang="ja-JP" altLang="en-US"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ウェブアクセシビリティ基盤委員会</a:t>
            </a:r>
            <a:br>
              <a:rPr lang="ja-JP" altLang="en-US"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a:t>
            </a:r>
            <a:r>
              <a:rPr lang="en-US" altLang="ja-JP" sz="2800" dirty="0" smtClean="0">
                <a:latin typeface="メイリオ" panose="020B0604030504040204" pitchFamily="50" charset="-128"/>
                <a:ea typeface="メイリオ" panose="020B0604030504040204" pitchFamily="50" charset="-128"/>
              </a:rPr>
              <a:t>WAIC</a:t>
            </a:r>
            <a:r>
              <a:rPr lang="ja-JP" altLang="en-US" sz="2800" dirty="0" smtClean="0">
                <a:latin typeface="メイリオ" panose="020B0604030504040204" pitchFamily="50" charset="-128"/>
                <a:ea typeface="メイリオ" panose="020B0604030504040204" pitchFamily="50" charset="-128"/>
              </a:rPr>
              <a:t>）　　（</a:t>
            </a:r>
            <a:r>
              <a:rPr lang="en-US" altLang="ja-JP" sz="2800" dirty="0" smtClean="0">
                <a:latin typeface="メイリオ" panose="020B0604030504040204" pitchFamily="50" charset="-128"/>
                <a:ea typeface="メイリオ" panose="020B0604030504040204" pitchFamily="50" charset="-128"/>
              </a:rPr>
              <a:t>http://waic.jp</a:t>
            </a:r>
            <a:r>
              <a:rPr lang="ja-JP" altLang="en-US" sz="2800" dirty="0" smtClean="0">
                <a:latin typeface="メイリオ" panose="020B0604030504040204" pitchFamily="50" charset="-128"/>
                <a:ea typeface="メイリオ" panose="020B0604030504040204" pitchFamily="50" charset="-128"/>
              </a:rPr>
              <a:t>）</a:t>
            </a:r>
          </a:p>
        </p:txBody>
      </p:sp>
      <p:sp>
        <p:nvSpPr>
          <p:cNvPr id="50179" name="Rectangle 3"/>
          <p:cNvSpPr>
            <a:spLocks noGrp="1" noChangeArrowheads="1"/>
          </p:cNvSpPr>
          <p:nvPr>
            <p:ph type="body" idx="1"/>
          </p:nvPr>
        </p:nvSpPr>
        <p:spPr>
          <a:xfrm>
            <a:off x="358775" y="2052638"/>
            <a:ext cx="8572500" cy="4565650"/>
          </a:xfrm>
        </p:spPr>
        <p:txBody>
          <a:bodyPr/>
          <a:lstStyle/>
          <a:p>
            <a:r>
              <a:rPr lang="ja-JP" altLang="en-US" sz="2400" dirty="0" smtClean="0">
                <a:latin typeface="メイリオ" panose="020B0604030504040204" pitchFamily="50" charset="-128"/>
                <a:ea typeface="メイリオ" panose="020B0604030504040204" pitchFamily="50" charset="-128"/>
              </a:rPr>
              <a:t>活動目的：</a:t>
            </a:r>
            <a:r>
              <a:rPr lang="en-US" altLang="ja-JP" sz="2400" dirty="0" smtClean="0">
                <a:latin typeface="メイリオ" panose="020B0604030504040204" pitchFamily="50" charset="-128"/>
                <a:ea typeface="メイリオ" panose="020B0604030504040204" pitchFamily="50" charset="-128"/>
              </a:rPr>
              <a:t>JIS X 8341-3:2010</a:t>
            </a:r>
            <a:r>
              <a:rPr lang="ja-JP" altLang="en-US" sz="2400" dirty="0" smtClean="0">
                <a:latin typeface="メイリオ" panose="020B0604030504040204" pitchFamily="50" charset="-128"/>
                <a:ea typeface="メイリオ" panose="020B0604030504040204" pitchFamily="50" charset="-128"/>
              </a:rPr>
              <a:t>の理解と普及を促進</a:t>
            </a:r>
          </a:p>
          <a:p>
            <a:pPr lvl="1"/>
            <a:r>
              <a:rPr lang="en-US" altLang="ja-JP" sz="2000" dirty="0" smtClean="0">
                <a:latin typeface="メイリオ" panose="020B0604030504040204" pitchFamily="50" charset="-128"/>
                <a:ea typeface="メイリオ" panose="020B0604030504040204" pitchFamily="50" charset="-128"/>
              </a:rPr>
              <a:t>JIS</a:t>
            </a:r>
            <a:r>
              <a:rPr lang="ja-JP" altLang="en-US" sz="2000" dirty="0" smtClean="0">
                <a:latin typeface="メイリオ" panose="020B0604030504040204" pitchFamily="50" charset="-128"/>
                <a:ea typeface="メイリオ" panose="020B0604030504040204" pitchFamily="50" charset="-128"/>
              </a:rPr>
              <a:t>改正版を実装する際に必要な情報を作成・公開</a:t>
            </a:r>
          </a:p>
          <a:p>
            <a:pPr lvl="1"/>
            <a:r>
              <a:rPr lang="en-US" altLang="ja-JP" sz="2000" dirty="0" smtClean="0">
                <a:latin typeface="メイリオ" panose="020B0604030504040204" pitchFamily="50" charset="-128"/>
                <a:ea typeface="メイリオ" panose="020B0604030504040204" pitchFamily="50" charset="-128"/>
              </a:rPr>
              <a:t>JIS</a:t>
            </a:r>
            <a:r>
              <a:rPr lang="ja-JP" altLang="en-US" sz="2000" dirty="0" smtClean="0">
                <a:latin typeface="メイリオ" panose="020B0604030504040204" pitchFamily="50" charset="-128"/>
                <a:ea typeface="メイリオ" panose="020B0604030504040204" pitchFamily="50" charset="-128"/>
              </a:rPr>
              <a:t>改正版に沿った試験や適合性評価を行う際に必要な情報を作成・公開</a:t>
            </a:r>
          </a:p>
          <a:p>
            <a:pPr lvl="1"/>
            <a:r>
              <a:rPr lang="en-US" altLang="ja-JP" sz="2000" dirty="0" smtClean="0">
                <a:latin typeface="メイリオ" panose="020B0604030504040204" pitchFamily="50" charset="-128"/>
                <a:ea typeface="メイリオ" panose="020B0604030504040204" pitchFamily="50" charset="-128"/>
              </a:rPr>
              <a:t>JIS</a:t>
            </a:r>
            <a:r>
              <a:rPr lang="ja-JP" altLang="en-US" sz="2000" dirty="0" smtClean="0">
                <a:latin typeface="メイリオ" panose="020B0604030504040204" pitchFamily="50" charset="-128"/>
                <a:ea typeface="メイリオ" panose="020B0604030504040204" pitchFamily="50" charset="-128"/>
              </a:rPr>
              <a:t>改正版だけでは解決しない・わからないこと（ギャップ、グレーゾーン）を埋める（狭くする）ために、委員会の調査・議論を元に，ガイドラインや資料を作成・公開</a:t>
            </a:r>
          </a:p>
          <a:p>
            <a:pPr lvl="1"/>
            <a:r>
              <a:rPr lang="ja-JP" altLang="en-US" sz="2000" dirty="0" smtClean="0">
                <a:latin typeface="メイリオ" panose="020B0604030504040204" pitchFamily="50" charset="-128"/>
                <a:ea typeface="メイリオ" panose="020B0604030504040204" pitchFamily="50" charset="-128"/>
              </a:rPr>
              <a:t>中立性，公共性，権威がある組織として，</a:t>
            </a:r>
            <a:r>
              <a:rPr lang="en-US" altLang="ja-JP" sz="2000" dirty="0" smtClean="0">
                <a:latin typeface="メイリオ" panose="020B0604030504040204" pitchFamily="50" charset="-128"/>
                <a:ea typeface="メイリオ" panose="020B0604030504040204" pitchFamily="50" charset="-128"/>
              </a:rPr>
              <a:t>JIS X 8341-3</a:t>
            </a:r>
            <a:r>
              <a:rPr lang="ja-JP" altLang="en-US" sz="2000" dirty="0" smtClean="0">
                <a:latin typeface="メイリオ" panose="020B0604030504040204" pitchFamily="50" charset="-128"/>
                <a:ea typeface="メイリオ" panose="020B0604030504040204" pitchFamily="50" charset="-128"/>
              </a:rPr>
              <a:t>に基づいて日本のウェブアクセシビリティを前進させる基盤造り</a:t>
            </a:r>
          </a:p>
          <a:p>
            <a:r>
              <a:rPr lang="ja-JP" altLang="en-US" sz="2400" dirty="0" smtClean="0">
                <a:latin typeface="メイリオ" panose="020B0604030504040204" pitchFamily="50" charset="-128"/>
                <a:ea typeface="メイリオ" panose="020B0604030504040204" pitchFamily="50" charset="-128"/>
              </a:rPr>
              <a:t>委員構成</a:t>
            </a:r>
          </a:p>
          <a:p>
            <a:pPr lvl="1"/>
            <a:r>
              <a:rPr lang="ja-JP" altLang="en-US" sz="2000" dirty="0" smtClean="0">
                <a:latin typeface="メイリオ" panose="020B0604030504040204" pitchFamily="50" charset="-128"/>
                <a:ea typeface="メイリオ" panose="020B0604030504040204" pitchFamily="50" charset="-128"/>
              </a:rPr>
              <a:t>改正原案作成メンバー、関連企業、関連省庁、利用者</a:t>
            </a:r>
          </a:p>
        </p:txBody>
      </p:sp>
      <p:pic>
        <p:nvPicPr>
          <p:cNvPr id="50180" name="Picture 4" descr="ウェブアクセシビリティ基盤委員会">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r="73903" b="9091"/>
          <a:stretch>
            <a:fillRect/>
          </a:stretch>
        </p:blipFill>
        <p:spPr bwMode="auto">
          <a:xfrm>
            <a:off x="395288" y="506413"/>
            <a:ext cx="14033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30318205-5CDA-432D-9CCF-3833E38C7D2C}" type="slidenum">
              <a:rPr kumimoji="0" lang="en-US" altLang="ja-JP" sz="1800" smtClean="0">
                <a:latin typeface="メイリオ" panose="020B0604030504040204" pitchFamily="50" charset="-128"/>
                <a:ea typeface="メイリオ" panose="020B0604030504040204" pitchFamily="50" charset="-128"/>
              </a:rPr>
              <a:pPr eaLnBrk="1" hangingPunct="1"/>
              <a:t>24</a:t>
            </a:fld>
            <a:endParaRPr kumimoji="0" lang="en-US" altLang="ja-JP" sz="180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35556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46063" y="1658938"/>
            <a:ext cx="8723312" cy="5003800"/>
          </a:xfrm>
        </p:spPr>
        <p:txBody>
          <a:bodyPr>
            <a:normAutofit fontScale="85000" lnSpcReduction="10000"/>
          </a:bodyPr>
          <a:lstStyle/>
          <a:p>
            <a:pPr marL="971550" lvl="1" indent="-514350">
              <a:lnSpc>
                <a:spcPct val="110000"/>
              </a:lnSpc>
              <a:buClr>
                <a:schemeClr val="bg2"/>
              </a:buClr>
              <a:buFont typeface="Wingdings" pitchFamily="2" charset="2"/>
              <a:buNone/>
              <a:defRPr/>
            </a:pPr>
            <a:endParaRPr lang="en-US" altLang="ja-JP" dirty="0" smtClean="0">
              <a:latin typeface="メイリオ" panose="020B0604030504040204" pitchFamily="50" charset="-128"/>
              <a:ea typeface="メイリオ" panose="020B0604030504040204" pitchFamily="50" charset="-128"/>
            </a:endParaRPr>
          </a:p>
          <a:p>
            <a:pPr marL="971550" lvl="1" indent="-514350">
              <a:lnSpc>
                <a:spcPct val="110000"/>
              </a:lnSpc>
              <a:buClr>
                <a:schemeClr val="bg2"/>
              </a:buClr>
              <a:buFont typeface="Wingdings" pitchFamily="2" charset="2"/>
              <a:buNone/>
              <a:defRPr/>
            </a:pPr>
            <a:endParaRPr lang="en-US" altLang="ja-JP" sz="700" dirty="0" smtClean="0">
              <a:latin typeface="メイリオ" panose="020B0604030504040204" pitchFamily="50" charset="-128"/>
              <a:ea typeface="メイリオ" panose="020B0604030504040204" pitchFamily="50" charset="-128"/>
            </a:endParaRPr>
          </a:p>
          <a:p>
            <a:pPr marL="971550" lvl="1" indent="-514350">
              <a:lnSpc>
                <a:spcPct val="110000"/>
              </a:lnSpc>
              <a:buClr>
                <a:schemeClr val="bg2"/>
              </a:buCl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1-1. JIS X 8341-3:2010 </a:t>
            </a:r>
            <a:r>
              <a:rPr lang="ja-JP" altLang="en-US" dirty="0" smtClean="0">
                <a:latin typeface="メイリオ" panose="020B0604030504040204" pitchFamily="50" charset="-128"/>
                <a:ea typeface="メイリオ" panose="020B0604030504040204" pitchFamily="50" charset="-128"/>
              </a:rPr>
              <a:t>解説</a:t>
            </a:r>
          </a:p>
          <a:p>
            <a:pPr marL="971550" lvl="1" indent="-514350">
              <a:lnSpc>
                <a:spcPct val="110000"/>
              </a:lnSpc>
              <a:buClr>
                <a:schemeClr val="bg2"/>
              </a:buCl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1-2. </a:t>
            </a:r>
            <a:r>
              <a:rPr lang="ja-JP" altLang="en-US" dirty="0" smtClean="0">
                <a:latin typeface="メイリオ" panose="020B0604030504040204" pitchFamily="50" charset="-128"/>
                <a:ea typeface="メイリオ" panose="020B0604030504040204" pitchFamily="50" charset="-128"/>
              </a:rPr>
              <a:t>アクセシビリティ・サポーテッド（</a:t>
            </a:r>
            <a:r>
              <a:rPr lang="en-US" altLang="ja-JP" dirty="0" smtClean="0">
                <a:latin typeface="メイリオ" panose="020B0604030504040204" pitchFamily="50" charset="-128"/>
                <a:ea typeface="メイリオ" panose="020B0604030504040204" pitchFamily="50" charset="-128"/>
              </a:rPr>
              <a:t>AS</a:t>
            </a:r>
            <a:r>
              <a:rPr lang="ja-JP" altLang="en-US" dirty="0" smtClean="0">
                <a:latin typeface="メイリオ" panose="020B0604030504040204" pitchFamily="50" charset="-128"/>
                <a:ea typeface="メイリオ" panose="020B0604030504040204" pitchFamily="50" charset="-128"/>
              </a:rPr>
              <a:t>）情報</a:t>
            </a:r>
          </a:p>
          <a:p>
            <a:pPr marL="971550" lvl="1" indent="-514350">
              <a:lnSpc>
                <a:spcPct val="110000"/>
              </a:lnSpc>
              <a:buClr>
                <a:schemeClr val="bg2"/>
              </a:buCl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1-3.  AS</a:t>
            </a:r>
            <a:r>
              <a:rPr lang="ja-JP" altLang="en-US" dirty="0" smtClean="0">
                <a:latin typeface="メイリオ" panose="020B0604030504040204" pitchFamily="50" charset="-128"/>
                <a:ea typeface="メイリオ" panose="020B0604030504040204" pitchFamily="50" charset="-128"/>
              </a:rPr>
              <a:t>情報を作成する際に必要となるテストファイル</a:t>
            </a:r>
          </a:p>
          <a:p>
            <a:pPr marL="971550" lvl="1" indent="-514350">
              <a:lnSpc>
                <a:spcPct val="110000"/>
              </a:lnSpc>
              <a:buClr>
                <a:schemeClr val="bg2"/>
              </a:buCl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1-4.  JIS X 8341-3:2010 </a:t>
            </a:r>
            <a:r>
              <a:rPr lang="ja-JP" altLang="en-US" dirty="0" smtClean="0">
                <a:latin typeface="メイリオ" panose="020B0604030504040204" pitchFamily="50" charset="-128"/>
                <a:ea typeface="メイリオ" panose="020B0604030504040204" pitchFamily="50" charset="-128"/>
              </a:rPr>
              <a:t>試験実施ガイドライン</a:t>
            </a:r>
          </a:p>
          <a:p>
            <a:pPr marL="971550" lvl="1" indent="-514350">
              <a:lnSpc>
                <a:spcPct val="110000"/>
              </a:lnSpc>
              <a:buClr>
                <a:schemeClr val="bg2"/>
              </a:buCl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1-5. </a:t>
            </a:r>
            <a:r>
              <a:rPr lang="ja-JP" altLang="en-US" dirty="0" smtClean="0">
                <a:latin typeface="メイリオ" panose="020B0604030504040204" pitchFamily="50" charset="-128"/>
                <a:ea typeface="メイリオ" panose="020B0604030504040204" pitchFamily="50" charset="-128"/>
              </a:rPr>
              <a:t>ウェブコンテンツの</a:t>
            </a:r>
            <a:r>
              <a:rPr lang="en-US" altLang="ja-JP" dirty="0" smtClean="0">
                <a:latin typeface="メイリオ" panose="020B0604030504040204" pitchFamily="50" charset="-128"/>
                <a:ea typeface="メイリオ" panose="020B0604030504040204" pitchFamily="50" charset="-128"/>
              </a:rPr>
              <a:t>JIS X 8341-3:2010 </a:t>
            </a:r>
          </a:p>
          <a:p>
            <a:pPr marL="971550" lvl="1" indent="-514350">
              <a:lnSpc>
                <a:spcPct val="110000"/>
              </a:lnSpc>
              <a:buClr>
                <a:schemeClr val="bg2"/>
              </a:buClr>
              <a:buFont typeface="Wingdings" pitchFamily="2" charset="2"/>
              <a:buNone/>
              <a:defRPr/>
            </a:pP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対応度表記ガイドライン</a:t>
            </a:r>
          </a:p>
          <a:p>
            <a:pPr marL="971550" lvl="1" indent="-514350">
              <a:lnSpc>
                <a:spcPct val="110000"/>
              </a:lnSpc>
              <a:buClr>
                <a:schemeClr val="bg2"/>
              </a:buCl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1-6.  JIS X 8341-3:2010 </a:t>
            </a:r>
            <a:r>
              <a:rPr lang="ja-JP" altLang="en-US" dirty="0" smtClean="0">
                <a:latin typeface="メイリオ" panose="020B0604030504040204" pitchFamily="50" charset="-128"/>
                <a:ea typeface="メイリオ" panose="020B0604030504040204" pitchFamily="50" charset="-128"/>
              </a:rPr>
              <a:t>対応発注ガイドライン</a:t>
            </a:r>
          </a:p>
          <a:p>
            <a:pPr marL="971550" lvl="1" indent="-514350">
              <a:lnSpc>
                <a:spcPct val="110000"/>
              </a:lnSpc>
              <a:buClr>
                <a:schemeClr val="bg2"/>
              </a:buCl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1-7. </a:t>
            </a:r>
            <a:r>
              <a:rPr lang="ja-JP" altLang="en-US" dirty="0" smtClean="0">
                <a:latin typeface="メイリオ" panose="020B0604030504040204" pitchFamily="50" charset="-128"/>
                <a:ea typeface="メイリオ" panose="020B0604030504040204" pitchFamily="50" charset="-128"/>
              </a:rPr>
              <a:t>ウェブアクセシビリティ方針策定ガイドライン</a:t>
            </a:r>
          </a:p>
          <a:p>
            <a:pPr marL="971550" lvl="1" indent="-514350">
              <a:lnSpc>
                <a:spcPct val="110000"/>
              </a:lnSpc>
              <a:buClr>
                <a:schemeClr val="bg2"/>
              </a:buCl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1-8. </a:t>
            </a:r>
            <a:r>
              <a:rPr lang="ja-JP" altLang="en-US" dirty="0" smtClean="0">
                <a:latin typeface="メイリオ" panose="020B0604030504040204" pitchFamily="50" charset="-128"/>
                <a:ea typeface="メイリオ" panose="020B0604030504040204" pitchFamily="50" charset="-128"/>
              </a:rPr>
              <a:t>ウェブアクセシビリティ評価ツールの最低要求仕様</a:t>
            </a:r>
          </a:p>
        </p:txBody>
      </p:sp>
      <p:sp>
        <p:nvSpPr>
          <p:cNvPr id="4" name="角丸四角形 3"/>
          <p:cNvSpPr/>
          <p:nvPr/>
        </p:nvSpPr>
        <p:spPr bwMode="auto">
          <a:xfrm>
            <a:off x="577515" y="1900989"/>
            <a:ext cx="8253664" cy="4427622"/>
          </a:xfrm>
          <a:prstGeom prst="roundRect">
            <a:avLst>
              <a:gd name="adj" fmla="val 9058"/>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Arial" charset="0"/>
              <a:ea typeface="ＭＳ Ｐゴシック" charset="-128"/>
            </a:endParaRPr>
          </a:p>
        </p:txBody>
      </p:sp>
      <p:sp>
        <p:nvSpPr>
          <p:cNvPr id="51202" name="タイトル 1"/>
          <p:cNvSpPr>
            <a:spLocks noGrp="1"/>
          </p:cNvSpPr>
          <p:nvPr>
            <p:ph type="title"/>
          </p:nvPr>
        </p:nvSpPr>
        <p:spPr/>
        <p:txBody>
          <a:bodyPr/>
          <a:lstStyle/>
          <a:p>
            <a:r>
              <a:rPr lang="ja-JP" altLang="en-US" sz="2800" dirty="0" smtClean="0">
                <a:latin typeface="メイリオ" panose="020B0604030504040204" pitchFamily="50" charset="-128"/>
                <a:ea typeface="メイリオ" panose="020B0604030504040204" pitchFamily="50" charset="-128"/>
              </a:rPr>
              <a:t>ウェブアクセシビリティ基盤委員会（</a:t>
            </a:r>
            <a:r>
              <a:rPr lang="en-US" altLang="ja-JP" sz="2800" dirty="0" smtClean="0">
                <a:latin typeface="メイリオ" panose="020B0604030504040204" pitchFamily="50" charset="-128"/>
                <a:ea typeface="メイリオ" panose="020B0604030504040204" pitchFamily="50" charset="-128"/>
              </a:rPr>
              <a:t>WAIC</a:t>
            </a:r>
            <a:r>
              <a:rPr lang="ja-JP" altLang="en-US" sz="2800" dirty="0" smtClean="0">
                <a:latin typeface="メイリオ" panose="020B0604030504040204" pitchFamily="50" charset="-128"/>
                <a:ea typeface="メイリオ" panose="020B0604030504040204" pitchFamily="50" charset="-128"/>
              </a:rPr>
              <a:t>）</a:t>
            </a:r>
            <a:r>
              <a:rPr lang="en-US" altLang="ja-JP" sz="2800" dirty="0" smtClean="0">
                <a:latin typeface="メイリオ" panose="020B0604030504040204" pitchFamily="50" charset="-128"/>
                <a:ea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が公開している技術文書</a:t>
            </a:r>
          </a:p>
        </p:txBody>
      </p:sp>
      <p:sp>
        <p:nvSpPr>
          <p:cNvPr id="5120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542E16B3-1CF2-4FFC-AE55-95BC6648089E}" type="slidenum">
              <a:rPr kumimoji="0" lang="en-US" altLang="ja-JP" sz="1800" smtClean="0">
                <a:latin typeface="メイリオ" panose="020B0604030504040204" pitchFamily="50" charset="-128"/>
                <a:ea typeface="メイリオ" panose="020B0604030504040204" pitchFamily="50" charset="-128"/>
              </a:rPr>
              <a:pPr eaLnBrk="1" hangingPunct="1"/>
              <a:t>25</a:t>
            </a:fld>
            <a:endParaRPr kumimoji="0" lang="en-US" altLang="ja-JP" sz="1800" smtClean="0">
              <a:latin typeface="メイリオ" panose="020B0604030504040204" pitchFamily="50" charset="-128"/>
              <a:ea typeface="メイリオ" panose="020B0604030504040204" pitchFamily="50" charset="-128"/>
            </a:endParaRPr>
          </a:p>
        </p:txBody>
      </p:sp>
      <p:sp>
        <p:nvSpPr>
          <p:cNvPr id="2" name="正方形/長方形 1"/>
          <p:cNvSpPr/>
          <p:nvPr/>
        </p:nvSpPr>
        <p:spPr bwMode="auto">
          <a:xfrm>
            <a:off x="240628" y="1654342"/>
            <a:ext cx="5811253" cy="493294"/>
          </a:xfrm>
          <a:prstGeom prst="rect">
            <a:avLst/>
          </a:prstGeom>
          <a:solidFill>
            <a:schemeClr val="bg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lnSpc>
                <a:spcPct val="110000"/>
              </a:lnSpc>
              <a:buNone/>
              <a:defRPr/>
            </a:pPr>
            <a:r>
              <a:rPr lang="en-US" altLang="ja-JP" sz="3200" dirty="0">
                <a:solidFill>
                  <a:schemeClr val="accent1">
                    <a:lumMod val="50000"/>
                  </a:schemeClr>
                </a:solidFill>
                <a:latin typeface="メイリオ" panose="020B0604030504040204" pitchFamily="50" charset="-128"/>
                <a:ea typeface="メイリオ" panose="020B0604030504040204" pitchFamily="50" charset="-128"/>
              </a:rPr>
              <a:t>JIS X 8341-3:2010</a:t>
            </a:r>
            <a:r>
              <a:rPr lang="ja-JP" altLang="en-US" sz="3200" dirty="0">
                <a:solidFill>
                  <a:schemeClr val="accent1">
                    <a:lumMod val="50000"/>
                  </a:schemeClr>
                </a:solidFill>
                <a:latin typeface="メイリオ" panose="020B0604030504040204" pitchFamily="50" charset="-128"/>
                <a:ea typeface="メイリオ" panose="020B0604030504040204" pitchFamily="50" charset="-128"/>
              </a:rPr>
              <a:t>関連文書</a:t>
            </a:r>
            <a:endParaRPr lang="en-US" altLang="ja-JP" sz="3200"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4247147" y="6328611"/>
            <a:ext cx="3877985" cy="461665"/>
          </a:xfrm>
          <a:prstGeom prst="rect">
            <a:avLst/>
          </a:prstGeom>
          <a:noFill/>
        </p:spPr>
        <p:txBody>
          <a:bodyPr wrap="none" rtlCol="0">
            <a:spAutoFit/>
          </a:bodyPr>
          <a:lstStyle/>
          <a:p>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番号は説明のために付与</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4631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46063" y="1658938"/>
            <a:ext cx="8368548" cy="5003800"/>
          </a:xfrm>
        </p:spPr>
        <p:txBody>
          <a:bodyPr>
            <a:normAutofit/>
          </a:bodyPr>
          <a:lstStyle/>
          <a:p>
            <a:pPr marL="971550" lvl="1" indent="-514350">
              <a:lnSpc>
                <a:spcPct val="120000"/>
              </a:lnSpc>
              <a:buFont typeface="Wingdings" pitchFamily="2" charset="2"/>
              <a:buNone/>
              <a:defRPr/>
            </a:pPr>
            <a:endParaRPr lang="en-US" altLang="ja-JP" dirty="0" smtClean="0">
              <a:latin typeface="メイリオ" panose="020B0604030504040204" pitchFamily="50" charset="-128"/>
              <a:ea typeface="メイリオ" panose="020B0604030504040204" pitchFamily="50" charset="-128"/>
            </a:endParaRPr>
          </a:p>
          <a:p>
            <a:pPr marL="1166813" lvl="1" indent="-709613">
              <a:lnSpc>
                <a:spcPct val="120000"/>
              </a:lnSpc>
              <a:buFont typeface="Wingdings" pitchFamily="2" charset="2"/>
              <a:buNone/>
              <a:defRPr/>
            </a:pPr>
            <a:r>
              <a:rPr lang="en-US" altLang="ja-JP" sz="2400" dirty="0" smtClean="0">
                <a:latin typeface="メイリオ" panose="020B0604030504040204" pitchFamily="50" charset="-128"/>
                <a:ea typeface="メイリオ" panose="020B0604030504040204" pitchFamily="50" charset="-128"/>
              </a:rPr>
              <a:t>2-1. </a:t>
            </a:r>
            <a:r>
              <a:rPr lang="ja-JP" altLang="en-US" sz="2400" dirty="0" smtClean="0">
                <a:latin typeface="メイリオ" panose="020B0604030504040204" pitchFamily="50" charset="-128"/>
                <a:ea typeface="メイリオ" panose="020B0604030504040204" pitchFamily="50" charset="-128"/>
              </a:rPr>
              <a:t>ウェブ・コンテンツ・アクセシビリティ・ガイドライン </a:t>
            </a:r>
            <a:r>
              <a:rPr lang="en-US" altLang="ja-JP" sz="2400" dirty="0" smtClean="0">
                <a:latin typeface="メイリオ" panose="020B0604030504040204" pitchFamily="50" charset="-128"/>
                <a:ea typeface="メイリオ" panose="020B0604030504040204" pitchFamily="50" charset="-128"/>
              </a:rPr>
              <a:t>(WCAG) 2.0</a:t>
            </a:r>
          </a:p>
          <a:p>
            <a:pPr marL="1166813" lvl="1" indent="-709613">
              <a:lnSpc>
                <a:spcPct val="120000"/>
              </a:lnSpc>
              <a:buFont typeface="Wingdings" pitchFamily="2" charset="2"/>
              <a:buNone/>
              <a:defRPr/>
            </a:pPr>
            <a:r>
              <a:rPr lang="en-US" altLang="ja-JP" sz="2400" dirty="0" smtClean="0">
                <a:latin typeface="メイリオ" panose="020B0604030504040204" pitchFamily="50" charset="-128"/>
                <a:ea typeface="メイリオ" panose="020B0604030504040204" pitchFamily="50" charset="-128"/>
              </a:rPr>
              <a:t>2-2. WCAG 2.0 </a:t>
            </a:r>
            <a:r>
              <a:rPr lang="ja-JP" altLang="en-US" sz="2400" dirty="0" smtClean="0">
                <a:latin typeface="メイリオ" panose="020B0604030504040204" pitchFamily="50" charset="-128"/>
                <a:ea typeface="メイリオ" panose="020B0604030504040204" pitchFamily="50" charset="-128"/>
              </a:rPr>
              <a:t>解説書（</a:t>
            </a:r>
            <a:r>
              <a:rPr lang="en-US" altLang="ja-JP" sz="2400" dirty="0" smtClean="0">
                <a:latin typeface="メイリオ" panose="020B0604030504040204" pitchFamily="50" charset="-128"/>
                <a:ea typeface="メイリオ" panose="020B0604030504040204" pitchFamily="50" charset="-128"/>
              </a:rPr>
              <a:t>Understanding WCAG 2.0</a:t>
            </a:r>
            <a:r>
              <a:rPr lang="ja-JP" altLang="en-US" sz="2400" dirty="0" smtClean="0">
                <a:latin typeface="メイリオ" panose="020B0604030504040204" pitchFamily="50" charset="-128"/>
                <a:ea typeface="メイリオ" panose="020B0604030504040204" pitchFamily="50" charset="-128"/>
              </a:rPr>
              <a:t>　日本語訳）</a:t>
            </a:r>
          </a:p>
          <a:p>
            <a:pPr marL="1166813" lvl="1" indent="-709613">
              <a:lnSpc>
                <a:spcPct val="120000"/>
              </a:lnSpc>
              <a:buFont typeface="Wingdings" pitchFamily="2" charset="2"/>
              <a:buNone/>
              <a:defRPr/>
            </a:pPr>
            <a:r>
              <a:rPr lang="en-US" altLang="ja-JP" sz="2400" dirty="0" smtClean="0">
                <a:latin typeface="メイリオ" panose="020B0604030504040204" pitchFamily="50" charset="-128"/>
                <a:ea typeface="メイリオ" panose="020B0604030504040204" pitchFamily="50" charset="-128"/>
              </a:rPr>
              <a:t>2-3. WCAG 2.0 </a:t>
            </a:r>
            <a:r>
              <a:rPr lang="ja-JP" altLang="en-US" sz="2400" dirty="0" smtClean="0">
                <a:latin typeface="メイリオ" panose="020B0604030504040204" pitchFamily="50" charset="-128"/>
                <a:ea typeface="メイリオ" panose="020B0604030504040204" pitchFamily="50" charset="-128"/>
              </a:rPr>
              <a:t>実装方法集（</a:t>
            </a:r>
            <a:r>
              <a:rPr lang="en-US" altLang="ja-JP" sz="2400" dirty="0" smtClean="0">
                <a:latin typeface="メイリオ" panose="020B0604030504040204" pitchFamily="50" charset="-128"/>
                <a:ea typeface="メイリオ" panose="020B0604030504040204" pitchFamily="50" charset="-128"/>
              </a:rPr>
              <a:t>Techniques for WCAG 2.0</a:t>
            </a:r>
            <a:r>
              <a:rPr lang="ja-JP" altLang="en-US" sz="2400" dirty="0" smtClean="0">
                <a:latin typeface="メイリオ" panose="020B0604030504040204" pitchFamily="50" charset="-128"/>
                <a:ea typeface="メイリオ" panose="020B0604030504040204" pitchFamily="50" charset="-128"/>
              </a:rPr>
              <a:t>日本語訳）</a:t>
            </a:r>
            <a:endParaRPr lang="en-US" altLang="ja-JP" sz="2400" dirty="0" smtClean="0">
              <a:latin typeface="メイリオ" panose="020B0604030504040204" pitchFamily="50" charset="-128"/>
              <a:ea typeface="メイリオ" panose="020B0604030504040204" pitchFamily="50" charset="-128"/>
            </a:endParaRPr>
          </a:p>
          <a:p>
            <a:pPr lvl="1">
              <a:lnSpc>
                <a:spcPct val="120000"/>
              </a:lnSpc>
              <a:defRPr/>
            </a:pPr>
            <a:endParaRPr lang="ja-JP" altLang="en-US" dirty="0" smtClean="0">
              <a:latin typeface="メイリオ" panose="020B0604030504040204" pitchFamily="50" charset="-128"/>
              <a:ea typeface="メイリオ" panose="020B0604030504040204" pitchFamily="50" charset="-128"/>
            </a:endParaRPr>
          </a:p>
          <a:p>
            <a:pPr>
              <a:lnSpc>
                <a:spcPct val="120000"/>
              </a:lnSpc>
              <a:defRPr/>
            </a:pPr>
            <a:endParaRPr lang="ja-JP" altLang="en-US" dirty="0">
              <a:latin typeface="メイリオ" panose="020B0604030504040204" pitchFamily="50" charset="-128"/>
              <a:ea typeface="メイリオ" panose="020B0604030504040204" pitchFamily="50" charset="-128"/>
            </a:endParaRPr>
          </a:p>
        </p:txBody>
      </p:sp>
      <p:sp>
        <p:nvSpPr>
          <p:cNvPr id="52226" name="タイトル 1"/>
          <p:cNvSpPr>
            <a:spLocks noGrp="1"/>
          </p:cNvSpPr>
          <p:nvPr>
            <p:ph type="title"/>
          </p:nvPr>
        </p:nvSpPr>
        <p:spPr/>
        <p:txBody>
          <a:bodyPr/>
          <a:lstStyle/>
          <a:p>
            <a:r>
              <a:rPr lang="ja-JP" altLang="en-US" sz="2800" dirty="0" smtClean="0">
                <a:latin typeface="メイリオ" panose="020B0604030504040204" pitchFamily="50" charset="-128"/>
                <a:ea typeface="メイリオ" panose="020B0604030504040204" pitchFamily="50" charset="-128"/>
              </a:rPr>
              <a:t>ウェブアクセシビリティ基盤委員会（</a:t>
            </a:r>
            <a:r>
              <a:rPr lang="en-US" altLang="ja-JP" sz="2800" dirty="0" smtClean="0">
                <a:latin typeface="メイリオ" panose="020B0604030504040204" pitchFamily="50" charset="-128"/>
                <a:ea typeface="メイリオ" panose="020B0604030504040204" pitchFamily="50" charset="-128"/>
              </a:rPr>
              <a:t>WAIC</a:t>
            </a:r>
            <a:r>
              <a:rPr lang="ja-JP" altLang="en-US" sz="2800" dirty="0" smtClean="0">
                <a:latin typeface="メイリオ" panose="020B0604030504040204" pitchFamily="50" charset="-128"/>
                <a:ea typeface="メイリオ" panose="020B0604030504040204" pitchFamily="50" charset="-128"/>
              </a:rPr>
              <a:t>）</a:t>
            </a:r>
            <a:r>
              <a:rPr lang="en-US" altLang="ja-JP" sz="2800" dirty="0" smtClean="0">
                <a:latin typeface="メイリオ" panose="020B0604030504040204" pitchFamily="50" charset="-128"/>
                <a:ea typeface="メイリオ" panose="020B0604030504040204" pitchFamily="50" charset="-128"/>
              </a:rPr>
              <a:t/>
            </a:r>
            <a:br>
              <a:rPr lang="en-US" altLang="ja-JP" sz="2800" dirty="0" smtClean="0">
                <a:latin typeface="メイリオ" panose="020B0604030504040204" pitchFamily="50" charset="-128"/>
                <a:ea typeface="メイリオ" panose="020B0604030504040204" pitchFamily="50" charset="-128"/>
              </a:rPr>
            </a:br>
            <a:r>
              <a:rPr lang="ja-JP" altLang="en-US" sz="2800" dirty="0" smtClean="0">
                <a:latin typeface="メイリオ" panose="020B0604030504040204" pitchFamily="50" charset="-128"/>
                <a:ea typeface="メイリオ" panose="020B0604030504040204" pitchFamily="50" charset="-128"/>
              </a:rPr>
              <a:t>が公開している技術文書</a:t>
            </a:r>
          </a:p>
        </p:txBody>
      </p:sp>
      <p:sp>
        <p:nvSpPr>
          <p:cNvPr id="52228"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5356D13B-E1FA-442B-810E-4AA32ED8665D}" type="slidenum">
              <a:rPr kumimoji="0" lang="en-US" altLang="ja-JP" sz="1800" smtClean="0">
                <a:latin typeface="メイリオ" panose="020B0604030504040204" pitchFamily="50" charset="-128"/>
                <a:ea typeface="メイリオ" panose="020B0604030504040204" pitchFamily="50" charset="-128"/>
              </a:rPr>
              <a:pPr eaLnBrk="1" hangingPunct="1"/>
              <a:t>26</a:t>
            </a:fld>
            <a:endParaRPr kumimoji="0" lang="en-US" altLang="ja-JP" sz="1800" smtClean="0">
              <a:latin typeface="メイリオ" panose="020B0604030504040204" pitchFamily="50" charset="-128"/>
              <a:ea typeface="メイリオ" panose="020B0604030504040204" pitchFamily="50" charset="-128"/>
            </a:endParaRPr>
          </a:p>
        </p:txBody>
      </p:sp>
      <p:sp>
        <p:nvSpPr>
          <p:cNvPr id="8" name="角丸四角形 7"/>
          <p:cNvSpPr/>
          <p:nvPr/>
        </p:nvSpPr>
        <p:spPr bwMode="auto">
          <a:xfrm>
            <a:off x="577515" y="1900989"/>
            <a:ext cx="8253664" cy="4427622"/>
          </a:xfrm>
          <a:prstGeom prst="roundRect">
            <a:avLst>
              <a:gd name="adj" fmla="val 9058"/>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Arial" charset="0"/>
              <a:ea typeface="ＭＳ Ｐゴシック" charset="-128"/>
            </a:endParaRPr>
          </a:p>
        </p:txBody>
      </p:sp>
      <p:sp>
        <p:nvSpPr>
          <p:cNvPr id="7" name="正方形/長方形 6"/>
          <p:cNvSpPr/>
          <p:nvPr/>
        </p:nvSpPr>
        <p:spPr bwMode="auto">
          <a:xfrm>
            <a:off x="216567" y="1642307"/>
            <a:ext cx="4824665" cy="493294"/>
          </a:xfrm>
          <a:prstGeom prst="rect">
            <a:avLst/>
          </a:prstGeom>
          <a:solidFill>
            <a:schemeClr val="bg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indent="0">
              <a:lnSpc>
                <a:spcPct val="120000"/>
              </a:lnSpc>
              <a:buNone/>
              <a:defRPr/>
            </a:pPr>
            <a:r>
              <a:rPr lang="en-US" altLang="zh-TW" sz="3200" dirty="0">
                <a:solidFill>
                  <a:schemeClr val="accent1">
                    <a:lumMod val="50000"/>
                  </a:schemeClr>
                </a:solidFill>
                <a:latin typeface="メイリオ" panose="020B0604030504040204" pitchFamily="50" charset="-128"/>
                <a:ea typeface="メイリオ" panose="020B0604030504040204" pitchFamily="50" charset="-128"/>
              </a:rPr>
              <a:t>WCAG 2.0 </a:t>
            </a:r>
            <a:r>
              <a:rPr lang="zh-TW" altLang="en-US" sz="3200" dirty="0">
                <a:solidFill>
                  <a:schemeClr val="accent1">
                    <a:lumMod val="50000"/>
                  </a:schemeClr>
                </a:solidFill>
                <a:latin typeface="メイリオ" panose="020B0604030504040204" pitchFamily="50" charset="-128"/>
                <a:ea typeface="メイリオ" panose="020B0604030504040204" pitchFamily="50" charset="-128"/>
              </a:rPr>
              <a:t>関連翻訳文書</a:t>
            </a:r>
            <a:endParaRPr lang="en-US" altLang="zh-TW" sz="3200"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4247147" y="6328611"/>
            <a:ext cx="3877985" cy="461665"/>
          </a:xfrm>
          <a:prstGeom prst="rect">
            <a:avLst/>
          </a:prstGeom>
          <a:noFill/>
        </p:spPr>
        <p:txBody>
          <a:bodyPr wrap="none" rtlCol="0">
            <a:spAutoFit/>
          </a:bodyPr>
          <a:lstStyle/>
          <a:p>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番号は説明のために付与</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7445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6"/>
          <p:cNvSpPr>
            <a:spLocks noGrp="1"/>
          </p:cNvSpPr>
          <p:nvPr>
            <p:ph type="title"/>
          </p:nvPr>
        </p:nvSpPr>
        <p:spPr>
          <a:xfrm>
            <a:off x="736600" y="2938463"/>
            <a:ext cx="7772400" cy="1362075"/>
          </a:xfrm>
        </p:spPr>
        <p:txBody>
          <a:bodyPr/>
          <a:lstStyle/>
          <a:p>
            <a:r>
              <a:rPr lang="en-US" altLang="ja-JP" sz="3600" cap="none" dirty="0" smtClean="0">
                <a:latin typeface="メイリオ" panose="020B0604030504040204" pitchFamily="50" charset="-128"/>
                <a:ea typeface="メイリオ" panose="020B0604030504040204" pitchFamily="50" charset="-128"/>
              </a:rPr>
              <a:t>4.  </a:t>
            </a:r>
            <a:r>
              <a:rPr lang="ja-JP" altLang="en-US" sz="3600" cap="none" dirty="0" smtClean="0">
                <a:latin typeface="メイリオ" panose="020B0604030504040204" pitchFamily="50" charset="-128"/>
                <a:ea typeface="メイリオ" panose="020B0604030504040204" pitchFamily="50" charset="-128"/>
              </a:rPr>
              <a:t>みんなの公共サイト運用モデル</a:t>
            </a:r>
          </a:p>
        </p:txBody>
      </p:sp>
      <p:sp>
        <p:nvSpPr>
          <p:cNvPr id="29699" name="テキスト プレースホルダ 7"/>
          <p:cNvSpPr>
            <a:spLocks noGrp="1"/>
          </p:cNvSpPr>
          <p:nvPr>
            <p:ph type="body" idx="1"/>
          </p:nvPr>
        </p:nvSpPr>
        <p:spPr>
          <a:xfrm>
            <a:off x="708025" y="4451350"/>
            <a:ext cx="7772400" cy="1500188"/>
          </a:xfrm>
        </p:spPr>
        <p:txBody>
          <a:bodyPr/>
          <a:lstStyle/>
          <a:p>
            <a:endParaRPr lang="ja-JP" altLang="en-US" smtClean="0">
              <a:latin typeface="メイリオ" panose="020B0604030504040204" pitchFamily="50" charset="-128"/>
              <a:ea typeface="メイリオ" panose="020B0604030504040204" pitchFamily="50" charset="-128"/>
            </a:endParaRPr>
          </a:p>
        </p:txBody>
      </p:sp>
      <p:sp>
        <p:nvSpPr>
          <p:cNvPr id="29700"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AF4AB577-9963-4F02-A27F-DE391BAE660F}" type="slidenum">
              <a:rPr kumimoji="0" lang="en-US" altLang="ja-JP" sz="1800" smtClean="0">
                <a:latin typeface="メイリオ" panose="020B0604030504040204" pitchFamily="50" charset="-128"/>
                <a:ea typeface="メイリオ" panose="020B0604030504040204" pitchFamily="50" charset="-128"/>
              </a:rPr>
              <a:pPr eaLnBrk="1" hangingPunct="1"/>
              <a:t>27</a:t>
            </a:fld>
            <a:endParaRPr kumimoji="0" lang="en-US" altLang="ja-JP" sz="180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42494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メイリオ" panose="020B0604030504040204" pitchFamily="50" charset="-128"/>
                <a:ea typeface="メイリオ" panose="020B0604030504040204" pitchFamily="50" charset="-128"/>
              </a:rPr>
              <a:t>みんなの公共サイト運用モデル</a:t>
            </a:r>
            <a:r>
              <a:rPr lang="ja-JP" altLang="en-US" dirty="0">
                <a:latin typeface="メイリオ" panose="020B0604030504040204" pitchFamily="50" charset="-128"/>
                <a:ea typeface="メイリオ" panose="020B0604030504040204" pitchFamily="50" charset="-128"/>
              </a:rPr>
              <a:t>とは</a:t>
            </a:r>
            <a:endParaRPr lang="ja-JP" altLang="en-US" dirty="0" smtClean="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p:txBody>
          <a:bodyPr>
            <a:noAutofit/>
          </a:bodyPr>
          <a:lstStyle/>
          <a:p>
            <a:pPr>
              <a:lnSpc>
                <a:spcPct val="120000"/>
              </a:lnSpc>
            </a:pPr>
            <a:r>
              <a:rPr lang="ja-JP" altLang="en-US" sz="2800" dirty="0" smtClean="0"/>
              <a:t>「</a:t>
            </a:r>
            <a:r>
              <a:rPr lang="ja-JP" altLang="en-US" sz="2800" dirty="0"/>
              <a:t>みんなの公共サイト運用モデル」は、国及び地方公共団体等の公的機関のホームページ</a:t>
            </a:r>
            <a:r>
              <a:rPr lang="ja-JP" altLang="en-US" sz="2800" dirty="0" smtClean="0"/>
              <a:t>等（</a:t>
            </a:r>
            <a:r>
              <a:rPr lang="ja-JP" altLang="en-US" sz="2800" dirty="0"/>
              <a:t>公式ホームページ、団体が提供する関連サイト、ウェブシステム等）が、高齢者や障害者を</a:t>
            </a:r>
            <a:r>
              <a:rPr lang="ja-JP" altLang="en-US" sz="2800" dirty="0" smtClean="0"/>
              <a:t>含む</a:t>
            </a:r>
            <a:r>
              <a:rPr lang="ja-JP" altLang="en-US" sz="2800" dirty="0"/>
              <a:t>誰もが利用できるものとなるよう、総務省が作成したものです</a:t>
            </a:r>
            <a:r>
              <a:rPr lang="ja-JP" altLang="en-US" sz="2800" dirty="0" smtClean="0"/>
              <a:t>。</a:t>
            </a:r>
            <a:endParaRPr lang="en-US" altLang="ja-JP" sz="2800" dirty="0" smtClean="0"/>
          </a:p>
          <a:p>
            <a:pPr>
              <a:lnSpc>
                <a:spcPct val="120000"/>
              </a:lnSpc>
            </a:pPr>
            <a:r>
              <a:rPr lang="ja-JP" altLang="en-US" sz="2800" dirty="0" smtClean="0"/>
              <a:t>国</a:t>
            </a:r>
            <a:r>
              <a:rPr lang="ja-JP" altLang="en-US" sz="2800" dirty="0"/>
              <a:t>及び地方公共団体等の公的機関が</a:t>
            </a:r>
            <a:r>
              <a:rPr lang="ja-JP" altLang="en-US" sz="2800" dirty="0" smtClean="0"/>
              <a:t>ウェブアクセシビリティに</a:t>
            </a:r>
            <a:r>
              <a:rPr lang="ja-JP" altLang="en-US" sz="2800" dirty="0"/>
              <a:t>関する日本</a:t>
            </a:r>
            <a:r>
              <a:rPr lang="ja-JP" altLang="en-US" sz="2800" dirty="0" smtClean="0"/>
              <a:t>工業</a:t>
            </a:r>
            <a:r>
              <a:rPr lang="ja-JP" altLang="en-US" sz="2800" dirty="0"/>
              <a:t>規格である</a:t>
            </a:r>
            <a:r>
              <a:rPr lang="en-US" altLang="ja-JP" sz="2800" dirty="0"/>
              <a:t>JIS </a:t>
            </a:r>
            <a:r>
              <a:rPr lang="en-US" altLang="ja-JP" sz="2800" dirty="0" smtClean="0"/>
              <a:t>X</a:t>
            </a:r>
            <a:r>
              <a:rPr lang="ja-JP" altLang="en-US" sz="2800" dirty="0"/>
              <a:t> </a:t>
            </a:r>
            <a:r>
              <a:rPr lang="en-US" altLang="ja-JP" sz="2800" dirty="0" smtClean="0"/>
              <a:t>8341-3:2010</a:t>
            </a:r>
            <a:r>
              <a:rPr lang="ja-JP" altLang="en-US" sz="2800" dirty="0" smtClean="0"/>
              <a:t>に</a:t>
            </a:r>
            <a:r>
              <a:rPr lang="ja-JP" altLang="en-US" sz="2800" dirty="0"/>
              <a:t>基づき、実施すべき取組み項目と手順を示しています。</a:t>
            </a:r>
            <a:endParaRPr kumimoji="1" lang="ja-JP" altLang="en-US" sz="2800" dirty="0"/>
          </a:p>
        </p:txBody>
      </p:sp>
      <p:sp>
        <p:nvSpPr>
          <p:cNvPr id="4" name="スライド番号プレースホルダー 3"/>
          <p:cNvSpPr>
            <a:spLocks noGrp="1"/>
          </p:cNvSpPr>
          <p:nvPr>
            <p:ph type="sldNum" sz="quarter" idx="11"/>
          </p:nvPr>
        </p:nvSpPr>
        <p:spPr/>
        <p:txBody>
          <a:bodyPr/>
          <a:lstStyle/>
          <a:p>
            <a:pPr>
              <a:defRPr/>
            </a:pPr>
            <a:fld id="{E7682C6A-7C8D-4F67-9152-69183DEF95FB}" type="slidenum">
              <a:rPr lang="en-US" altLang="ja-JP" smtClean="0">
                <a:latin typeface="メイリオ" panose="020B0604030504040204" pitchFamily="50" charset="-128"/>
                <a:ea typeface="メイリオ" panose="020B0604030504040204" pitchFamily="50" charset="-128"/>
              </a:rPr>
              <a:pPr>
                <a:defRPr/>
              </a:pPr>
              <a:t>28</a:t>
            </a:fld>
            <a:endParaRPr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96447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200" dirty="0" smtClean="0">
                <a:latin typeface="メイリオ" panose="020B0604030504040204" pitchFamily="50" charset="-128"/>
                <a:ea typeface="メイリオ" panose="020B0604030504040204" pitchFamily="50" charset="-128"/>
              </a:rPr>
              <a:t>みんなの公共サイト運用モデルの構成</a:t>
            </a:r>
            <a:endParaRPr kumimoji="1" lang="ja-JP" altLang="en-US" sz="3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1"/>
          </p:nvPr>
        </p:nvSpPr>
        <p:spPr/>
        <p:txBody>
          <a:bodyPr/>
          <a:lstStyle/>
          <a:p>
            <a:pPr>
              <a:defRPr/>
            </a:pPr>
            <a:fld id="{E7682C6A-7C8D-4F67-9152-69183DEF95FB}" type="slidenum">
              <a:rPr lang="en-US" altLang="ja-JP" smtClean="0">
                <a:latin typeface="メイリオ" panose="020B0604030504040204" pitchFamily="50" charset="-128"/>
                <a:ea typeface="メイリオ" panose="020B0604030504040204" pitchFamily="50" charset="-128"/>
              </a:rPr>
              <a:pPr>
                <a:defRPr/>
              </a:pPr>
              <a:t>29</a:t>
            </a:fld>
            <a:endParaRPr lang="en-US" altLang="ja-JP">
              <a:latin typeface="メイリオ" panose="020B0604030504040204" pitchFamily="50" charset="-128"/>
              <a:ea typeface="メイリオ" panose="020B0604030504040204" pitchFamily="50" charset="-128"/>
            </a:endParaRPr>
          </a:p>
        </p:txBody>
      </p:sp>
      <p:sp>
        <p:nvSpPr>
          <p:cNvPr id="6" name="角丸四角形 5"/>
          <p:cNvSpPr/>
          <p:nvPr/>
        </p:nvSpPr>
        <p:spPr bwMode="auto">
          <a:xfrm>
            <a:off x="6526060" y="1443791"/>
            <a:ext cx="2040424" cy="1130968"/>
          </a:xfrm>
          <a:prstGeom prst="roundRect">
            <a:avLst/>
          </a:prstGeom>
          <a:solidFill>
            <a:srgbClr val="FFFFCC"/>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ja-JP" altLang="en-US" sz="2400" dirty="0" smtClean="0">
                <a:latin typeface="メイリオ" panose="020B0604030504040204" pitchFamily="50" charset="-128"/>
                <a:ea typeface="メイリオ" panose="020B0604030504040204" pitchFamily="50" charset="-128"/>
              </a:rPr>
              <a:t>概要版</a:t>
            </a:r>
          </a:p>
        </p:txBody>
      </p:sp>
      <p:sp>
        <p:nvSpPr>
          <p:cNvPr id="11" name="角丸四角形 10"/>
          <p:cNvSpPr/>
          <p:nvPr/>
        </p:nvSpPr>
        <p:spPr bwMode="auto">
          <a:xfrm>
            <a:off x="1845778" y="2801958"/>
            <a:ext cx="3668175" cy="1088860"/>
          </a:xfrm>
          <a:prstGeom prst="roundRect">
            <a:avLst/>
          </a:prstGeom>
          <a:solidFill>
            <a:srgbClr val="CCFFCC"/>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2400" dirty="0">
                <a:latin typeface="メイリオ" panose="020B0604030504040204" pitchFamily="50" charset="-128"/>
                <a:ea typeface="メイリオ" panose="020B0604030504040204" pitchFamily="50" charset="-128"/>
              </a:rPr>
              <a:t>&lt;</a:t>
            </a:r>
            <a:r>
              <a:rPr lang="ja-JP" altLang="en-US" sz="2400" dirty="0" smtClean="0">
                <a:latin typeface="メイリオ" panose="020B0604030504040204" pitchFamily="50" charset="-128"/>
                <a:ea typeface="メイリオ" panose="020B0604030504040204" pitchFamily="50" charset="-128"/>
              </a:rPr>
              <a:t>付属資料１</a:t>
            </a:r>
            <a:r>
              <a:rPr lang="en-US" altLang="ja-JP" sz="2400" dirty="0" smtClean="0">
                <a:latin typeface="メイリオ" panose="020B0604030504040204" pitchFamily="50" charset="-128"/>
                <a:ea typeface="メイリオ" panose="020B0604030504040204" pitchFamily="50" charset="-128"/>
              </a:rPr>
              <a:t>&gt;</a:t>
            </a:r>
          </a:p>
          <a:p>
            <a:pPr algn="ctr"/>
            <a:r>
              <a:rPr lang="ja-JP" altLang="en-US" sz="2000" dirty="0" smtClean="0">
                <a:latin typeface="メイリオ" panose="020B0604030504040204" pitchFamily="50" charset="-128"/>
                <a:ea typeface="メイリオ" panose="020B0604030504040204" pitchFamily="50" charset="-128"/>
              </a:rPr>
              <a:t>ウェブアクセシビリティ方針</a:t>
            </a:r>
            <a:endParaRPr lang="en-US" altLang="ja-JP" sz="2000" dirty="0" smtClean="0">
              <a:latin typeface="メイリオ" panose="020B0604030504040204" pitchFamily="50" charset="-128"/>
              <a:ea typeface="メイリオ" panose="020B0604030504040204" pitchFamily="50" charset="-128"/>
            </a:endParaRPr>
          </a:p>
          <a:p>
            <a:pPr algn="ctr"/>
            <a:r>
              <a:rPr lang="ja-JP" altLang="en-US" sz="2000" dirty="0" smtClean="0">
                <a:latin typeface="メイリオ" panose="020B0604030504040204" pitchFamily="50" charset="-128"/>
                <a:ea typeface="メイリオ" panose="020B0604030504040204" pitchFamily="50" charset="-128"/>
              </a:rPr>
              <a:t>策定・公開の手順書</a:t>
            </a:r>
            <a:endParaRPr lang="ja-JP" altLang="en-US" sz="2000" dirty="0">
              <a:latin typeface="メイリオ" panose="020B0604030504040204" pitchFamily="50" charset="-128"/>
              <a:ea typeface="メイリオ" panose="020B0604030504040204" pitchFamily="50" charset="-128"/>
            </a:endParaRPr>
          </a:p>
        </p:txBody>
      </p:sp>
      <p:sp>
        <p:nvSpPr>
          <p:cNvPr id="12" name="角丸四角形 11"/>
          <p:cNvSpPr/>
          <p:nvPr/>
        </p:nvSpPr>
        <p:spPr bwMode="auto">
          <a:xfrm>
            <a:off x="1845777" y="4111256"/>
            <a:ext cx="3668175" cy="1088860"/>
          </a:xfrm>
          <a:prstGeom prst="roundRect">
            <a:avLst/>
          </a:prstGeom>
          <a:solidFill>
            <a:srgbClr val="CCFFCC"/>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2400" dirty="0">
                <a:latin typeface="メイリオ" panose="020B0604030504040204" pitchFamily="50" charset="-128"/>
                <a:ea typeface="メイリオ" panose="020B0604030504040204" pitchFamily="50" charset="-128"/>
              </a:rPr>
              <a:t>&lt;</a:t>
            </a:r>
            <a:r>
              <a:rPr lang="ja-JP" altLang="en-US" sz="2400" dirty="0" smtClean="0">
                <a:latin typeface="メイリオ" panose="020B0604030504040204" pitchFamily="50" charset="-128"/>
                <a:ea typeface="メイリオ" panose="020B0604030504040204" pitchFamily="50" charset="-128"/>
              </a:rPr>
              <a:t>付属資料</a:t>
            </a:r>
            <a:r>
              <a:rPr lang="en-US" altLang="ja-JP" sz="2400" dirty="0" smtClean="0">
                <a:latin typeface="メイリオ" panose="020B0604030504040204" pitchFamily="50" charset="-128"/>
                <a:ea typeface="メイリオ" panose="020B0604030504040204" pitchFamily="50" charset="-128"/>
              </a:rPr>
              <a:t>2&gt;</a:t>
            </a:r>
          </a:p>
          <a:p>
            <a:pPr algn="ctr"/>
            <a:r>
              <a:rPr lang="ja-JP" altLang="en-US" sz="2000" dirty="0" smtClean="0">
                <a:latin typeface="メイリオ" panose="020B0604030504040204" pitchFamily="50" charset="-128"/>
                <a:ea typeface="メイリオ" panose="020B0604030504040204" pitchFamily="50" charset="-128"/>
              </a:rPr>
              <a:t>外部発注における</a:t>
            </a:r>
            <a:endParaRPr lang="en-US" altLang="ja-JP" sz="2000" dirty="0" smtClean="0">
              <a:latin typeface="メイリオ" panose="020B0604030504040204" pitchFamily="50" charset="-128"/>
              <a:ea typeface="メイリオ" panose="020B0604030504040204" pitchFamily="50" charset="-128"/>
            </a:endParaRPr>
          </a:p>
          <a:p>
            <a:pPr algn="ctr"/>
            <a:r>
              <a:rPr lang="ja-JP" altLang="en-US" sz="2000" dirty="0" smtClean="0">
                <a:latin typeface="メイリオ" panose="020B0604030504040204" pitchFamily="50" charset="-128"/>
                <a:ea typeface="メイリオ" panose="020B0604030504040204" pitchFamily="50" charset="-128"/>
              </a:rPr>
              <a:t>アクセシビリティ確保手順書</a:t>
            </a:r>
          </a:p>
        </p:txBody>
      </p:sp>
      <p:sp>
        <p:nvSpPr>
          <p:cNvPr id="13" name="角丸四角形 12"/>
          <p:cNvSpPr/>
          <p:nvPr/>
        </p:nvSpPr>
        <p:spPr bwMode="auto">
          <a:xfrm>
            <a:off x="1845776" y="5374571"/>
            <a:ext cx="3668175" cy="1088860"/>
          </a:xfrm>
          <a:prstGeom prst="roundRect">
            <a:avLst/>
          </a:prstGeom>
          <a:solidFill>
            <a:srgbClr val="CCFFCC"/>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2400" dirty="0">
                <a:latin typeface="メイリオ" panose="020B0604030504040204" pitchFamily="50" charset="-128"/>
                <a:ea typeface="メイリオ" panose="020B0604030504040204" pitchFamily="50" charset="-128"/>
              </a:rPr>
              <a:t>&lt;</a:t>
            </a:r>
            <a:r>
              <a:rPr lang="ja-JP" altLang="en-US" sz="2400" dirty="0" smtClean="0">
                <a:latin typeface="メイリオ" panose="020B0604030504040204" pitchFamily="50" charset="-128"/>
                <a:ea typeface="メイリオ" panose="020B0604030504040204" pitchFamily="50" charset="-128"/>
              </a:rPr>
              <a:t>付属資料</a:t>
            </a:r>
            <a:r>
              <a:rPr lang="en-US" altLang="ja-JP" sz="2400" dirty="0">
                <a:latin typeface="メイリオ" panose="020B0604030504040204" pitchFamily="50" charset="-128"/>
                <a:ea typeface="メイリオ" panose="020B0604030504040204" pitchFamily="50" charset="-128"/>
              </a:rPr>
              <a:t>3</a:t>
            </a:r>
            <a:r>
              <a:rPr lang="en-US" altLang="ja-JP" sz="2400" dirty="0" smtClean="0">
                <a:latin typeface="メイリオ" panose="020B0604030504040204" pitchFamily="50" charset="-128"/>
                <a:ea typeface="メイリオ" panose="020B0604030504040204" pitchFamily="50" charset="-128"/>
              </a:rPr>
              <a:t>&gt;</a:t>
            </a:r>
          </a:p>
          <a:p>
            <a:pPr algn="ctr"/>
            <a:r>
              <a:rPr lang="ja-JP" altLang="en-US" sz="2000" dirty="0" smtClean="0">
                <a:latin typeface="メイリオ" panose="020B0604030504040204" pitchFamily="50" charset="-128"/>
                <a:ea typeface="メイリオ" panose="020B0604030504040204" pitchFamily="50" charset="-128"/>
              </a:rPr>
              <a:t>高齢者・障害者の</a:t>
            </a:r>
            <a:endParaRPr lang="en-US" altLang="ja-JP" sz="2000" dirty="0" smtClean="0">
              <a:latin typeface="メイリオ" panose="020B0604030504040204" pitchFamily="50" charset="-128"/>
              <a:ea typeface="メイリオ" panose="020B0604030504040204" pitchFamily="50" charset="-128"/>
            </a:endParaRPr>
          </a:p>
          <a:p>
            <a:pPr algn="ctr"/>
            <a:r>
              <a:rPr lang="ja-JP" altLang="en-US" sz="2000" dirty="0" smtClean="0">
                <a:latin typeface="メイリオ" panose="020B0604030504040204" pitchFamily="50" charset="-128"/>
                <a:ea typeface="メイリオ" panose="020B0604030504040204" pitchFamily="50" charset="-128"/>
              </a:rPr>
              <a:t>ホームページ利用確認ガイド</a:t>
            </a:r>
          </a:p>
        </p:txBody>
      </p:sp>
      <p:cxnSp>
        <p:nvCxnSpPr>
          <p:cNvPr id="15" name="直線コネクタ 14"/>
          <p:cNvCxnSpPr>
            <a:stCxn id="5" idx="3"/>
            <a:endCxn id="6" idx="1"/>
          </p:cNvCxnSpPr>
          <p:nvPr/>
        </p:nvCxnSpPr>
        <p:spPr bwMode="auto">
          <a:xfrm>
            <a:off x="5642811" y="2009274"/>
            <a:ext cx="883249" cy="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bwMode="auto">
          <a:xfrm>
            <a:off x="964504" y="1828800"/>
            <a:ext cx="538619" cy="74595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Arial" charset="0"/>
              <a:ea typeface="ＭＳ Ｐゴシック" charset="-128"/>
            </a:endParaRPr>
          </a:p>
        </p:txBody>
      </p:sp>
      <p:cxnSp>
        <p:nvCxnSpPr>
          <p:cNvPr id="17" name="直線コネクタ 16"/>
          <p:cNvCxnSpPr>
            <a:endCxn id="11" idx="1"/>
          </p:cNvCxnSpPr>
          <p:nvPr/>
        </p:nvCxnSpPr>
        <p:spPr bwMode="auto">
          <a:xfrm rot="16200000" flipH="1">
            <a:off x="1153981" y="2654590"/>
            <a:ext cx="771629" cy="611965"/>
          </a:xfrm>
          <a:prstGeom prst="bentConnector2">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endCxn id="12" idx="1"/>
          </p:cNvCxnSpPr>
          <p:nvPr/>
        </p:nvCxnSpPr>
        <p:spPr bwMode="auto">
          <a:xfrm rot="16200000" flipH="1">
            <a:off x="499332" y="3309240"/>
            <a:ext cx="2080927" cy="611964"/>
          </a:xfrm>
          <a:prstGeom prst="bentConnector2">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13" idx="1"/>
          </p:cNvCxnSpPr>
          <p:nvPr/>
        </p:nvCxnSpPr>
        <p:spPr bwMode="auto">
          <a:xfrm rot="16200000" flipH="1">
            <a:off x="-132327" y="3940898"/>
            <a:ext cx="3344242" cy="611963"/>
          </a:xfrm>
          <a:prstGeom prst="bentConnector2">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bwMode="auto">
          <a:xfrm>
            <a:off x="806116" y="1443790"/>
            <a:ext cx="4836695" cy="1130968"/>
          </a:xfrm>
          <a:prstGeom prst="rect">
            <a:avLst/>
          </a:prstGeom>
          <a:solidFill>
            <a:srgbClr val="FFFFCC"/>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10000"/>
              </a:lnSpc>
              <a:spcBef>
                <a:spcPct val="20000"/>
              </a:spcBef>
              <a:spcAft>
                <a:spcPct val="0"/>
              </a:spcAft>
              <a:buClr>
                <a:schemeClr val="bg2"/>
              </a:buClr>
              <a:buSzPct val="75000"/>
              <a:tabLst/>
            </a:pPr>
            <a:r>
              <a:rPr kumimoji="1" lang="ja-JP" altLang="en-US"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ウェブアクセシビリティ対応</a:t>
            </a:r>
            <a:endParaRPr kumimoji="1" lang="en-US" altLang="ja-JP"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a:p>
            <a:pPr marR="0" algn="ctr" defTabSz="914400" rtl="0" eaLnBrk="1" fontAlgn="base" latinLnBrk="0" hangingPunct="1">
              <a:lnSpc>
                <a:spcPct val="110000"/>
              </a:lnSpc>
              <a:spcBef>
                <a:spcPct val="20000"/>
              </a:spcBef>
              <a:spcAft>
                <a:spcPct val="0"/>
              </a:spcAft>
              <a:buClr>
                <a:schemeClr val="bg2"/>
              </a:buClr>
              <a:buSzPct val="75000"/>
              <a:tabLst/>
            </a:pPr>
            <a:r>
              <a:rPr kumimoji="1" lang="ja-JP" altLang="en-US"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の手引き</a:t>
            </a:r>
          </a:p>
        </p:txBody>
      </p:sp>
    </p:spTree>
    <p:extLst>
      <p:ext uri="{BB962C8B-B14F-4D97-AF65-F5344CB8AC3E}">
        <p14:creationId xmlns:p14="http://schemas.microsoft.com/office/powerpoint/2010/main" val="2824624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736600" y="2938463"/>
            <a:ext cx="7772400" cy="1362075"/>
          </a:xfrm>
        </p:spPr>
        <p:txBody>
          <a:bodyPr/>
          <a:lstStyle/>
          <a:p>
            <a:pPr>
              <a:defRPr/>
            </a:pPr>
            <a:r>
              <a:rPr lang="en-US" altLang="ja-JP" sz="3600" dirty="0" smtClean="0">
                <a:latin typeface="メイリオ" panose="020B0604030504040204" pitchFamily="50" charset="-128"/>
                <a:ea typeface="メイリオ" panose="020B0604030504040204" pitchFamily="50" charset="-128"/>
              </a:rPr>
              <a:t>1.  </a:t>
            </a:r>
            <a:r>
              <a:rPr lang="ja-JP" altLang="en-US" sz="3600" dirty="0" smtClean="0">
                <a:latin typeface="メイリオ" panose="020B0604030504040204" pitchFamily="50" charset="-128"/>
                <a:ea typeface="メイリオ" panose="020B0604030504040204" pitchFamily="50" charset="-128"/>
              </a:rPr>
              <a:t>ウェブアクセシビリティとは</a:t>
            </a:r>
            <a:endParaRPr lang="ja-JP" altLang="en-US" sz="3600" dirty="0">
              <a:latin typeface="メイリオ" panose="020B0604030504040204" pitchFamily="50" charset="-128"/>
              <a:ea typeface="メイリオ" panose="020B0604030504040204" pitchFamily="50" charset="-128"/>
            </a:endParaRPr>
          </a:p>
        </p:txBody>
      </p:sp>
      <p:sp>
        <p:nvSpPr>
          <p:cNvPr id="5123" name="テキスト プレースホルダ 7"/>
          <p:cNvSpPr>
            <a:spLocks noGrp="1"/>
          </p:cNvSpPr>
          <p:nvPr>
            <p:ph type="body" idx="1"/>
          </p:nvPr>
        </p:nvSpPr>
        <p:spPr>
          <a:xfrm>
            <a:off x="722313" y="4125913"/>
            <a:ext cx="7772400" cy="1500187"/>
          </a:xfrm>
        </p:spPr>
        <p:txBody>
          <a:bodyPr/>
          <a:lstStyle/>
          <a:p>
            <a:endParaRPr lang="ja-JP" altLang="en-US" dirty="0" smtClean="0"/>
          </a:p>
        </p:txBody>
      </p:sp>
      <p:sp>
        <p:nvSpPr>
          <p:cNvPr id="512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6736798B-BEDC-4A8B-8FFB-0A590AE3D807}" type="slidenum">
              <a:rPr kumimoji="0" lang="en-US" altLang="ja-JP" sz="1800" smtClean="0">
                <a:latin typeface="メイリオ" panose="020B0604030504040204" pitchFamily="50" charset="-128"/>
                <a:ea typeface="メイリオ" panose="020B0604030504040204" pitchFamily="50" charset="-128"/>
              </a:rPr>
              <a:pPr eaLnBrk="1" hangingPunct="1"/>
              <a:t>3</a:t>
            </a:fld>
            <a:endParaRPr kumimoji="0" lang="en-US" altLang="ja-JP" sz="18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latin typeface="メイリオ" panose="020B0604030504040204" pitchFamily="50" charset="-128"/>
                <a:ea typeface="メイリオ" panose="020B0604030504040204" pitchFamily="50" charset="-128"/>
              </a:rPr>
              <a:t>みんなの公共サイト運用モデルの構成</a:t>
            </a:r>
            <a:endParaRPr kumimoji="1" lang="ja-JP" altLang="en-US" sz="3200" dirty="0">
              <a:latin typeface="メイリオ" panose="020B0604030504040204" pitchFamily="50" charset="-128"/>
              <a:ea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06544171"/>
              </p:ext>
            </p:extLst>
          </p:nvPr>
        </p:nvGraphicFramePr>
        <p:xfrm>
          <a:off x="457200" y="1658938"/>
          <a:ext cx="8229600" cy="4729480"/>
        </p:xfrm>
        <a:graphic>
          <a:graphicData uri="http://schemas.openxmlformats.org/drawingml/2006/table">
            <a:tbl>
              <a:tblPr firstRow="1" bandRow="1">
                <a:tableStyleId>{5940675A-B579-460E-94D1-54222C63F5DA}</a:tableStyleId>
              </a:tblPr>
              <a:tblGrid>
                <a:gridCol w="2743200"/>
                <a:gridCol w="3783724"/>
                <a:gridCol w="1702676"/>
              </a:tblGrid>
              <a:tr h="370840">
                <a:tc>
                  <a:txBody>
                    <a:bodyPr/>
                    <a:lstStyle/>
                    <a:p>
                      <a:pPr algn="ctr"/>
                      <a:r>
                        <a:rPr kumimoji="1" lang="ja-JP" altLang="en-US" sz="1600" dirty="0" smtClean="0">
                          <a:latin typeface="メイリオ" panose="020B0604030504040204" pitchFamily="50" charset="-128"/>
                          <a:ea typeface="メイリオ" panose="020B0604030504040204" pitchFamily="50" charset="-128"/>
                        </a:rPr>
                        <a:t>資料名</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smtClean="0">
                          <a:latin typeface="メイリオ" panose="020B0604030504040204" pitchFamily="50" charset="-128"/>
                          <a:ea typeface="メイリオ" panose="020B0604030504040204" pitchFamily="50" charset="-128"/>
                        </a:rPr>
                        <a:t>概要</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smtClean="0">
                          <a:latin typeface="メイリオ" panose="020B0604030504040204" pitchFamily="50" charset="-128"/>
                          <a:ea typeface="メイリオ" panose="020B0604030504040204" pitchFamily="50" charset="-128"/>
                        </a:rPr>
                        <a:t>主な用途</a:t>
                      </a:r>
                      <a:endParaRPr kumimoji="1" lang="ja-JP" altLang="en-US" sz="1600" dirty="0">
                        <a:latin typeface="メイリオ" panose="020B0604030504040204" pitchFamily="50" charset="-128"/>
                        <a:ea typeface="メイリオ" panose="020B0604030504040204" pitchFamily="50" charset="-128"/>
                      </a:endParaRPr>
                    </a:p>
                  </a:txBody>
                  <a:tcP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ウェブアクセシビリティ対応の手引き</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ウェブアクセシビリティ対応の取組みが求められる背景、実施すべき取組み項目と手順、関連情報等</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業務全体の確認</a:t>
                      </a:r>
                      <a:endParaRPr kumimoji="1" lang="ja-JP" altLang="en-US" sz="1600" dirty="0">
                        <a:latin typeface="メイリオ" panose="020B0604030504040204" pitchFamily="50" charset="-128"/>
                        <a:ea typeface="メイリオ" panose="020B0604030504040204" pitchFamily="50" charset="-128"/>
                      </a:endParaRPr>
                    </a:p>
                  </a:txBody>
                  <a:tcP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ウェブアクセシビリティ対応の手引き　概要版</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「ウェブアクセシビリティ対応の手引き」の概要版</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概要の確認</a:t>
                      </a:r>
                      <a:endParaRPr kumimoji="1" lang="ja-JP" altLang="en-US" sz="1600" dirty="0">
                        <a:latin typeface="メイリオ" panose="020B0604030504040204" pitchFamily="50" charset="-128"/>
                        <a:ea typeface="メイリオ" panose="020B0604030504040204" pitchFamily="50" charset="-128"/>
                      </a:endParaRPr>
                    </a:p>
                  </a:txBody>
                  <a:tcP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＜付属資料</a:t>
                      </a:r>
                      <a:r>
                        <a:rPr kumimoji="1" lang="en-US" altLang="ja-JP" sz="1600" dirty="0" smtClean="0">
                          <a:latin typeface="メイリオ" panose="020B0604030504040204" pitchFamily="50" charset="-128"/>
                          <a:ea typeface="メイリオ" panose="020B0604030504040204" pitchFamily="50" charset="-128"/>
                        </a:rPr>
                        <a:t>1</a:t>
                      </a:r>
                      <a:r>
                        <a:rPr kumimoji="1" lang="ja-JP" altLang="en-US" sz="1600" dirty="0" smtClean="0">
                          <a:latin typeface="メイリオ" panose="020B0604030504040204" pitchFamily="50" charset="-128"/>
                          <a:ea typeface="メイリオ" panose="020B0604030504040204" pitchFamily="50" charset="-128"/>
                        </a:rPr>
                        <a:t>＞</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ウェブアクセシビリティ方針策定・公開の手順書</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en-US" altLang="ja-JP" sz="1600" dirty="0" smtClean="0">
                          <a:latin typeface="メイリオ" panose="020B0604030504040204" pitchFamily="50" charset="-128"/>
                          <a:ea typeface="メイリオ" panose="020B0604030504040204" pitchFamily="50" charset="-128"/>
                        </a:rPr>
                        <a:t>JIS X 8341-3:2010</a:t>
                      </a:r>
                      <a:r>
                        <a:rPr kumimoji="1" lang="ja-JP" altLang="en-US" sz="1600" dirty="0" smtClean="0">
                          <a:latin typeface="メイリオ" panose="020B0604030504040204" pitchFamily="50" charset="-128"/>
                          <a:ea typeface="メイリオ" panose="020B0604030504040204" pitchFamily="50" charset="-128"/>
                        </a:rPr>
                        <a:t>が各団体に求める「ウェブアクセシビリティ方針」の策定・公開の考え方と手順</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方針検討</a:t>
                      </a:r>
                      <a:endParaRPr kumimoji="1" lang="ja-JP" altLang="en-US" sz="1600" dirty="0">
                        <a:latin typeface="メイリオ" panose="020B0604030504040204" pitchFamily="50" charset="-128"/>
                        <a:ea typeface="メイリオ" panose="020B0604030504040204" pitchFamily="50" charset="-128"/>
                      </a:endParaRPr>
                    </a:p>
                  </a:txBody>
                  <a:tcP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＜付属資料</a:t>
                      </a:r>
                      <a:r>
                        <a:rPr kumimoji="1" lang="en-US" altLang="ja-JP" sz="1600" dirty="0" smtClean="0">
                          <a:latin typeface="メイリオ" panose="020B0604030504040204" pitchFamily="50" charset="-128"/>
                          <a:ea typeface="メイリオ" panose="020B0604030504040204" pitchFamily="50" charset="-128"/>
                        </a:rPr>
                        <a:t>2</a:t>
                      </a:r>
                      <a:r>
                        <a:rPr kumimoji="1" lang="ja-JP" altLang="en-US" sz="1600" dirty="0" smtClean="0">
                          <a:latin typeface="メイリオ" panose="020B0604030504040204" pitchFamily="50" charset="-128"/>
                          <a:ea typeface="メイリオ" panose="020B0604030504040204" pitchFamily="50" charset="-128"/>
                        </a:rPr>
                        <a:t>＞</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外部発注におけるアクセシビリティ確保手順書</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リニューアル外部発注の際の仕様書作成、</a:t>
                      </a:r>
                      <a:r>
                        <a:rPr kumimoji="1" lang="en-US" altLang="ja-JP" sz="1600" dirty="0" smtClean="0">
                          <a:latin typeface="メイリオ" panose="020B0604030504040204" pitchFamily="50" charset="-128"/>
                          <a:ea typeface="メイリオ" panose="020B0604030504040204" pitchFamily="50" charset="-128"/>
                        </a:rPr>
                        <a:t>JIS X 8341-3:2010</a:t>
                      </a:r>
                      <a:r>
                        <a:rPr kumimoji="1" lang="ja-JP" altLang="en-US" sz="1600" dirty="0" smtClean="0">
                          <a:latin typeface="メイリオ" panose="020B0604030504040204" pitchFamily="50" charset="-128"/>
                          <a:ea typeface="メイリオ" panose="020B0604030504040204" pitchFamily="50" charset="-128"/>
                        </a:rPr>
                        <a:t>が各団体に求める「試験」の実施・公開の考え方と手順</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外部発注</a:t>
                      </a:r>
                      <a:endParaRPr kumimoji="1" lang="ja-JP" altLang="en-US" sz="1600" dirty="0">
                        <a:latin typeface="メイリオ" panose="020B0604030504040204" pitchFamily="50" charset="-128"/>
                        <a:ea typeface="メイリオ" panose="020B0604030504040204" pitchFamily="50" charset="-128"/>
                      </a:endParaRPr>
                    </a:p>
                  </a:txBody>
                  <a:tcPr/>
                </a:tc>
              </a:tr>
              <a:tr h="370840">
                <a:tc>
                  <a:txBody>
                    <a:bodyPr/>
                    <a:lstStyle/>
                    <a:p>
                      <a:r>
                        <a:rPr kumimoji="1" lang="ja-JP" altLang="en-US" sz="1600" dirty="0" smtClean="0">
                          <a:latin typeface="メイリオ" panose="020B0604030504040204" pitchFamily="50" charset="-128"/>
                          <a:ea typeface="メイリオ" panose="020B0604030504040204" pitchFamily="50" charset="-128"/>
                        </a:rPr>
                        <a:t>＜付属資料</a:t>
                      </a:r>
                      <a:r>
                        <a:rPr kumimoji="1" lang="en-US" altLang="ja-JP" sz="1600" dirty="0" smtClean="0">
                          <a:latin typeface="メイリオ" panose="020B0604030504040204" pitchFamily="50" charset="-128"/>
                          <a:ea typeface="メイリオ" panose="020B0604030504040204" pitchFamily="50" charset="-128"/>
                        </a:rPr>
                        <a:t>3</a:t>
                      </a:r>
                      <a:r>
                        <a:rPr kumimoji="1" lang="ja-JP" altLang="en-US" sz="1600" dirty="0" smtClean="0">
                          <a:latin typeface="メイリオ" panose="020B0604030504040204" pitchFamily="50" charset="-128"/>
                          <a:ea typeface="メイリオ" panose="020B0604030504040204" pitchFamily="50" charset="-128"/>
                        </a:rPr>
                        <a:t>＞</a:t>
                      </a:r>
                      <a:endParaRPr kumimoji="1" lang="en-US" altLang="ja-JP" sz="1600" dirty="0" smtClean="0">
                        <a:latin typeface="メイリオ" panose="020B0604030504040204" pitchFamily="50" charset="-128"/>
                        <a:ea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rPr>
                        <a:t>高齢者・障害者のホームページ利用確認ガイド</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高齢者・障害者によるホームページの利用方法を理解し、確認する方法や、高齢者・障害者にホームページを実際に利用し評価してもらう際の手順</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r>
                        <a:rPr kumimoji="1" lang="ja-JP" altLang="en-US" sz="1600" dirty="0" smtClean="0">
                          <a:latin typeface="メイリオ" panose="020B0604030504040204" pitchFamily="50" charset="-128"/>
                          <a:ea typeface="メイリオ" panose="020B0604030504040204" pitchFamily="50" charset="-128"/>
                        </a:rPr>
                        <a:t>利用者の理解</a:t>
                      </a:r>
                      <a:endParaRPr kumimoji="1" lang="ja-JP" altLang="en-US" sz="1600" dirty="0">
                        <a:latin typeface="メイリオ" panose="020B0604030504040204" pitchFamily="50" charset="-128"/>
                        <a:ea typeface="メイリオ" panose="020B0604030504040204" pitchFamily="50" charset="-128"/>
                      </a:endParaRPr>
                    </a:p>
                  </a:txBody>
                  <a:tcPr/>
                </a:tc>
              </a:tr>
            </a:tbl>
          </a:graphicData>
        </a:graphic>
      </p:graphicFrame>
      <p:sp>
        <p:nvSpPr>
          <p:cNvPr id="4" name="スライド番号プレースホルダー 3"/>
          <p:cNvSpPr>
            <a:spLocks noGrp="1"/>
          </p:cNvSpPr>
          <p:nvPr>
            <p:ph type="sldNum" sz="quarter" idx="11"/>
          </p:nvPr>
        </p:nvSpPr>
        <p:spPr/>
        <p:txBody>
          <a:bodyPr/>
          <a:lstStyle/>
          <a:p>
            <a:pPr>
              <a:defRPr/>
            </a:pPr>
            <a:fld id="{E7682C6A-7C8D-4F67-9152-69183DEF95FB}" type="slidenum">
              <a:rPr lang="en-US" altLang="ja-JP" smtClean="0">
                <a:latin typeface="メイリオ" panose="020B0604030504040204" pitchFamily="50" charset="-128"/>
                <a:ea typeface="メイリオ" panose="020B0604030504040204" pitchFamily="50" charset="-128"/>
              </a:rPr>
              <a:pPr>
                <a:defRPr/>
              </a:pPr>
              <a:t>30</a:t>
            </a:fld>
            <a:endParaRPr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55738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lnSpc>
                <a:spcPct val="110000"/>
              </a:lnSpc>
              <a:spcBef>
                <a:spcPct val="20000"/>
              </a:spcBef>
            </a:pPr>
            <a:r>
              <a:rPr lang="ja-JP" altLang="en-US" sz="2800" dirty="0">
                <a:latin typeface="メイリオ" panose="020B0604030504040204" pitchFamily="50" charset="-128"/>
                <a:ea typeface="メイリオ" panose="020B0604030504040204" pitchFamily="50" charset="-128"/>
              </a:rPr>
              <a:t>ウェブアクセシビリティ</a:t>
            </a:r>
            <a:r>
              <a:rPr lang="ja-JP" altLang="en-US" sz="2800" dirty="0" smtClean="0">
                <a:latin typeface="メイリオ" panose="020B0604030504040204" pitchFamily="50" charset="-128"/>
                <a:ea typeface="メイリオ" panose="020B0604030504040204" pitchFamily="50" charset="-128"/>
              </a:rPr>
              <a:t>対応の手引きの</a:t>
            </a:r>
            <a:r>
              <a:rPr kumimoji="1" lang="ja-JP" altLang="en-US" sz="2800" dirty="0" smtClean="0">
                <a:latin typeface="メイリオ" panose="020B0604030504040204" pitchFamily="50" charset="-128"/>
                <a:ea typeface="メイリオ" panose="020B0604030504040204" pitchFamily="50" charset="-128"/>
              </a:rPr>
              <a:t>目次</a:t>
            </a:r>
            <a:endParaRPr kumimoji="1" lang="ja-JP" altLang="en-US" sz="28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sz="half" idx="1"/>
          </p:nvPr>
        </p:nvSpPr>
        <p:spPr>
          <a:xfrm>
            <a:off x="264695" y="1291237"/>
            <a:ext cx="4343400" cy="4945421"/>
          </a:xfrm>
        </p:spPr>
        <p:txBody>
          <a:bodyPr/>
          <a:lstStyle/>
          <a:p>
            <a:pPr>
              <a:buFont typeface="+mj-lt"/>
              <a:buAutoNum type="arabicPeriod"/>
            </a:pPr>
            <a:r>
              <a:rPr lang="ja-JP" altLang="en-US" sz="2000" dirty="0" smtClean="0">
                <a:latin typeface="メイリオ" panose="020B0604030504040204" pitchFamily="50" charset="-128"/>
                <a:ea typeface="メイリオ" panose="020B0604030504040204" pitchFamily="50" charset="-128"/>
              </a:rPr>
              <a:t>まえがき</a:t>
            </a:r>
            <a:endParaRPr lang="ja-JP" altLang="en-US" sz="2000" dirty="0">
              <a:latin typeface="メイリオ" panose="020B0604030504040204" pitchFamily="50" charset="-128"/>
              <a:ea typeface="メイリオ" panose="020B0604030504040204" pitchFamily="50" charset="-128"/>
            </a:endParaRPr>
          </a:p>
          <a:p>
            <a:pPr>
              <a:buFont typeface="+mj-lt"/>
              <a:buAutoNum type="arabicPeriod"/>
            </a:pPr>
            <a:r>
              <a:rPr lang="ja-JP" altLang="en-US" sz="2000" dirty="0" smtClean="0">
                <a:latin typeface="メイリオ" panose="020B0604030504040204" pitchFamily="50" charset="-128"/>
                <a:ea typeface="メイリオ" panose="020B0604030504040204" pitchFamily="50" charset="-128"/>
              </a:rPr>
              <a:t>ウェブアクセシビリティ</a:t>
            </a:r>
            <a:r>
              <a:rPr lang="ja-JP" altLang="en-US" sz="2000" dirty="0">
                <a:latin typeface="メイリオ" panose="020B0604030504040204" pitchFamily="50" charset="-128"/>
                <a:ea typeface="メイリオ" panose="020B0604030504040204" pitchFamily="50" charset="-128"/>
              </a:rPr>
              <a:t>と</a:t>
            </a:r>
            <a:r>
              <a:rPr lang="ja-JP" altLang="en-US" sz="2000" dirty="0" smtClean="0">
                <a:latin typeface="メイリオ" panose="020B0604030504040204" pitchFamily="50" charset="-128"/>
                <a:ea typeface="メイリオ" panose="020B0604030504040204" pitchFamily="50" charset="-128"/>
              </a:rPr>
              <a:t>は</a:t>
            </a:r>
            <a:endParaRPr lang="ja-JP" altLang="en-US" sz="2000" dirty="0">
              <a:latin typeface="メイリオ" panose="020B0604030504040204" pitchFamily="50" charset="-128"/>
              <a:ea typeface="メイリオ" panose="020B0604030504040204" pitchFamily="50" charset="-128"/>
            </a:endParaRPr>
          </a:p>
          <a:p>
            <a:pPr>
              <a:buFont typeface="+mj-lt"/>
              <a:buAutoNum type="arabicPeriod"/>
            </a:pPr>
            <a:r>
              <a:rPr lang="ja-JP" altLang="en-US" sz="2000" dirty="0" smtClean="0">
                <a:latin typeface="メイリオ" panose="020B0604030504040204" pitchFamily="50" charset="-128"/>
                <a:ea typeface="メイリオ" panose="020B0604030504040204" pitchFamily="50" charset="-128"/>
              </a:rPr>
              <a:t>取組み</a:t>
            </a:r>
            <a:r>
              <a:rPr lang="ja-JP" altLang="en-US" sz="2000" dirty="0">
                <a:latin typeface="メイリオ" panose="020B0604030504040204" pitchFamily="50" charset="-128"/>
                <a:ea typeface="メイリオ" panose="020B0604030504040204" pitchFamily="50" charset="-128"/>
              </a:rPr>
              <a:t>が求められる</a:t>
            </a:r>
            <a:r>
              <a:rPr lang="ja-JP" altLang="en-US" sz="2000" dirty="0" smtClean="0">
                <a:latin typeface="メイリオ" panose="020B0604030504040204" pitchFamily="50" charset="-128"/>
                <a:ea typeface="メイリオ" panose="020B0604030504040204" pitchFamily="50" charset="-128"/>
              </a:rPr>
              <a:t>背景</a:t>
            </a:r>
            <a:endParaRPr lang="ja-JP" altLang="en-US" sz="2000" dirty="0">
              <a:latin typeface="メイリオ" panose="020B0604030504040204" pitchFamily="50" charset="-128"/>
              <a:ea typeface="メイリオ" panose="020B0604030504040204" pitchFamily="50" charset="-128"/>
            </a:endParaRPr>
          </a:p>
          <a:p>
            <a:pPr>
              <a:buFont typeface="+mj-lt"/>
              <a:buAutoNum type="arabicPeriod"/>
            </a:pPr>
            <a:r>
              <a:rPr lang="ja-JP" altLang="en-US" sz="2000" dirty="0" smtClean="0">
                <a:latin typeface="メイリオ" panose="020B0604030504040204" pitchFamily="50" charset="-128"/>
                <a:ea typeface="メイリオ" panose="020B0604030504040204" pitchFamily="50" charset="-128"/>
              </a:rPr>
              <a:t>取組み</a:t>
            </a:r>
            <a:r>
              <a:rPr lang="ja-JP" altLang="en-US" sz="2000" dirty="0">
                <a:latin typeface="メイリオ" panose="020B0604030504040204" pitchFamily="50" charset="-128"/>
                <a:ea typeface="メイリオ" panose="020B0604030504040204" pitchFamily="50" charset="-128"/>
              </a:rPr>
              <a:t>の</a:t>
            </a:r>
            <a:r>
              <a:rPr lang="ja-JP" altLang="en-US" sz="2000" dirty="0" smtClean="0">
                <a:latin typeface="メイリオ" panose="020B0604030504040204" pitchFamily="50" charset="-128"/>
                <a:ea typeface="メイリオ" panose="020B0604030504040204" pitchFamily="50" charset="-128"/>
              </a:rPr>
              <a:t>対象</a:t>
            </a:r>
            <a:endParaRPr lang="ja-JP" altLang="en-US" sz="2000" dirty="0">
              <a:latin typeface="メイリオ" panose="020B0604030504040204" pitchFamily="50" charset="-128"/>
              <a:ea typeface="メイリオ" panose="020B0604030504040204" pitchFamily="50" charset="-128"/>
            </a:endParaRPr>
          </a:p>
          <a:p>
            <a:pPr>
              <a:buFont typeface="+mj-lt"/>
              <a:buAutoNum type="arabicPeriod"/>
            </a:pPr>
            <a:r>
              <a:rPr lang="ja-JP" altLang="en-US" sz="2000" dirty="0" smtClean="0">
                <a:latin typeface="メイリオ" panose="020B0604030504040204" pitchFamily="50" charset="-128"/>
                <a:ea typeface="メイリオ" panose="020B0604030504040204" pitchFamily="50" charset="-128"/>
              </a:rPr>
              <a:t>取組み</a:t>
            </a:r>
            <a:r>
              <a:rPr lang="ja-JP" altLang="en-US" sz="2000" dirty="0">
                <a:latin typeface="メイリオ" panose="020B0604030504040204" pitchFamily="50" charset="-128"/>
                <a:ea typeface="メイリオ" panose="020B0604030504040204" pitchFamily="50" charset="-128"/>
              </a:rPr>
              <a:t>の</a:t>
            </a:r>
            <a:r>
              <a:rPr lang="ja-JP" altLang="en-US" sz="2000" dirty="0" smtClean="0">
                <a:latin typeface="メイリオ" panose="020B0604030504040204" pitchFamily="50" charset="-128"/>
                <a:ea typeface="メイリオ" panose="020B0604030504040204" pitchFamily="50" charset="-128"/>
              </a:rPr>
              <a:t>体制</a:t>
            </a:r>
            <a:endParaRPr lang="ja-JP" altLang="en-US" sz="2000" dirty="0">
              <a:latin typeface="メイリオ" panose="020B0604030504040204" pitchFamily="50" charset="-128"/>
              <a:ea typeface="メイリオ" panose="020B0604030504040204" pitchFamily="50" charset="-128"/>
            </a:endParaRPr>
          </a:p>
          <a:p>
            <a:pPr>
              <a:buFont typeface="+mj-lt"/>
              <a:buAutoNum type="arabicPeriod"/>
            </a:pPr>
            <a:r>
              <a:rPr lang="ja-JP" altLang="en-US" sz="2000" dirty="0" smtClean="0">
                <a:latin typeface="メイリオ" panose="020B0604030504040204" pitchFamily="50" charset="-128"/>
                <a:ea typeface="メイリオ" panose="020B0604030504040204" pitchFamily="50" charset="-128"/>
              </a:rPr>
              <a:t>実施</a:t>
            </a:r>
            <a:r>
              <a:rPr lang="ja-JP" altLang="en-US" sz="2000" dirty="0">
                <a:latin typeface="メイリオ" panose="020B0604030504040204" pitchFamily="50" charset="-128"/>
                <a:ea typeface="メイリオ" panose="020B0604030504040204" pitchFamily="50" charset="-128"/>
              </a:rPr>
              <a:t>すべき取組みの</a:t>
            </a:r>
            <a:r>
              <a:rPr lang="ja-JP" altLang="en-US" sz="2000" dirty="0" smtClean="0">
                <a:latin typeface="メイリオ" panose="020B0604030504040204" pitchFamily="50" charset="-128"/>
                <a:ea typeface="メイリオ" panose="020B0604030504040204" pitchFamily="50" charset="-128"/>
              </a:rPr>
              <a:t>概要</a:t>
            </a:r>
            <a:endParaRPr lang="ja-JP" altLang="en-US" sz="2000" dirty="0">
              <a:latin typeface="メイリオ" panose="020B0604030504040204" pitchFamily="50" charset="-128"/>
              <a:ea typeface="メイリオ" panose="020B0604030504040204" pitchFamily="50" charset="-128"/>
            </a:endParaRPr>
          </a:p>
          <a:p>
            <a:pPr>
              <a:buFont typeface="+mj-lt"/>
              <a:buAutoNum type="arabicPeriod"/>
            </a:pPr>
            <a:r>
              <a:rPr lang="ja-JP" altLang="en-US" sz="2000" dirty="0" smtClean="0">
                <a:latin typeface="メイリオ" panose="020B0604030504040204" pitchFamily="50" charset="-128"/>
                <a:ea typeface="メイリオ" panose="020B0604030504040204" pitchFamily="50" charset="-128"/>
              </a:rPr>
              <a:t>取組み</a:t>
            </a:r>
            <a:r>
              <a:rPr lang="ja-JP" altLang="en-US" sz="2000" dirty="0">
                <a:latin typeface="メイリオ" panose="020B0604030504040204" pitchFamily="50" charset="-128"/>
                <a:ea typeface="メイリオ" panose="020B0604030504040204" pitchFamily="50" charset="-128"/>
              </a:rPr>
              <a:t>内容</a:t>
            </a:r>
            <a:r>
              <a:rPr lang="ja-JP" altLang="en-US" sz="2000" dirty="0" smtClean="0">
                <a:latin typeface="メイリオ" panose="020B0604030504040204" pitchFamily="50" charset="-128"/>
                <a:ea typeface="メイリオ" panose="020B0604030504040204" pitchFamily="50" charset="-128"/>
              </a:rPr>
              <a:t>解説</a:t>
            </a:r>
            <a:endParaRPr lang="ja-JP" altLang="en-US" sz="2000" dirty="0">
              <a:latin typeface="メイリオ" panose="020B0604030504040204" pitchFamily="50" charset="-128"/>
              <a:ea typeface="メイリオ" panose="020B0604030504040204" pitchFamily="50" charset="-128"/>
            </a:endParaRPr>
          </a:p>
          <a:p>
            <a:pPr marL="265113" lvl="1" indent="0">
              <a:buNone/>
            </a:pPr>
            <a:r>
              <a:rPr lang="en-US" altLang="ja-JP" sz="1800" dirty="0" smtClean="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P】 </a:t>
            </a:r>
            <a:r>
              <a:rPr lang="ja-JP" altLang="en-US" sz="1800" dirty="0">
                <a:latin typeface="メイリオ" panose="020B0604030504040204" pitchFamily="50" charset="-128"/>
                <a:ea typeface="メイリオ" panose="020B0604030504040204" pitchFamily="50" charset="-128"/>
              </a:rPr>
              <a:t>ホームページの現状確認</a:t>
            </a:r>
            <a:r>
              <a:rPr lang="ja-JP" altLang="en-US" sz="1800" dirty="0" smtClean="0">
                <a:latin typeface="メイリオ" panose="020B0604030504040204" pitchFamily="50" charset="-128"/>
                <a:ea typeface="メイリオ" panose="020B0604030504040204" pitchFamily="50" charset="-128"/>
              </a:rPr>
              <a:t>と</a:t>
            </a:r>
            <a:endParaRPr lang="en-US" altLang="ja-JP" sz="1800" dirty="0" smtClean="0">
              <a:latin typeface="メイリオ" panose="020B0604030504040204" pitchFamily="50" charset="-128"/>
              <a:ea typeface="メイリオ" panose="020B0604030504040204" pitchFamily="50" charset="-128"/>
            </a:endParaRPr>
          </a:p>
          <a:p>
            <a:pPr marL="265113" lvl="1" indent="0">
              <a:buNone/>
            </a:pPr>
            <a:r>
              <a:rPr lang="en-US" altLang="ja-JP" sz="1800" dirty="0">
                <a:latin typeface="メイリオ" panose="020B0604030504040204" pitchFamily="50" charset="-128"/>
                <a:ea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目標設定</a:t>
            </a:r>
            <a:endParaRPr lang="ja-JP" altLang="en-US" sz="1800" dirty="0">
              <a:latin typeface="メイリオ" panose="020B0604030504040204" pitchFamily="50" charset="-128"/>
              <a:ea typeface="メイリオ" panose="020B0604030504040204" pitchFamily="50" charset="-128"/>
            </a:endParaRPr>
          </a:p>
          <a:p>
            <a:pPr marL="265113" lvl="1" indent="0">
              <a:buNone/>
            </a:pPr>
            <a:r>
              <a:rPr lang="en-US" altLang="ja-JP" sz="1800" dirty="0" smtClean="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D】 </a:t>
            </a:r>
            <a:r>
              <a:rPr lang="ja-JP" altLang="en-US" sz="1800" dirty="0">
                <a:latin typeface="メイリオ" panose="020B0604030504040204" pitchFamily="50" charset="-128"/>
                <a:ea typeface="メイリオ" panose="020B0604030504040204" pitchFamily="50" charset="-128"/>
              </a:rPr>
              <a:t>目標を達成するための</a:t>
            </a:r>
            <a:r>
              <a:rPr lang="ja-JP" altLang="en-US" sz="1800" dirty="0" smtClean="0">
                <a:latin typeface="メイリオ" panose="020B0604030504040204" pitchFamily="50" charset="-128"/>
                <a:ea typeface="メイリオ" panose="020B0604030504040204" pitchFamily="50" charset="-128"/>
              </a:rPr>
              <a:t>取組み</a:t>
            </a:r>
            <a:endParaRPr lang="ja-JP" altLang="en-US" sz="1800" dirty="0">
              <a:latin typeface="メイリオ" panose="020B0604030504040204" pitchFamily="50" charset="-128"/>
              <a:ea typeface="メイリオ" panose="020B0604030504040204" pitchFamily="50" charset="-128"/>
            </a:endParaRPr>
          </a:p>
          <a:p>
            <a:pPr marL="265113" lvl="1" indent="0">
              <a:buNone/>
            </a:pPr>
            <a:r>
              <a:rPr lang="en-US" altLang="ja-JP" sz="1800" dirty="0" smtClean="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C】 JIS X 8341-3:2010 </a:t>
            </a:r>
            <a:r>
              <a:rPr lang="ja-JP" altLang="en-US" sz="1800" dirty="0" smtClean="0">
                <a:latin typeface="メイリオ" panose="020B0604030504040204" pitchFamily="50" charset="-128"/>
                <a:ea typeface="メイリオ" panose="020B0604030504040204" pitchFamily="50" charset="-128"/>
              </a:rPr>
              <a:t>に基づく</a:t>
            </a:r>
            <a:endParaRPr lang="en-US" altLang="ja-JP" sz="1800" dirty="0" smtClean="0">
              <a:latin typeface="メイリオ" panose="020B0604030504040204" pitchFamily="50" charset="-128"/>
              <a:ea typeface="メイリオ" panose="020B0604030504040204" pitchFamily="50" charset="-128"/>
            </a:endParaRPr>
          </a:p>
          <a:p>
            <a:pPr marL="265113" lvl="1" indent="0">
              <a:buNone/>
            </a:pPr>
            <a:r>
              <a:rPr lang="en-US" altLang="ja-JP" sz="1800" dirty="0">
                <a:latin typeface="メイリオ" panose="020B0604030504040204" pitchFamily="50" charset="-128"/>
                <a:ea typeface="メイリオ" panose="020B0604030504040204" pitchFamily="50" charset="-128"/>
              </a:rPr>
              <a:t> </a:t>
            </a:r>
            <a:r>
              <a:rPr lang="en-US" altLang="ja-JP" sz="1800" dirty="0" smtClean="0">
                <a:latin typeface="メイリオ" panose="020B0604030504040204" pitchFamily="50" charset="-128"/>
                <a:ea typeface="メイリオ" panose="020B0604030504040204" pitchFamily="50" charset="-128"/>
              </a:rPr>
              <a:t>         </a:t>
            </a:r>
            <a:r>
              <a:rPr lang="ja-JP" altLang="en-US" sz="1800" dirty="0" smtClean="0">
                <a:latin typeface="メイリオ" panose="020B0604030504040204" pitchFamily="50" charset="-128"/>
                <a:ea typeface="メイリオ" panose="020B0604030504040204" pitchFamily="50" charset="-128"/>
              </a:rPr>
              <a:t>試験</a:t>
            </a:r>
            <a:endParaRPr lang="ja-JP" altLang="en-US" sz="1800" dirty="0">
              <a:latin typeface="メイリオ" panose="020B0604030504040204" pitchFamily="50" charset="-128"/>
              <a:ea typeface="メイリオ" panose="020B0604030504040204" pitchFamily="50" charset="-128"/>
            </a:endParaRPr>
          </a:p>
          <a:p>
            <a:pPr marL="265113" lvl="1" indent="0">
              <a:buNone/>
            </a:pPr>
            <a:r>
              <a:rPr lang="en-US" altLang="ja-JP" sz="1800" dirty="0" smtClean="0">
                <a:latin typeface="メイリオ" panose="020B0604030504040204" pitchFamily="50" charset="-128"/>
                <a:ea typeface="メイリオ" panose="020B0604030504040204" pitchFamily="50" charset="-128"/>
              </a:rPr>
              <a:t>【</a:t>
            </a:r>
            <a:r>
              <a:rPr lang="en-US" altLang="ja-JP" sz="1800" dirty="0">
                <a:latin typeface="メイリオ" panose="020B0604030504040204" pitchFamily="50" charset="-128"/>
                <a:ea typeface="メイリオ" panose="020B0604030504040204" pitchFamily="50" charset="-128"/>
              </a:rPr>
              <a:t>A】 </a:t>
            </a:r>
            <a:r>
              <a:rPr lang="ja-JP" altLang="en-US" sz="1800" dirty="0">
                <a:latin typeface="メイリオ" panose="020B0604030504040204" pitchFamily="50" charset="-128"/>
                <a:ea typeface="メイリオ" panose="020B0604030504040204" pitchFamily="50" charset="-128"/>
              </a:rPr>
              <a:t>継続的な検証と改善の</a:t>
            </a:r>
            <a:r>
              <a:rPr lang="ja-JP" altLang="en-US" sz="1800" dirty="0" smtClean="0">
                <a:latin typeface="メイリオ" panose="020B0604030504040204" pitchFamily="50" charset="-128"/>
                <a:ea typeface="メイリオ" panose="020B0604030504040204" pitchFamily="50" charset="-128"/>
              </a:rPr>
              <a:t>取組み</a:t>
            </a:r>
            <a:endParaRPr lang="ja-JP" altLang="en-US" sz="1800" dirty="0">
              <a:latin typeface="メイリオ" panose="020B0604030504040204" pitchFamily="50" charset="-128"/>
              <a:ea typeface="メイリオ" panose="020B0604030504040204" pitchFamily="50" charset="-128"/>
            </a:endParaRPr>
          </a:p>
        </p:txBody>
      </p:sp>
      <p:sp>
        <p:nvSpPr>
          <p:cNvPr id="5" name="コンテンツ プレースホルダー 4"/>
          <p:cNvSpPr>
            <a:spLocks noGrp="1"/>
          </p:cNvSpPr>
          <p:nvPr>
            <p:ph sz="half" idx="2"/>
          </p:nvPr>
        </p:nvSpPr>
        <p:spPr>
          <a:xfrm>
            <a:off x="4648200" y="1323474"/>
            <a:ext cx="4038600" cy="4006515"/>
          </a:xfrm>
        </p:spPr>
        <p:txBody>
          <a:bodyPr>
            <a:normAutofit fontScale="85000" lnSpcReduction="20000"/>
          </a:bodyPr>
          <a:lstStyle/>
          <a:p>
            <a:pPr marL="360363" indent="-360363">
              <a:lnSpc>
                <a:spcPct val="120000"/>
              </a:lnSpc>
              <a:buFont typeface="+mj-lt"/>
              <a:buAutoNum type="arabicPeriod" startAt="8"/>
            </a:pPr>
            <a:r>
              <a:rPr lang="ja-JP" altLang="en-US" sz="2400" dirty="0" smtClean="0">
                <a:latin typeface="メイリオ" panose="020B0604030504040204" pitchFamily="50" charset="-128"/>
                <a:ea typeface="メイリオ" panose="020B0604030504040204" pitchFamily="50" charset="-128"/>
              </a:rPr>
              <a:t>取組み</a:t>
            </a:r>
            <a:r>
              <a:rPr lang="ja-JP" altLang="en-US" sz="2400" dirty="0">
                <a:latin typeface="メイリオ" panose="020B0604030504040204" pitchFamily="50" charset="-128"/>
                <a:ea typeface="メイリオ" panose="020B0604030504040204" pitchFamily="50" charset="-128"/>
              </a:rPr>
              <a:t>実施チェックリスト</a:t>
            </a:r>
          </a:p>
          <a:p>
            <a:pPr marL="360363" indent="-360363">
              <a:lnSpc>
                <a:spcPct val="120000"/>
              </a:lnSpc>
              <a:buFont typeface="+mj-lt"/>
              <a:buAutoNum type="arabicPeriod" startAt="8"/>
            </a:pPr>
            <a:r>
              <a:rPr lang="ja-JP" altLang="en-US" sz="2400" dirty="0">
                <a:latin typeface="メイリオ" panose="020B0604030504040204" pitchFamily="50" charset="-128"/>
                <a:ea typeface="メイリオ" panose="020B0604030504040204" pitchFamily="50" charset="-128"/>
              </a:rPr>
              <a:t>公的機関特有の事情に対する対応</a:t>
            </a:r>
          </a:p>
          <a:p>
            <a:pPr marL="360363" indent="-360363">
              <a:lnSpc>
                <a:spcPct val="120000"/>
              </a:lnSpc>
              <a:buFont typeface="+mj-lt"/>
              <a:buAutoNum type="arabicPeriod" startAt="8"/>
            </a:pPr>
            <a:r>
              <a:rPr lang="ja-JP" altLang="en-US" sz="2400" dirty="0">
                <a:latin typeface="メイリオ" panose="020B0604030504040204" pitchFamily="50" charset="-128"/>
                <a:ea typeface="メイリオ" panose="020B0604030504040204" pitchFamily="50" charset="-128"/>
              </a:rPr>
              <a:t>みんなのアクセシビリティ評価ツール （</a:t>
            </a:r>
            <a:r>
              <a:rPr lang="en-US" altLang="ja-JP" sz="2400" dirty="0" err="1">
                <a:latin typeface="メイリオ" panose="020B0604030504040204" pitchFamily="50" charset="-128"/>
                <a:ea typeface="メイリオ" panose="020B0604030504040204" pitchFamily="50" charset="-128"/>
              </a:rPr>
              <a:t>miChecker</a:t>
            </a:r>
            <a:r>
              <a:rPr lang="ja-JP" altLang="en-US" sz="2400" dirty="0">
                <a:latin typeface="メイリオ" panose="020B0604030504040204" pitchFamily="50" charset="-128"/>
                <a:ea typeface="メイリオ" panose="020B0604030504040204" pitchFamily="50" charset="-128"/>
              </a:rPr>
              <a:t>）について</a:t>
            </a:r>
          </a:p>
          <a:p>
            <a:pPr marL="360363" indent="-360363">
              <a:lnSpc>
                <a:spcPct val="120000"/>
              </a:lnSpc>
              <a:buFont typeface="+mj-lt"/>
              <a:buAutoNum type="arabicPeriod" startAt="8"/>
            </a:pPr>
            <a:r>
              <a:rPr lang="ja-JP" altLang="en-US" sz="2400" dirty="0">
                <a:latin typeface="メイリオ" panose="020B0604030504040204" pitchFamily="50" charset="-128"/>
                <a:ea typeface="メイリオ" panose="020B0604030504040204" pitchFamily="50" charset="-128"/>
              </a:rPr>
              <a:t>関連する情報</a:t>
            </a:r>
          </a:p>
          <a:p>
            <a:pPr marL="360363" indent="-360363">
              <a:lnSpc>
                <a:spcPct val="120000"/>
              </a:lnSpc>
              <a:buFont typeface="+mj-lt"/>
              <a:buAutoNum type="arabicPeriod" startAt="8"/>
            </a:pPr>
            <a:r>
              <a:rPr lang="zh-TW" altLang="en-US" sz="2400" dirty="0">
                <a:latin typeface="メイリオ" panose="020B0604030504040204" pitchFamily="50" charset="-128"/>
                <a:ea typeface="メイリオ" panose="020B0604030504040204" pitchFamily="50" charset="-128"/>
              </a:rPr>
              <a:t>用語解説</a:t>
            </a:r>
          </a:p>
          <a:p>
            <a:pPr marL="360363" indent="-360363">
              <a:lnSpc>
                <a:spcPct val="120000"/>
              </a:lnSpc>
              <a:buFont typeface="+mj-lt"/>
              <a:buAutoNum type="arabicPeriod" startAt="8"/>
            </a:pPr>
            <a:r>
              <a:rPr lang="ja-JP" altLang="en-US" sz="2400" dirty="0">
                <a:latin typeface="メイリオ" panose="020B0604030504040204" pitchFamily="50" charset="-128"/>
                <a:ea typeface="メイリオ" panose="020B0604030504040204" pitchFamily="50" charset="-128"/>
              </a:rPr>
              <a:t>「みんなの公共サイト運用モデルの改定に関する研究会」について</a:t>
            </a:r>
          </a:p>
          <a:p>
            <a:pPr>
              <a:lnSpc>
                <a:spcPct val="120000"/>
              </a:lnSpc>
            </a:pP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7682C6A-7C8D-4F67-9152-69183DEF95FB}" type="slidenum">
              <a:rPr lang="en-US" altLang="ja-JP" smtClean="0">
                <a:latin typeface="メイリオ" panose="020B0604030504040204" pitchFamily="50" charset="-128"/>
                <a:ea typeface="メイリオ" panose="020B0604030504040204" pitchFamily="50" charset="-128"/>
              </a:rPr>
              <a:pPr>
                <a:defRPr/>
              </a:pPr>
              <a:t>31</a:t>
            </a:fld>
            <a:endParaRPr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99403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419100"/>
            <a:ext cx="8373979" cy="952500"/>
          </a:xfrm>
        </p:spPr>
        <p:txBody>
          <a:bodyPr/>
          <a:lstStyle/>
          <a:p>
            <a:r>
              <a:rPr lang="ja-JP" altLang="en-US" dirty="0" smtClean="0">
                <a:latin typeface="メイリオ" panose="020B0604030504040204" pitchFamily="50" charset="-128"/>
                <a:ea typeface="メイリオ" panose="020B0604030504040204" pitchFamily="50" charset="-128"/>
              </a:rPr>
              <a:t>ウェブアクセシビリティの取組み</a:t>
            </a:r>
            <a:endParaRPr kumimoji="1" lang="ja-JP" altLang="en-US"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1"/>
          </p:nvPr>
        </p:nvSpPr>
        <p:spPr/>
        <p:txBody>
          <a:bodyPr/>
          <a:lstStyle/>
          <a:p>
            <a:pPr>
              <a:defRPr/>
            </a:pPr>
            <a:fld id="{E7682C6A-7C8D-4F67-9152-69183DEF95FB}" type="slidenum">
              <a:rPr lang="en-US" altLang="ja-JP" smtClean="0">
                <a:latin typeface="メイリオ" panose="020B0604030504040204" pitchFamily="50" charset="-128"/>
                <a:ea typeface="メイリオ" panose="020B0604030504040204" pitchFamily="50" charset="-128"/>
              </a:rPr>
              <a:pPr>
                <a:defRPr/>
              </a:pPr>
              <a:t>32</a:t>
            </a:fld>
            <a:endParaRPr lang="en-US" altLang="ja-JP">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6021994" y="4639932"/>
            <a:ext cx="736099" cy="584775"/>
          </a:xfrm>
          <a:prstGeom prst="rect">
            <a:avLst/>
          </a:prstGeom>
          <a:noFill/>
        </p:spPr>
        <p:txBody>
          <a:bodyPr wrap="none" rtlCol="0">
            <a:spAutoFit/>
          </a:bodyPr>
          <a:lstStyle/>
          <a:p>
            <a:r>
              <a:rPr kumimoji="1" lang="en-US" altLang="ja-JP" sz="3200" dirty="0" smtClean="0">
                <a:latin typeface="メイリオ" panose="020B0604030504040204" pitchFamily="50" charset="-128"/>
                <a:ea typeface="メイリオ" panose="020B0604030504040204" pitchFamily="50" charset="-128"/>
              </a:rPr>
              <a:t>Do</a:t>
            </a:r>
            <a:endParaRPr kumimoji="1" lang="ja-JP" altLang="en-US" sz="32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762307" y="2188712"/>
            <a:ext cx="1026243" cy="584775"/>
          </a:xfrm>
          <a:prstGeom prst="rect">
            <a:avLst/>
          </a:prstGeom>
          <a:noFill/>
        </p:spPr>
        <p:txBody>
          <a:bodyPr wrap="none" rtlCol="0">
            <a:spAutoFit/>
          </a:bodyPr>
          <a:lstStyle/>
          <a:p>
            <a:r>
              <a:rPr lang="en-US" altLang="ja-JP" sz="3200" dirty="0">
                <a:latin typeface="メイリオ" panose="020B0604030504040204" pitchFamily="50" charset="-128"/>
                <a:ea typeface="メイリオ" panose="020B0604030504040204" pitchFamily="50" charset="-128"/>
              </a:rPr>
              <a:t>Plan</a:t>
            </a:r>
            <a:endParaRPr kumimoji="1" lang="ja-JP" altLang="en-US" sz="32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059924" y="4639932"/>
            <a:ext cx="1385316" cy="584775"/>
          </a:xfrm>
          <a:prstGeom prst="rect">
            <a:avLst/>
          </a:prstGeom>
          <a:noFill/>
        </p:spPr>
        <p:txBody>
          <a:bodyPr wrap="none" rtlCol="0">
            <a:spAutoFit/>
          </a:bodyPr>
          <a:lstStyle/>
          <a:p>
            <a:r>
              <a:rPr kumimoji="1" lang="en-US" altLang="ja-JP" sz="3200" dirty="0" smtClean="0">
                <a:latin typeface="メイリオ" panose="020B0604030504040204" pitchFamily="50" charset="-128"/>
                <a:ea typeface="メイリオ" panose="020B0604030504040204" pitchFamily="50" charset="-128"/>
              </a:rPr>
              <a:t>Check</a:t>
            </a:r>
            <a:endParaRPr kumimoji="1" lang="ja-JP" altLang="en-US" sz="32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059924" y="2188712"/>
            <a:ext cx="1428596" cy="584775"/>
          </a:xfrm>
          <a:prstGeom prst="rect">
            <a:avLst/>
          </a:prstGeom>
          <a:noFill/>
        </p:spPr>
        <p:txBody>
          <a:bodyPr wrap="none" rtlCol="0">
            <a:spAutoFit/>
          </a:bodyPr>
          <a:lstStyle/>
          <a:p>
            <a:r>
              <a:rPr kumimoji="1" lang="en-US" altLang="ja-JP" sz="3200" dirty="0" smtClean="0">
                <a:latin typeface="メイリオ" panose="020B0604030504040204" pitchFamily="50" charset="-128"/>
                <a:ea typeface="メイリオ" panose="020B0604030504040204" pitchFamily="50" charset="-128"/>
              </a:rPr>
              <a:t>Action</a:t>
            </a:r>
            <a:endParaRPr kumimoji="1" lang="ja-JP" altLang="en-US" sz="3200" dirty="0">
              <a:latin typeface="メイリオ" panose="020B0604030504040204" pitchFamily="50" charset="-128"/>
              <a:ea typeface="メイリオ" panose="020B0604030504040204" pitchFamily="50" charset="-128"/>
            </a:endParaRPr>
          </a:p>
        </p:txBody>
      </p:sp>
      <p:sp>
        <p:nvSpPr>
          <p:cNvPr id="9" name="円/楕円 8"/>
          <p:cNvSpPr/>
          <p:nvPr/>
        </p:nvSpPr>
        <p:spPr bwMode="auto">
          <a:xfrm>
            <a:off x="2059926" y="2958588"/>
            <a:ext cx="4728623" cy="1714346"/>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10000"/>
              </a:lnSpc>
              <a:spcBef>
                <a:spcPct val="20000"/>
              </a:spcBef>
              <a:spcAft>
                <a:spcPct val="0"/>
              </a:spcAft>
              <a:buClr>
                <a:schemeClr val="bg2"/>
              </a:buClr>
              <a:buSzPct val="75000"/>
              <a:tabLst/>
            </a:pPr>
            <a:r>
              <a:rPr lang="ja-JP" altLang="en-US" sz="2400" dirty="0" smtClean="0">
                <a:latin typeface="メイリオ" panose="020B0604030504040204" pitchFamily="50" charset="-128"/>
                <a:ea typeface="メイリオ" panose="020B0604030504040204" pitchFamily="50" charset="-128"/>
              </a:rPr>
              <a:t>ウェブアクセシビリティ確保・維持・向上の</a:t>
            </a:r>
            <a:r>
              <a:rPr lang="en-US" altLang="ja-JP" sz="2400" dirty="0" smtClean="0">
                <a:latin typeface="メイリオ" panose="020B0604030504040204" pitchFamily="50" charset="-128"/>
                <a:ea typeface="メイリオ" panose="020B0604030504040204" pitchFamily="50" charset="-128"/>
              </a:rPr>
              <a:t>PDCA</a:t>
            </a:r>
            <a:r>
              <a:rPr lang="ja-JP" altLang="en-US" sz="2400" dirty="0" smtClean="0">
                <a:latin typeface="メイリオ" panose="020B0604030504040204" pitchFamily="50" charset="-128"/>
                <a:ea typeface="メイリオ" panose="020B0604030504040204" pitchFamily="50" charset="-128"/>
              </a:rPr>
              <a:t>サイクル</a:t>
            </a:r>
            <a:endParaRPr kumimoji="1" lang="ja-JP" altLang="en-US" sz="2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2" name="下カーブ矢印 11"/>
          <p:cNvSpPr/>
          <p:nvPr/>
        </p:nvSpPr>
        <p:spPr bwMode="auto">
          <a:xfrm>
            <a:off x="2764680" y="1490732"/>
            <a:ext cx="3257313" cy="648472"/>
          </a:xfrm>
          <a:prstGeom prst="curved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7" name="下カーブ矢印 16"/>
          <p:cNvSpPr/>
          <p:nvPr/>
        </p:nvSpPr>
        <p:spPr bwMode="auto">
          <a:xfrm rot="16200000">
            <a:off x="985029" y="3511024"/>
            <a:ext cx="1591236" cy="558556"/>
          </a:xfrm>
          <a:prstGeom prst="curved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81263" y="2600723"/>
            <a:ext cx="3486572" cy="400110"/>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継続的な検証と改善の取組み</a:t>
            </a:r>
            <a:endParaRPr kumimoji="1" lang="ja-JP" altLang="en-US" sz="20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252664" y="5150196"/>
            <a:ext cx="3715172" cy="707886"/>
          </a:xfrm>
          <a:prstGeom prst="rect">
            <a:avLst/>
          </a:prstGeom>
          <a:noFill/>
        </p:spPr>
        <p:txBody>
          <a:bodyPr wrap="square" rtlCol="0">
            <a:spAutoFit/>
          </a:bodyPr>
          <a:lstStyle/>
          <a:p>
            <a:r>
              <a:rPr kumimoji="1" lang="en-US" altLang="ja-JP" sz="2000" dirty="0" smtClean="0">
                <a:latin typeface="メイリオ" panose="020B0604030504040204" pitchFamily="50" charset="-128"/>
                <a:ea typeface="メイリオ" panose="020B0604030504040204" pitchFamily="50" charset="-128"/>
              </a:rPr>
              <a:t>JIS X 8341-3:2010</a:t>
            </a:r>
            <a:r>
              <a:rPr kumimoji="1" lang="ja-JP" altLang="en-US" sz="2000" dirty="0" smtClean="0">
                <a:latin typeface="メイリオ" panose="020B0604030504040204" pitchFamily="50" charset="-128"/>
                <a:ea typeface="メイリオ" panose="020B0604030504040204" pitchFamily="50" charset="-128"/>
              </a:rPr>
              <a:t>に基づく試験</a:t>
            </a:r>
            <a:endParaRPr kumimoji="1" lang="ja-JP" altLang="en-US" sz="20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4877306" y="5150195"/>
            <a:ext cx="3725671"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目的を達成するための取組み</a:t>
            </a:r>
            <a:endParaRPr lang="ja-JP" altLang="en-US" sz="20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4877306" y="2600723"/>
            <a:ext cx="4266693" cy="400110"/>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rPr>
              <a:t>ウェブサイトの現状確認と目標設定</a:t>
            </a:r>
            <a:endParaRPr lang="ja-JP" altLang="en-US" sz="2000" dirty="0">
              <a:latin typeface="メイリオ" panose="020B0604030504040204" pitchFamily="50" charset="-128"/>
              <a:ea typeface="メイリオ" panose="020B0604030504040204" pitchFamily="50" charset="-128"/>
            </a:endParaRPr>
          </a:p>
        </p:txBody>
      </p:sp>
      <p:sp>
        <p:nvSpPr>
          <p:cNvPr id="23" name="下カーブ矢印 22"/>
          <p:cNvSpPr/>
          <p:nvPr/>
        </p:nvSpPr>
        <p:spPr bwMode="auto">
          <a:xfrm rot="5400000">
            <a:off x="6211162" y="3634134"/>
            <a:ext cx="1591236" cy="558556"/>
          </a:xfrm>
          <a:prstGeom prst="curved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endParaRPr>
          </a:p>
        </p:txBody>
      </p:sp>
      <p:sp>
        <p:nvSpPr>
          <p:cNvPr id="24" name="下カーブ矢印 23"/>
          <p:cNvSpPr/>
          <p:nvPr/>
        </p:nvSpPr>
        <p:spPr bwMode="auto">
          <a:xfrm rot="10800000">
            <a:off x="2764679" y="5519528"/>
            <a:ext cx="3257313" cy="648472"/>
          </a:xfrm>
          <a:prstGeom prst="curved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smtClean="0">
              <a:ln>
                <a:noFill/>
              </a:ln>
              <a:solidFill>
                <a:schemeClr val="tx1"/>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70944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356"/>
            <a:ext cx="8161338" cy="952500"/>
          </a:xfrm>
        </p:spPr>
        <p:txBody>
          <a:bodyPr/>
          <a:lstStyle/>
          <a:p>
            <a:r>
              <a:rPr lang="ja-JP" altLang="en-US" sz="3200" dirty="0" smtClean="0">
                <a:latin typeface="メイリオ" panose="020B0604030504040204" pitchFamily="50" charset="-128"/>
                <a:ea typeface="メイリオ" panose="020B0604030504040204" pitchFamily="50" charset="-128"/>
              </a:rPr>
              <a:t>ウェブアクセシビリティ</a:t>
            </a:r>
            <a:r>
              <a:rPr lang="ja-JP" altLang="en-US" sz="3200" dirty="0">
                <a:latin typeface="メイリオ" panose="020B0604030504040204" pitchFamily="50" charset="-128"/>
                <a:ea typeface="メイリオ" panose="020B0604030504040204" pitchFamily="50" charset="-128"/>
              </a:rPr>
              <a:t>取組み</a:t>
            </a:r>
            <a:r>
              <a:rPr lang="ja-JP" altLang="en-US" sz="3200" dirty="0" smtClean="0">
                <a:latin typeface="メイリオ" panose="020B0604030504040204" pitchFamily="50" charset="-128"/>
                <a:ea typeface="メイリオ" panose="020B0604030504040204" pitchFamily="50" charset="-128"/>
              </a:rPr>
              <a:t>実施</a:t>
            </a:r>
            <a:r>
              <a:rPr lang="en-US" altLang="ja-JP" sz="3200" dirty="0" smtClean="0">
                <a:latin typeface="メイリオ" panose="020B0604030504040204" pitchFamily="50" charset="-128"/>
                <a:ea typeface="メイリオ" panose="020B0604030504040204" pitchFamily="50" charset="-128"/>
              </a:rPr>
              <a:t/>
            </a:r>
            <a:br>
              <a:rPr lang="en-US" altLang="ja-JP" sz="3200" dirty="0" smtClean="0">
                <a:latin typeface="メイリオ" panose="020B0604030504040204" pitchFamily="50" charset="-128"/>
                <a:ea typeface="メイリオ" panose="020B0604030504040204" pitchFamily="50" charset="-128"/>
              </a:rPr>
            </a:br>
            <a:r>
              <a:rPr lang="ja-JP" altLang="en-US" sz="3200" dirty="0" smtClean="0">
                <a:latin typeface="メイリオ" panose="020B0604030504040204" pitchFamily="50" charset="-128"/>
                <a:ea typeface="メイリオ" panose="020B0604030504040204" pitchFamily="50" charset="-128"/>
              </a:rPr>
              <a:t>チェックリスト（</a:t>
            </a:r>
            <a:r>
              <a:rPr lang="en-US" altLang="ja-JP" sz="3200" dirty="0" smtClean="0">
                <a:latin typeface="メイリオ" panose="020B0604030504040204" pitchFamily="50" charset="-128"/>
                <a:ea typeface="メイリオ" panose="020B0604030504040204" pitchFamily="50" charset="-128"/>
              </a:rPr>
              <a:t>1/2</a:t>
            </a:r>
            <a:r>
              <a:rPr lang="ja-JP" altLang="en-US" sz="3200" dirty="0" smtClean="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96430092"/>
              </p:ext>
            </p:extLst>
          </p:nvPr>
        </p:nvGraphicFramePr>
        <p:xfrm>
          <a:off x="457200" y="1574714"/>
          <a:ext cx="8398042" cy="4968240"/>
        </p:xfrm>
        <a:graphic>
          <a:graphicData uri="http://schemas.openxmlformats.org/drawingml/2006/table">
            <a:tbl>
              <a:tblPr firstRow="1" bandRow="1">
                <a:tableStyleId>{5940675A-B579-460E-94D1-54222C63F5DA}</a:tableStyleId>
              </a:tblPr>
              <a:tblGrid>
                <a:gridCol w="2707105"/>
                <a:gridCol w="4042611"/>
                <a:gridCol w="1648326"/>
              </a:tblGrid>
              <a:tr h="370840">
                <a:tc>
                  <a:txBody>
                    <a:bodyPr/>
                    <a:lstStyle/>
                    <a:p>
                      <a:endParaRPr kumimoji="1" lang="ja-JP" altLang="en-US" sz="2000" dirty="0"/>
                    </a:p>
                  </a:txBody>
                  <a:tcPr/>
                </a:tc>
                <a:tc>
                  <a:txBody>
                    <a:bodyPr/>
                    <a:lstStyle/>
                    <a:p>
                      <a:endParaRPr kumimoji="1" lang="ja-JP" altLang="en-US" sz="2000"/>
                    </a:p>
                  </a:txBody>
                  <a:tcPr/>
                </a:tc>
                <a:tc>
                  <a:txBody>
                    <a:bodyPr/>
                    <a:lstStyle/>
                    <a:p>
                      <a:r>
                        <a:rPr kumimoji="1" lang="ja-JP" altLang="en-US" sz="2000" dirty="0" smtClean="0"/>
                        <a:t>実施の有無</a:t>
                      </a:r>
                      <a:endParaRPr kumimoji="1" lang="ja-JP" altLang="en-US" sz="2000" dirty="0"/>
                    </a:p>
                  </a:txBody>
                  <a:tcPr/>
                </a:tc>
              </a:tr>
              <a:tr h="370840">
                <a:tc rowSpan="4">
                  <a:txBody>
                    <a:bodyPr/>
                    <a:lstStyle/>
                    <a:p>
                      <a:r>
                        <a:rPr kumimoji="1" lang="en-US" altLang="ja-JP" sz="2000" u="none" strike="noStrike" kern="1200" baseline="0" dirty="0" smtClean="0"/>
                        <a:t>【P】</a:t>
                      </a:r>
                    </a:p>
                    <a:p>
                      <a:r>
                        <a:rPr kumimoji="1" lang="ja-JP" altLang="en-US" sz="2000" u="none" strike="noStrike" kern="1200" baseline="0" dirty="0" smtClean="0"/>
                        <a:t>ホームページの現状</a:t>
                      </a:r>
                    </a:p>
                    <a:p>
                      <a:r>
                        <a:rPr kumimoji="1" lang="ja-JP" altLang="en-US" sz="2000" u="none" strike="noStrike" kern="1200" baseline="0" dirty="0" smtClean="0"/>
                        <a:t>確認と目標設定</a:t>
                      </a:r>
                      <a:endParaRPr kumimoji="1" lang="ja-JP" altLang="en-US" sz="2000" dirty="0"/>
                    </a:p>
                  </a:txBody>
                  <a:tcPr/>
                </a:tc>
                <a:tc>
                  <a:txBody>
                    <a:bodyPr/>
                    <a:lstStyle/>
                    <a:p>
                      <a:r>
                        <a:rPr kumimoji="1" lang="ja-JP" altLang="en-US" sz="2000" u="none" strike="noStrike" kern="1200" baseline="0" dirty="0" smtClean="0"/>
                        <a:t>ウェブアクセシビリティ方針の理解</a:t>
                      </a:r>
                      <a:endParaRPr kumimoji="1" lang="ja-JP" altLang="en-US" sz="2000" dirty="0"/>
                    </a:p>
                  </a:txBody>
                  <a:tcPr/>
                </a:tc>
                <a:tc>
                  <a:txBody>
                    <a:bodyPr/>
                    <a:lstStyle/>
                    <a:p>
                      <a:endParaRPr kumimoji="1" lang="ja-JP" altLang="en-US" sz="2000" dirty="0"/>
                    </a:p>
                  </a:txBody>
                  <a:tcPr/>
                </a:tc>
              </a:tr>
              <a:tr h="370840">
                <a:tc vMerge="1">
                  <a:txBody>
                    <a:bodyPr/>
                    <a:lstStyle/>
                    <a:p>
                      <a:endParaRPr kumimoji="1" lang="ja-JP" altLang="en-US"/>
                    </a:p>
                  </a:txBody>
                  <a:tcPr/>
                </a:tc>
                <a:tc>
                  <a:txBody>
                    <a:bodyPr/>
                    <a:lstStyle/>
                    <a:p>
                      <a:r>
                        <a:rPr kumimoji="1" lang="ja-JP" altLang="en-US" sz="2000" u="none" strike="noStrike" kern="1200" baseline="0" dirty="0" smtClean="0"/>
                        <a:t>現状把握</a:t>
                      </a:r>
                      <a:endParaRPr kumimoji="1" lang="ja-JP" altLang="en-US" sz="2000" dirty="0"/>
                    </a:p>
                  </a:txBody>
                  <a:tcPr/>
                </a:tc>
                <a:tc>
                  <a:txBody>
                    <a:bodyPr/>
                    <a:lstStyle/>
                    <a:p>
                      <a:endParaRPr kumimoji="1" lang="ja-JP" altLang="en-US" sz="2000" dirty="0"/>
                    </a:p>
                  </a:txBody>
                  <a:tcPr/>
                </a:tc>
              </a:tr>
              <a:tr h="370840">
                <a:tc vMerge="1">
                  <a:txBody>
                    <a:bodyPr/>
                    <a:lstStyle/>
                    <a:p>
                      <a:endParaRPr kumimoji="1" lang="ja-JP" altLang="en-US"/>
                    </a:p>
                  </a:txBody>
                  <a:tcPr/>
                </a:tc>
                <a:tc>
                  <a:txBody>
                    <a:bodyPr/>
                    <a:lstStyle/>
                    <a:p>
                      <a:r>
                        <a:rPr kumimoji="1" lang="ja-JP" altLang="en-US" sz="2000" u="none" strike="noStrike" kern="1200" baseline="0" dirty="0" smtClean="0"/>
                        <a:t>ウェブアクセシビリティ方針の策定</a:t>
                      </a:r>
                      <a:endParaRPr kumimoji="1" lang="ja-JP" altLang="en-US" sz="2000" dirty="0"/>
                    </a:p>
                  </a:txBody>
                  <a:tcPr/>
                </a:tc>
                <a:tc>
                  <a:txBody>
                    <a:bodyPr/>
                    <a:lstStyle/>
                    <a:p>
                      <a:endParaRPr kumimoji="1" lang="ja-JP" altLang="en-US" sz="2000" dirty="0"/>
                    </a:p>
                  </a:txBody>
                  <a:tcPr/>
                </a:tc>
              </a:tr>
              <a:tr h="370840">
                <a:tc vMerge="1">
                  <a:txBody>
                    <a:bodyPr/>
                    <a:lstStyle/>
                    <a:p>
                      <a:endParaRPr kumimoji="1" lang="ja-JP" altLang="en-US" dirty="0"/>
                    </a:p>
                  </a:txBody>
                  <a:tcPr/>
                </a:tc>
                <a:tc>
                  <a:txBody>
                    <a:bodyPr/>
                    <a:lstStyle/>
                    <a:p>
                      <a:r>
                        <a:rPr kumimoji="1" lang="ja-JP" altLang="en-US" sz="2000" u="none" strike="noStrike" kern="1200" baseline="0" dirty="0" smtClean="0"/>
                        <a:t>ウェブアクセシビリティ方針の公開</a:t>
                      </a:r>
                      <a:endParaRPr kumimoji="1" lang="ja-JP" altLang="en-US" sz="2000" dirty="0"/>
                    </a:p>
                  </a:txBody>
                  <a:tcPr/>
                </a:tc>
                <a:tc>
                  <a:txBody>
                    <a:bodyPr/>
                    <a:lstStyle/>
                    <a:p>
                      <a:endParaRPr kumimoji="1" lang="ja-JP" altLang="en-US" sz="2000" dirty="0"/>
                    </a:p>
                  </a:txBody>
                  <a:tcPr/>
                </a:tc>
              </a:tr>
              <a:tr h="370840">
                <a:tc rowSpan="6">
                  <a:txBody>
                    <a:bodyPr/>
                    <a:lstStyle/>
                    <a:p>
                      <a:r>
                        <a:rPr kumimoji="1" lang="en-US" altLang="ja-JP" sz="2000" u="none" strike="noStrike" kern="1200" baseline="0" dirty="0" smtClean="0"/>
                        <a:t>【D】</a:t>
                      </a:r>
                    </a:p>
                    <a:p>
                      <a:r>
                        <a:rPr kumimoji="1" lang="ja-JP" altLang="en-US" sz="2000" u="none" strike="noStrike" kern="1200" baseline="0" dirty="0" smtClean="0"/>
                        <a:t>目標を達成するため</a:t>
                      </a:r>
                    </a:p>
                    <a:p>
                      <a:r>
                        <a:rPr kumimoji="1" lang="ja-JP" altLang="en-US" sz="2000" u="none" strike="noStrike" kern="1200" baseline="0" dirty="0" smtClean="0"/>
                        <a:t>の取組み</a:t>
                      </a:r>
                      <a:endParaRPr kumimoji="1" lang="ja-JP" altLang="en-US" sz="2000" dirty="0"/>
                    </a:p>
                  </a:txBody>
                  <a:tcPr/>
                </a:tc>
                <a:tc>
                  <a:txBody>
                    <a:bodyPr/>
                    <a:lstStyle/>
                    <a:p>
                      <a:pPr algn="l"/>
                      <a:r>
                        <a:rPr lang="ja-JP" altLang="en-US" sz="2000" u="none" strike="noStrike" baseline="0" dirty="0" smtClean="0"/>
                        <a:t>日常の各ページ公開前のアクセシビリティ確認</a:t>
                      </a:r>
                      <a:endParaRPr lang="ja-JP" altLang="en-US" sz="2000" b="0" i="0" u="none" strike="noStrike" baseline="0" dirty="0" smtClean="0">
                        <a:latin typeface="MS-PMincho"/>
                      </a:endParaRPr>
                    </a:p>
                  </a:txBody>
                  <a:tcPr/>
                </a:tc>
                <a:tc>
                  <a:txBody>
                    <a:bodyPr/>
                    <a:lstStyle/>
                    <a:p>
                      <a:endParaRPr kumimoji="1" lang="ja-JP" altLang="en-US" sz="2000" dirty="0"/>
                    </a:p>
                  </a:txBody>
                  <a:tcPr/>
                </a:tc>
              </a:tr>
              <a:tr h="370840">
                <a:tc vMerge="1">
                  <a:txBody>
                    <a:bodyPr/>
                    <a:lstStyle/>
                    <a:p>
                      <a:endParaRPr kumimoji="1" lang="ja-JP" altLang="en-US" dirty="0"/>
                    </a:p>
                  </a:txBody>
                  <a:tcPr/>
                </a:tc>
                <a:tc>
                  <a:txBody>
                    <a:bodyPr/>
                    <a:lstStyle/>
                    <a:p>
                      <a:pPr algn="l"/>
                      <a:r>
                        <a:rPr lang="ja-JP" altLang="en-US" sz="2000" u="none" strike="noStrike" baseline="0" dirty="0" smtClean="0"/>
                        <a:t>利用者の意見収集</a:t>
                      </a:r>
                      <a:endParaRPr lang="ja-JP" altLang="en-US" sz="2000" b="0" i="0" u="none" strike="noStrike" baseline="0" dirty="0" smtClean="0">
                        <a:latin typeface="MS-PMincho"/>
                      </a:endParaRPr>
                    </a:p>
                  </a:txBody>
                  <a:tcPr/>
                </a:tc>
                <a:tc>
                  <a:txBody>
                    <a:bodyPr/>
                    <a:lstStyle/>
                    <a:p>
                      <a:endParaRPr kumimoji="1" lang="ja-JP" altLang="en-US" sz="2000" dirty="0"/>
                    </a:p>
                  </a:txBody>
                  <a:tcPr/>
                </a:tc>
              </a:tr>
              <a:tr h="370840">
                <a:tc vMerge="1">
                  <a:txBody>
                    <a:bodyPr/>
                    <a:lstStyle/>
                    <a:p>
                      <a:endParaRPr kumimoji="1" lang="ja-JP" altLang="en-US" dirty="0"/>
                    </a:p>
                  </a:txBody>
                  <a:tcPr/>
                </a:tc>
                <a:tc>
                  <a:txBody>
                    <a:bodyPr/>
                    <a:lstStyle/>
                    <a:p>
                      <a:pPr algn="l"/>
                      <a:r>
                        <a:rPr lang="ja-JP" altLang="en-US" sz="2000" u="none" strike="noStrike" baseline="0" dirty="0" smtClean="0"/>
                        <a:t>団体内で使用するガイドラインの作成、更新</a:t>
                      </a:r>
                      <a:endParaRPr lang="ja-JP" altLang="en-US" sz="2000" b="0" i="0" u="none" strike="noStrike" baseline="0" dirty="0" smtClean="0">
                        <a:latin typeface="MS-PMincho"/>
                      </a:endParaRPr>
                    </a:p>
                  </a:txBody>
                  <a:tcPr/>
                </a:tc>
                <a:tc>
                  <a:txBody>
                    <a:bodyPr/>
                    <a:lstStyle/>
                    <a:p>
                      <a:endParaRPr kumimoji="1" lang="ja-JP" altLang="en-US" sz="2000" dirty="0"/>
                    </a:p>
                  </a:txBody>
                  <a:tcPr/>
                </a:tc>
              </a:tr>
              <a:tr h="370840">
                <a:tc vMerge="1">
                  <a:txBody>
                    <a:bodyPr/>
                    <a:lstStyle/>
                    <a:p>
                      <a:endParaRPr kumimoji="1" lang="ja-JP" altLang="en-US" dirty="0"/>
                    </a:p>
                  </a:txBody>
                  <a:tcPr/>
                </a:tc>
                <a:tc>
                  <a:txBody>
                    <a:bodyPr/>
                    <a:lstStyle/>
                    <a:p>
                      <a:pPr algn="l"/>
                      <a:r>
                        <a:rPr lang="ja-JP" altLang="en-US" sz="2000" u="none" strike="noStrike" baseline="0" dirty="0" smtClean="0"/>
                        <a:t>職員研修</a:t>
                      </a:r>
                      <a:endParaRPr lang="ja-JP" altLang="en-US" sz="2000" b="0" i="0" u="none" strike="noStrike" baseline="0" dirty="0" smtClean="0">
                        <a:latin typeface="MS-PMincho"/>
                      </a:endParaRPr>
                    </a:p>
                  </a:txBody>
                  <a:tcPr/>
                </a:tc>
                <a:tc>
                  <a:txBody>
                    <a:bodyPr/>
                    <a:lstStyle/>
                    <a:p>
                      <a:endParaRPr kumimoji="1" lang="ja-JP" altLang="en-US" sz="2000" dirty="0"/>
                    </a:p>
                  </a:txBody>
                  <a:tcPr/>
                </a:tc>
              </a:tr>
              <a:tr h="370840">
                <a:tc vMerge="1">
                  <a:txBody>
                    <a:bodyPr/>
                    <a:lstStyle/>
                    <a:p>
                      <a:endParaRPr kumimoji="1" lang="ja-JP" altLang="en-US" dirty="0"/>
                    </a:p>
                  </a:txBody>
                  <a:tcPr/>
                </a:tc>
                <a:tc>
                  <a:txBody>
                    <a:bodyPr/>
                    <a:lstStyle/>
                    <a:p>
                      <a:pPr algn="l"/>
                      <a:r>
                        <a:rPr lang="ja-JP" altLang="en-US" sz="2000" u="none" strike="noStrike" baseline="0" dirty="0" smtClean="0"/>
                        <a:t>定期的なウェブアクセシビリティ検証</a:t>
                      </a:r>
                      <a:endParaRPr lang="ja-JP" altLang="en-US" sz="2000" b="0" i="0" u="none" strike="noStrike" baseline="0" dirty="0" smtClean="0">
                        <a:latin typeface="MS-PMincho"/>
                      </a:endParaRPr>
                    </a:p>
                  </a:txBody>
                  <a:tcPr/>
                </a:tc>
                <a:tc>
                  <a:txBody>
                    <a:bodyPr/>
                    <a:lstStyle/>
                    <a:p>
                      <a:endParaRPr kumimoji="1" lang="ja-JP" altLang="en-US" sz="2000" dirty="0"/>
                    </a:p>
                  </a:txBody>
                  <a:tcPr/>
                </a:tc>
              </a:tr>
              <a:tr h="370840">
                <a:tc vMerge="1">
                  <a:txBody>
                    <a:bodyPr/>
                    <a:lstStyle/>
                    <a:p>
                      <a:endParaRPr kumimoji="1" lang="ja-JP" altLang="en-US" dirty="0"/>
                    </a:p>
                  </a:txBody>
                  <a:tcPr/>
                </a:tc>
                <a:tc>
                  <a:txBody>
                    <a:bodyPr/>
                    <a:lstStyle/>
                    <a:p>
                      <a:pPr algn="l"/>
                      <a:r>
                        <a:rPr lang="ja-JP" altLang="en-US" sz="2000" u="none" strike="noStrike" baseline="0" dirty="0" smtClean="0"/>
                        <a:t>ユーザー評価</a:t>
                      </a:r>
                      <a:endParaRPr kumimoji="1" lang="ja-JP" altLang="en-US" sz="2000" dirty="0"/>
                    </a:p>
                  </a:txBody>
                  <a:tcPr/>
                </a:tc>
                <a:tc>
                  <a:txBody>
                    <a:bodyPr/>
                    <a:lstStyle/>
                    <a:p>
                      <a:endParaRPr kumimoji="1" lang="ja-JP" altLang="en-US" sz="2000" dirty="0"/>
                    </a:p>
                  </a:txBody>
                  <a:tcPr/>
                </a:tc>
              </a:tr>
            </a:tbl>
          </a:graphicData>
        </a:graphic>
      </p:graphicFrame>
      <p:sp>
        <p:nvSpPr>
          <p:cNvPr id="4" name="スライド番号プレースホルダー 3"/>
          <p:cNvSpPr>
            <a:spLocks noGrp="1"/>
          </p:cNvSpPr>
          <p:nvPr>
            <p:ph type="sldNum" sz="quarter" idx="11"/>
          </p:nvPr>
        </p:nvSpPr>
        <p:spPr/>
        <p:txBody>
          <a:bodyPr/>
          <a:lstStyle/>
          <a:p>
            <a:pPr>
              <a:defRPr/>
            </a:pPr>
            <a:fld id="{E7682C6A-7C8D-4F67-9152-69183DEF95FB}" type="slidenum">
              <a:rPr lang="en-US" altLang="ja-JP" smtClean="0">
                <a:latin typeface="メイリオ" panose="020B0604030504040204" pitchFamily="50" charset="-128"/>
                <a:ea typeface="メイリオ" panose="020B0604030504040204" pitchFamily="50" charset="-128"/>
              </a:rPr>
              <a:pPr>
                <a:defRPr/>
              </a:pPr>
              <a:t>33</a:t>
            </a:fld>
            <a:endParaRPr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6747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5356"/>
            <a:ext cx="8161338" cy="952500"/>
          </a:xfrm>
        </p:spPr>
        <p:txBody>
          <a:bodyPr/>
          <a:lstStyle/>
          <a:p>
            <a:r>
              <a:rPr lang="ja-JP" altLang="en-US" sz="3200" dirty="0" smtClean="0">
                <a:latin typeface="メイリオ" panose="020B0604030504040204" pitchFamily="50" charset="-128"/>
                <a:ea typeface="メイリオ" panose="020B0604030504040204" pitchFamily="50" charset="-128"/>
              </a:rPr>
              <a:t>ウェブアクセシビリティ</a:t>
            </a:r>
            <a:r>
              <a:rPr lang="ja-JP" altLang="en-US" sz="3200" dirty="0">
                <a:latin typeface="メイリオ" panose="020B0604030504040204" pitchFamily="50" charset="-128"/>
                <a:ea typeface="メイリオ" panose="020B0604030504040204" pitchFamily="50" charset="-128"/>
              </a:rPr>
              <a:t>取組み</a:t>
            </a:r>
            <a:r>
              <a:rPr lang="ja-JP" altLang="en-US" sz="3200" dirty="0" smtClean="0">
                <a:latin typeface="メイリオ" panose="020B0604030504040204" pitchFamily="50" charset="-128"/>
                <a:ea typeface="メイリオ" panose="020B0604030504040204" pitchFamily="50" charset="-128"/>
              </a:rPr>
              <a:t>実施</a:t>
            </a:r>
            <a:r>
              <a:rPr lang="en-US" altLang="ja-JP" sz="3200" dirty="0" smtClean="0">
                <a:latin typeface="メイリオ" panose="020B0604030504040204" pitchFamily="50" charset="-128"/>
                <a:ea typeface="メイリオ" panose="020B0604030504040204" pitchFamily="50" charset="-128"/>
              </a:rPr>
              <a:t/>
            </a:r>
            <a:br>
              <a:rPr lang="en-US" altLang="ja-JP" sz="3200" dirty="0" smtClean="0">
                <a:latin typeface="メイリオ" panose="020B0604030504040204" pitchFamily="50" charset="-128"/>
                <a:ea typeface="メイリオ" panose="020B0604030504040204" pitchFamily="50" charset="-128"/>
              </a:rPr>
            </a:br>
            <a:r>
              <a:rPr lang="ja-JP" altLang="en-US" sz="3200" dirty="0" smtClean="0">
                <a:latin typeface="メイリオ" panose="020B0604030504040204" pitchFamily="50" charset="-128"/>
                <a:ea typeface="メイリオ" panose="020B0604030504040204" pitchFamily="50" charset="-128"/>
              </a:rPr>
              <a:t>チェックリスト（</a:t>
            </a:r>
            <a:r>
              <a:rPr lang="en-US" altLang="ja-JP" sz="3200" dirty="0" smtClean="0">
                <a:latin typeface="メイリオ" panose="020B0604030504040204" pitchFamily="50" charset="-128"/>
                <a:ea typeface="メイリオ" panose="020B0604030504040204" pitchFamily="50" charset="-128"/>
              </a:rPr>
              <a:t>2/2</a:t>
            </a:r>
            <a:r>
              <a:rPr lang="ja-JP" altLang="en-US" sz="3200" dirty="0">
                <a:latin typeface="メイリオ" panose="020B0604030504040204" pitchFamily="50" charset="-128"/>
                <a:ea typeface="メイリオ" panose="020B0604030504040204" pitchFamily="50" charset="-128"/>
              </a:rPr>
              <a:t>）</a:t>
            </a:r>
            <a:endParaRPr kumimoji="1" lang="ja-JP" altLang="en-US" sz="3200" dirty="0">
              <a:latin typeface="メイリオ" panose="020B0604030504040204" pitchFamily="50" charset="-128"/>
              <a:ea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89955631"/>
              </p:ext>
            </p:extLst>
          </p:nvPr>
        </p:nvGraphicFramePr>
        <p:xfrm>
          <a:off x="457200" y="1574714"/>
          <a:ext cx="8253663" cy="4998720"/>
        </p:xfrm>
        <a:graphic>
          <a:graphicData uri="http://schemas.openxmlformats.org/drawingml/2006/table">
            <a:tbl>
              <a:tblPr firstRow="1" bandRow="1">
                <a:tableStyleId>{5940675A-B579-460E-94D1-54222C63F5DA}</a:tableStyleId>
              </a:tblPr>
              <a:tblGrid>
                <a:gridCol w="2707105"/>
                <a:gridCol w="2003258"/>
                <a:gridCol w="1955132"/>
                <a:gridCol w="1588168"/>
              </a:tblGrid>
              <a:tr h="370840">
                <a:tc>
                  <a:txBody>
                    <a:bodyPr/>
                    <a:lstStyle/>
                    <a:p>
                      <a:endParaRPr kumimoji="1" lang="ja-JP" altLang="en-US" sz="2000" dirty="0"/>
                    </a:p>
                  </a:txBody>
                  <a:tcPr/>
                </a:tc>
                <a:tc gridSpan="2">
                  <a:txBody>
                    <a:bodyPr/>
                    <a:lstStyle/>
                    <a:p>
                      <a:endParaRPr kumimoji="1" lang="ja-JP" altLang="en-US" sz="2000"/>
                    </a:p>
                  </a:txBody>
                  <a:tcPr/>
                </a:tc>
                <a:tc hMerge="1">
                  <a:txBody>
                    <a:bodyPr/>
                    <a:lstStyle/>
                    <a:p>
                      <a:endParaRPr kumimoji="1" lang="ja-JP" altLang="en-US"/>
                    </a:p>
                  </a:txBody>
                  <a:tcPr/>
                </a:tc>
                <a:tc>
                  <a:txBody>
                    <a:bodyPr/>
                    <a:lstStyle/>
                    <a:p>
                      <a:r>
                        <a:rPr kumimoji="1" lang="ja-JP" altLang="en-US" sz="2000" dirty="0" smtClean="0"/>
                        <a:t>実施の有無</a:t>
                      </a:r>
                      <a:endParaRPr kumimoji="1" lang="ja-JP" altLang="en-US" sz="2000" dirty="0"/>
                    </a:p>
                  </a:txBody>
                  <a:tcPr/>
                </a:tc>
              </a:tr>
              <a:tr h="370840">
                <a:tc rowSpan="2">
                  <a:txBody>
                    <a:bodyPr/>
                    <a:lstStyle/>
                    <a:p>
                      <a:r>
                        <a:rPr kumimoji="1" lang="en-US" altLang="ja-JP" sz="2000" u="none" strike="noStrike" kern="1200" baseline="0" dirty="0" smtClean="0"/>
                        <a:t>【C】 </a:t>
                      </a:r>
                    </a:p>
                    <a:p>
                      <a:r>
                        <a:rPr kumimoji="1" lang="en-US" altLang="ja-JP" sz="2000" u="none" strike="noStrike" kern="1200" baseline="0" dirty="0" smtClean="0"/>
                        <a:t>JIS X 8341-:2010</a:t>
                      </a:r>
                    </a:p>
                    <a:p>
                      <a:r>
                        <a:rPr kumimoji="1" lang="ja-JP" altLang="en-US" sz="2000" u="none" strike="noStrike" kern="1200" baseline="0" dirty="0" smtClean="0"/>
                        <a:t>に基づく試験</a:t>
                      </a:r>
                      <a:endParaRPr kumimoji="1" lang="ja-JP" altLang="en-US" sz="2000" b="0" i="0" u="none" strike="noStrike" kern="1200" baseline="0" dirty="0" smtClean="0">
                        <a:solidFill>
                          <a:schemeClr val="dk1"/>
                        </a:solidFill>
                        <a:latin typeface="+mn-lt"/>
                        <a:ea typeface="+mn-ea"/>
                        <a:cs typeface="+mn-cs"/>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baseline="0" dirty="0" smtClean="0"/>
                        <a:t>試験実施</a:t>
                      </a:r>
                      <a:endParaRPr kumimoji="1" lang="ja-JP" altLang="en-US" sz="2000" b="0" i="0" u="none" strike="noStrike" kern="1200" baseline="0" dirty="0" smtClean="0">
                        <a:solidFill>
                          <a:schemeClr val="dk1"/>
                        </a:solidFill>
                        <a:latin typeface="+mn-lt"/>
                        <a:ea typeface="+mn-ea"/>
                        <a:cs typeface="+mn-cs"/>
                      </a:endParaRPr>
                    </a:p>
                  </a:txBody>
                  <a:tcPr/>
                </a:tc>
                <a:tc hMerge="1">
                  <a:txBody>
                    <a:bodyPr/>
                    <a:lstStyle/>
                    <a:p>
                      <a:endParaRPr kumimoji="1" lang="ja-JP" altLang="en-US"/>
                    </a:p>
                  </a:txBody>
                  <a:tcPr/>
                </a:tc>
                <a:tc>
                  <a:txBody>
                    <a:bodyPr/>
                    <a:lstStyle/>
                    <a:p>
                      <a:endParaRPr kumimoji="1" lang="ja-JP" altLang="en-US" sz="2000"/>
                    </a:p>
                  </a:txBody>
                  <a:tcPr/>
                </a:tc>
              </a:tr>
              <a:tr h="370840">
                <a:tc vMerge="1">
                  <a:txBody>
                    <a:bodyPr/>
                    <a:lstStyle/>
                    <a:p>
                      <a:endParaRPr kumimoji="1" lang="ja-JP" alt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u="none" strike="noStrike" kern="1200" baseline="0" dirty="0" smtClean="0"/>
                        <a:t>試験結果に基づく対応状況の表明</a:t>
                      </a:r>
                      <a:endParaRPr kumimoji="1" lang="ja-JP" altLang="en-US" sz="2000" b="0" i="0" u="none" strike="noStrike" kern="1200" baseline="0" dirty="0" smtClean="0">
                        <a:solidFill>
                          <a:schemeClr val="dk1"/>
                        </a:solidFill>
                        <a:latin typeface="+mn-lt"/>
                        <a:ea typeface="+mn-ea"/>
                        <a:cs typeface="+mn-cs"/>
                      </a:endParaRPr>
                    </a:p>
                  </a:txBody>
                  <a:tcPr/>
                </a:tc>
                <a:tc hMerge="1">
                  <a:txBody>
                    <a:bodyPr/>
                    <a:lstStyle/>
                    <a:p>
                      <a:endParaRPr kumimoji="1" lang="ja-JP" altLang="en-US"/>
                    </a:p>
                  </a:txBody>
                  <a:tcPr/>
                </a:tc>
                <a:tc>
                  <a:txBody>
                    <a:bodyPr/>
                    <a:lstStyle/>
                    <a:p>
                      <a:endParaRPr kumimoji="1" lang="ja-JP" altLang="en-US" sz="2000" dirty="0"/>
                    </a:p>
                  </a:txBody>
                  <a:tcPr/>
                </a:tc>
              </a:tr>
              <a:tr h="370840">
                <a:tc rowSpan="6">
                  <a:txBody>
                    <a:bodyPr/>
                    <a:lstStyle/>
                    <a:p>
                      <a:r>
                        <a:rPr kumimoji="1" lang="en-US" altLang="ja-JP" sz="2000" u="none" strike="noStrike" kern="1200" baseline="0" dirty="0" smtClean="0"/>
                        <a:t>【A】</a:t>
                      </a:r>
                    </a:p>
                    <a:p>
                      <a:r>
                        <a:rPr kumimoji="1" lang="ja-JP" altLang="en-US" sz="2000" u="none" strike="noStrike" kern="1200" baseline="0" dirty="0" smtClean="0"/>
                        <a:t>継続的な検証と改善</a:t>
                      </a:r>
                    </a:p>
                    <a:p>
                      <a:r>
                        <a:rPr kumimoji="1" lang="ja-JP" altLang="en-US" sz="2000" u="none" strike="noStrike" kern="1200" baseline="0" dirty="0" smtClean="0"/>
                        <a:t>の取組み</a:t>
                      </a:r>
                      <a:endParaRPr kumimoji="1" lang="ja-JP" altLang="en-US" sz="2000" dirty="0"/>
                    </a:p>
                  </a:txBody>
                  <a:tcPr/>
                </a:tc>
                <a:tc rowSpan="4">
                  <a:txBody>
                    <a:bodyPr/>
                    <a:lstStyle/>
                    <a:p>
                      <a:r>
                        <a:rPr kumimoji="1" lang="ja-JP" altLang="en-US" sz="2000" u="none" strike="noStrike" kern="1200" baseline="0" dirty="0" smtClean="0"/>
                        <a:t>品質をさらに改善する取組み</a:t>
                      </a:r>
                      <a:endParaRPr kumimoji="1" lang="ja-JP" altLang="en-US" sz="2000" dirty="0" smtClean="0"/>
                    </a:p>
                    <a:p>
                      <a:endParaRPr kumimoji="1" lang="ja-JP" altLang="en-US" sz="2000" dirty="0"/>
                    </a:p>
                  </a:txBody>
                  <a:tcPr/>
                </a:tc>
                <a:tc>
                  <a:txBody>
                    <a:bodyPr/>
                    <a:lstStyle/>
                    <a:p>
                      <a:pPr algn="l"/>
                      <a:r>
                        <a:rPr lang="ja-JP" altLang="en-US" sz="2000" u="none" strike="noStrike" baseline="0" dirty="0" smtClean="0"/>
                        <a:t>団体内で使用するガイドラインの更新</a:t>
                      </a:r>
                      <a:endParaRPr lang="ja-JP" altLang="en-US" sz="2000" b="0" i="0" u="none" strike="noStrike" baseline="0" dirty="0" smtClean="0">
                        <a:latin typeface="MS-PMincho"/>
                      </a:endParaRPr>
                    </a:p>
                  </a:txBody>
                  <a:tcPr/>
                </a:tc>
                <a:tc>
                  <a:txBody>
                    <a:bodyPr/>
                    <a:lstStyle/>
                    <a:p>
                      <a:endParaRPr kumimoji="1" lang="ja-JP" altLang="en-US" sz="2000" dirty="0"/>
                    </a:p>
                  </a:txBody>
                  <a:tcPr/>
                </a:tc>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l"/>
                      <a:r>
                        <a:rPr lang="ja-JP" altLang="en-US" sz="2000" u="none" strike="noStrike" baseline="0" dirty="0" smtClean="0"/>
                        <a:t>職員研修</a:t>
                      </a:r>
                      <a:endParaRPr lang="ja-JP" altLang="en-US" sz="2000" b="0" i="0" u="none" strike="noStrike" baseline="0" dirty="0" smtClean="0">
                        <a:latin typeface="MS-PMincho"/>
                      </a:endParaRPr>
                    </a:p>
                  </a:txBody>
                  <a:tcPr/>
                </a:tc>
                <a:tc>
                  <a:txBody>
                    <a:bodyPr/>
                    <a:lstStyle/>
                    <a:p>
                      <a:endParaRPr kumimoji="1" lang="ja-JP" altLang="en-US" sz="2000"/>
                    </a:p>
                  </a:txBody>
                  <a:tcPr/>
                </a:tc>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l"/>
                      <a:r>
                        <a:rPr lang="ja-JP" altLang="en-US" sz="2000" u="none" strike="noStrike" baseline="0" dirty="0" smtClean="0"/>
                        <a:t>定期的なウェブアクセシビリティ検証</a:t>
                      </a:r>
                      <a:endParaRPr lang="ja-JP" altLang="en-US" sz="2000" b="0" i="0" u="none" strike="noStrike" baseline="0" dirty="0" smtClean="0">
                        <a:latin typeface="MS-PMincho"/>
                      </a:endParaRPr>
                    </a:p>
                  </a:txBody>
                  <a:tcPr/>
                </a:tc>
                <a:tc>
                  <a:txBody>
                    <a:bodyPr/>
                    <a:lstStyle/>
                    <a:p>
                      <a:endParaRPr kumimoji="1" lang="ja-JP" altLang="en-US" sz="2000"/>
                    </a:p>
                  </a:txBody>
                  <a:tcPr/>
                </a:tc>
              </a:tr>
              <a:tr h="370840">
                <a:tc vMerge="1">
                  <a:txBody>
                    <a:bodyPr/>
                    <a:lstStyle/>
                    <a:p>
                      <a:endParaRPr kumimoji="1" lang="ja-JP" altLang="en-US" dirty="0"/>
                    </a:p>
                  </a:txBody>
                  <a:tcPr/>
                </a:tc>
                <a:tc vMerge="1">
                  <a:txBody>
                    <a:bodyPr/>
                    <a:lstStyle/>
                    <a:p>
                      <a:endParaRPr kumimoji="1" lang="ja-JP" altLang="en-US" dirty="0"/>
                    </a:p>
                  </a:txBody>
                  <a:tcPr/>
                </a:tc>
                <a:tc>
                  <a:txBody>
                    <a:bodyPr/>
                    <a:lstStyle/>
                    <a:p>
                      <a:pPr algn="l"/>
                      <a:r>
                        <a:rPr lang="ja-JP" altLang="en-US" sz="2000" u="none" strike="noStrike" baseline="0" dirty="0" smtClean="0"/>
                        <a:t>ユーザー評価</a:t>
                      </a:r>
                      <a:endParaRPr kumimoji="1" lang="ja-JP" altLang="en-US" sz="2000" dirty="0"/>
                    </a:p>
                  </a:txBody>
                  <a:tcPr/>
                </a:tc>
                <a:tc>
                  <a:txBody>
                    <a:bodyPr/>
                    <a:lstStyle/>
                    <a:p>
                      <a:endParaRPr kumimoji="1" lang="ja-JP" altLang="en-US" sz="2000"/>
                    </a:p>
                  </a:txBody>
                  <a:tcPr/>
                </a:tc>
              </a:tr>
              <a:tr h="370840">
                <a:tc vMerge="1">
                  <a:txBody>
                    <a:bodyPr/>
                    <a:lstStyle/>
                    <a:p>
                      <a:endParaRPr kumimoji="1" lang="ja-JP" altLang="en-US" dirty="0"/>
                    </a:p>
                  </a:txBody>
                  <a:tcPr/>
                </a:tc>
                <a:tc gridSpan="2">
                  <a:txBody>
                    <a:bodyPr/>
                    <a:lstStyle/>
                    <a:p>
                      <a:r>
                        <a:rPr kumimoji="1" lang="ja-JP" altLang="en-US" sz="2000" u="none" strike="noStrike" kern="1200" baseline="0" dirty="0" smtClean="0"/>
                        <a:t>目標の再設定</a:t>
                      </a:r>
                      <a:endParaRPr kumimoji="1" lang="ja-JP" altLang="en-US" sz="2000" b="0" i="0" u="none" strike="noStrike" kern="1200" baseline="0" dirty="0" smtClean="0">
                        <a:solidFill>
                          <a:schemeClr val="dk1"/>
                        </a:solidFill>
                        <a:latin typeface="+mn-lt"/>
                        <a:ea typeface="+mn-ea"/>
                        <a:cs typeface="+mn-cs"/>
                      </a:endParaRPr>
                    </a:p>
                  </a:txBody>
                  <a:tcPr/>
                </a:tc>
                <a:tc hMerge="1">
                  <a:txBody>
                    <a:bodyPr/>
                    <a:lstStyle/>
                    <a:p>
                      <a:endParaRPr kumimoji="1" lang="ja-JP" altLang="en-US"/>
                    </a:p>
                  </a:txBody>
                  <a:tcPr/>
                </a:tc>
                <a:tc>
                  <a:txBody>
                    <a:bodyPr/>
                    <a:lstStyle/>
                    <a:p>
                      <a:endParaRPr kumimoji="1" lang="ja-JP" altLang="en-US" sz="2000"/>
                    </a:p>
                  </a:txBody>
                  <a:tcPr/>
                </a:tc>
              </a:tr>
              <a:tr h="370840">
                <a:tc vMerge="1">
                  <a:txBody>
                    <a:bodyPr/>
                    <a:lstStyle/>
                    <a:p>
                      <a:endParaRPr kumimoji="1" lang="ja-JP" altLang="en-US" dirty="0"/>
                    </a:p>
                  </a:txBody>
                  <a:tcPr/>
                </a:tc>
                <a:tc gridSpan="2">
                  <a:txBody>
                    <a:bodyPr/>
                    <a:lstStyle/>
                    <a:p>
                      <a:r>
                        <a:rPr kumimoji="1" lang="ja-JP" altLang="en-US" sz="2000" u="none" strike="noStrike" kern="1200" baseline="0" dirty="0" smtClean="0"/>
                        <a:t>定期的な試験の実施</a:t>
                      </a:r>
                      <a:endParaRPr kumimoji="1" lang="ja-JP" altLang="en-US" sz="2000" dirty="0"/>
                    </a:p>
                  </a:txBody>
                  <a:tcPr/>
                </a:tc>
                <a:tc hMerge="1">
                  <a:txBody>
                    <a:bodyPr/>
                    <a:lstStyle/>
                    <a:p>
                      <a:endParaRPr kumimoji="1" lang="ja-JP" altLang="en-US"/>
                    </a:p>
                  </a:txBody>
                  <a:tcPr/>
                </a:tc>
                <a:tc>
                  <a:txBody>
                    <a:bodyPr/>
                    <a:lstStyle/>
                    <a:p>
                      <a:endParaRPr kumimoji="1" lang="ja-JP" altLang="en-US" sz="2000" dirty="0"/>
                    </a:p>
                  </a:txBody>
                  <a:tcPr/>
                </a:tc>
              </a:tr>
            </a:tbl>
          </a:graphicData>
        </a:graphic>
      </p:graphicFrame>
      <p:sp>
        <p:nvSpPr>
          <p:cNvPr id="4" name="スライド番号プレースホルダー 3"/>
          <p:cNvSpPr>
            <a:spLocks noGrp="1"/>
          </p:cNvSpPr>
          <p:nvPr>
            <p:ph type="sldNum" sz="quarter" idx="11"/>
          </p:nvPr>
        </p:nvSpPr>
        <p:spPr/>
        <p:txBody>
          <a:bodyPr/>
          <a:lstStyle/>
          <a:p>
            <a:pPr>
              <a:defRPr/>
            </a:pPr>
            <a:fld id="{E7682C6A-7C8D-4F67-9152-69183DEF95FB}" type="slidenum">
              <a:rPr lang="en-US" altLang="ja-JP" smtClean="0">
                <a:latin typeface="メイリオ" panose="020B0604030504040204" pitchFamily="50" charset="-128"/>
                <a:ea typeface="メイリオ" panose="020B0604030504040204" pitchFamily="50" charset="-128"/>
              </a:rPr>
              <a:pPr>
                <a:defRPr/>
              </a:pPr>
              <a:t>34</a:t>
            </a:fld>
            <a:endParaRPr lang="en-US" altLang="ja-JP">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76747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457200" y="579438"/>
            <a:ext cx="7786688" cy="952500"/>
          </a:xfrm>
        </p:spPr>
        <p:txBody>
          <a:bodyPr/>
          <a:lstStyle/>
          <a:p>
            <a:r>
              <a:rPr lang="ja-JP" altLang="en-US" sz="3200" dirty="0" smtClean="0">
                <a:latin typeface="メイリオ" panose="020B0604030504040204" pitchFamily="50" charset="-128"/>
                <a:ea typeface="メイリオ" panose="020B0604030504040204" pitchFamily="50" charset="-128"/>
              </a:rPr>
              <a:t>「みんなの公共サイト運用モデル」に　記載された期限と達成等級の目安</a:t>
            </a:r>
          </a:p>
        </p:txBody>
      </p:sp>
      <p:sp>
        <p:nvSpPr>
          <p:cNvPr id="3" name="コンテンツ プレースホルダ 2"/>
          <p:cNvSpPr>
            <a:spLocks noGrp="1"/>
          </p:cNvSpPr>
          <p:nvPr>
            <p:ph idx="1"/>
          </p:nvPr>
        </p:nvSpPr>
        <p:spPr>
          <a:xfrm>
            <a:off x="457200" y="1978025"/>
            <a:ext cx="8133347" cy="4374649"/>
          </a:xfrm>
        </p:spPr>
        <p:txBody>
          <a:bodyPr>
            <a:normAutofit fontScale="77500" lnSpcReduction="20000"/>
          </a:bodyPr>
          <a:lstStyle/>
          <a:p>
            <a:pPr marL="261938" indent="-261938">
              <a:lnSpc>
                <a:spcPct val="120000"/>
              </a:lnSpc>
              <a:defRPr/>
            </a:pPr>
            <a:r>
              <a:rPr lang="ja-JP" altLang="en-US" dirty="0" smtClean="0">
                <a:latin typeface="メイリオ" panose="020B0604030504040204" pitchFamily="50" charset="-128"/>
                <a:ea typeface="メイリオ" panose="020B0604030504040204" pitchFamily="50" charset="-128"/>
              </a:rPr>
              <a:t>既に提供しているホームページ等</a:t>
            </a:r>
          </a:p>
          <a:p>
            <a:pPr lvl="1" indent="-293688">
              <a:lnSpc>
                <a:spcPct val="120000"/>
              </a:lnSpc>
              <a:defRPr/>
            </a:pPr>
            <a:r>
              <a:rPr lang="en-US" altLang="ja-JP" dirty="0" smtClean="0">
                <a:latin typeface="メイリオ" panose="020B0604030504040204" pitchFamily="50" charset="-128"/>
                <a:ea typeface="メイリオ" panose="020B0604030504040204" pitchFamily="50" charset="-128"/>
              </a:rPr>
              <a:t>2012 </a:t>
            </a:r>
            <a:r>
              <a:rPr lang="ja-JP" altLang="en-US" dirty="0" smtClean="0">
                <a:latin typeface="メイリオ" panose="020B0604030504040204" pitchFamily="50" charset="-128"/>
                <a:ea typeface="メイリオ" panose="020B0604030504040204" pitchFamily="50" charset="-128"/>
              </a:rPr>
              <a:t>年度末まで 「ウェブアクセシビリティ方針」策定・公開</a:t>
            </a:r>
          </a:p>
          <a:p>
            <a:pPr lvl="1" indent="-293688">
              <a:lnSpc>
                <a:spcPct val="120000"/>
              </a:lnSpc>
              <a:defRPr/>
            </a:pPr>
            <a:r>
              <a:rPr lang="en-US" altLang="ja-JP" dirty="0" smtClean="0">
                <a:latin typeface="メイリオ" panose="020B0604030504040204" pitchFamily="50" charset="-128"/>
                <a:ea typeface="メイリオ" panose="020B0604030504040204" pitchFamily="50" charset="-128"/>
              </a:rPr>
              <a:t>2013 </a:t>
            </a:r>
            <a:r>
              <a:rPr lang="ja-JP" altLang="en-US" dirty="0" smtClean="0">
                <a:latin typeface="メイリオ" panose="020B0604030504040204" pitchFamily="50" charset="-128"/>
                <a:ea typeface="メイリオ" panose="020B0604030504040204" pitchFamily="50" charset="-128"/>
              </a:rPr>
              <a:t>年度末まで </a:t>
            </a:r>
            <a:r>
              <a:rPr lang="en-US" altLang="ja-JP" dirty="0" smtClean="0">
                <a:latin typeface="メイリオ" panose="020B0604030504040204" pitchFamily="50" charset="-128"/>
                <a:ea typeface="メイリオ" panose="020B0604030504040204" pitchFamily="50" charset="-128"/>
              </a:rPr>
              <a:t>JIS X 8341-3:2010 </a:t>
            </a:r>
            <a:r>
              <a:rPr lang="ja-JP" altLang="en-US" dirty="0" smtClean="0">
                <a:latin typeface="メイリオ" panose="020B0604030504040204" pitchFamily="50" charset="-128"/>
                <a:ea typeface="メイリオ" panose="020B0604030504040204" pitchFamily="50" charset="-128"/>
              </a:rPr>
              <a:t>の等級</a:t>
            </a:r>
            <a:r>
              <a:rPr lang="en-US" altLang="ja-JP" dirty="0" smtClean="0">
                <a:latin typeface="メイリオ" panose="020B0604030504040204" pitchFamily="50" charset="-128"/>
                <a:ea typeface="メイリオ" panose="020B0604030504040204" pitchFamily="50" charset="-128"/>
              </a:rPr>
              <a:t>A </a:t>
            </a:r>
            <a:r>
              <a:rPr lang="ja-JP" altLang="en-US" dirty="0" smtClean="0">
                <a:latin typeface="メイリオ" panose="020B0604030504040204" pitchFamily="50" charset="-128"/>
                <a:ea typeface="メイリオ" panose="020B0604030504040204" pitchFamily="50" charset="-128"/>
              </a:rPr>
              <a:t>に準拠 （試験結果の公開）</a:t>
            </a:r>
          </a:p>
          <a:p>
            <a:pPr lvl="1" indent="-293688">
              <a:lnSpc>
                <a:spcPct val="120000"/>
              </a:lnSpc>
              <a:defRPr/>
            </a:pPr>
            <a:r>
              <a:rPr lang="en-US" altLang="ja-JP" dirty="0" smtClean="0">
                <a:latin typeface="メイリオ" panose="020B0604030504040204" pitchFamily="50" charset="-128"/>
                <a:ea typeface="メイリオ" panose="020B0604030504040204" pitchFamily="50" charset="-128"/>
              </a:rPr>
              <a:t>2014 </a:t>
            </a:r>
            <a:r>
              <a:rPr lang="ja-JP" altLang="en-US" dirty="0" smtClean="0">
                <a:latin typeface="メイリオ" panose="020B0604030504040204" pitchFamily="50" charset="-128"/>
                <a:ea typeface="メイリオ" panose="020B0604030504040204" pitchFamily="50" charset="-128"/>
              </a:rPr>
              <a:t>年度末まで </a:t>
            </a:r>
            <a:r>
              <a:rPr lang="en-US" altLang="ja-JP" dirty="0" smtClean="0">
                <a:latin typeface="メイリオ" panose="020B0604030504040204" pitchFamily="50" charset="-128"/>
                <a:ea typeface="メイリオ" panose="020B0604030504040204" pitchFamily="50" charset="-128"/>
              </a:rPr>
              <a:t>JIS X 8341-3:2010 </a:t>
            </a:r>
            <a:r>
              <a:rPr lang="ja-JP" altLang="en-US" dirty="0" smtClean="0">
                <a:latin typeface="メイリオ" panose="020B0604030504040204" pitchFamily="50" charset="-128"/>
                <a:ea typeface="メイリオ" panose="020B0604030504040204" pitchFamily="50" charset="-128"/>
              </a:rPr>
              <a:t>の等級</a:t>
            </a:r>
            <a:r>
              <a:rPr lang="en-US" altLang="ja-JP" dirty="0" smtClean="0">
                <a:latin typeface="メイリオ" panose="020B0604030504040204" pitchFamily="50" charset="-128"/>
                <a:ea typeface="メイリオ" panose="020B0604030504040204" pitchFamily="50" charset="-128"/>
              </a:rPr>
              <a:t>AA </a:t>
            </a:r>
            <a:r>
              <a:rPr lang="ja-JP" altLang="en-US" dirty="0" smtClean="0">
                <a:latin typeface="メイリオ" panose="020B0604030504040204" pitchFamily="50" charset="-128"/>
                <a:ea typeface="メイリオ" panose="020B0604030504040204" pitchFamily="50" charset="-128"/>
              </a:rPr>
              <a:t>に準拠（試験結果の公開）</a:t>
            </a:r>
          </a:p>
          <a:p>
            <a:pPr marL="261938" indent="-261938">
              <a:lnSpc>
                <a:spcPct val="120000"/>
              </a:lnSpc>
              <a:defRPr/>
            </a:pPr>
            <a:r>
              <a:rPr lang="ja-JP" altLang="en-US" dirty="0" smtClean="0">
                <a:latin typeface="メイリオ" panose="020B0604030504040204" pitchFamily="50" charset="-128"/>
                <a:ea typeface="メイリオ" panose="020B0604030504040204" pitchFamily="50" charset="-128"/>
              </a:rPr>
              <a:t>ホームページ等を新規構築する場合</a:t>
            </a:r>
          </a:p>
          <a:p>
            <a:pPr lvl="1">
              <a:lnSpc>
                <a:spcPct val="120000"/>
              </a:lnSpc>
              <a:defRPr/>
            </a:pPr>
            <a:r>
              <a:rPr lang="ja-JP" altLang="en-US" dirty="0" smtClean="0">
                <a:latin typeface="メイリオ" panose="020B0604030504040204" pitchFamily="50" charset="-128"/>
                <a:ea typeface="メイリオ" panose="020B0604030504040204" pitchFamily="50" charset="-128"/>
              </a:rPr>
              <a:t>構築前に 「ウェブアクセシビリティ方針」策定</a:t>
            </a:r>
          </a:p>
          <a:p>
            <a:pPr lvl="1">
              <a:lnSpc>
                <a:spcPct val="120000"/>
              </a:lnSpc>
              <a:defRPr/>
            </a:pPr>
            <a:r>
              <a:rPr lang="ja-JP" altLang="en-US" dirty="0" smtClean="0">
                <a:latin typeface="メイリオ" panose="020B0604030504040204" pitchFamily="50" charset="-128"/>
                <a:ea typeface="メイリオ" panose="020B0604030504040204" pitchFamily="50" charset="-128"/>
              </a:rPr>
              <a:t>構築時に </a:t>
            </a:r>
            <a:r>
              <a:rPr lang="en-US" altLang="ja-JP" dirty="0" smtClean="0">
                <a:latin typeface="メイリオ" panose="020B0604030504040204" pitchFamily="50" charset="-128"/>
                <a:ea typeface="メイリオ" panose="020B0604030504040204" pitchFamily="50" charset="-128"/>
              </a:rPr>
              <a:t>JIS X 8341-3:2010 </a:t>
            </a:r>
            <a:r>
              <a:rPr lang="ja-JP" altLang="en-US" dirty="0" smtClean="0">
                <a:latin typeface="メイリオ" panose="020B0604030504040204" pitchFamily="50" charset="-128"/>
                <a:ea typeface="メイリオ" panose="020B0604030504040204" pitchFamily="50" charset="-128"/>
              </a:rPr>
              <a:t>の等級</a:t>
            </a:r>
            <a:r>
              <a:rPr lang="en-US" altLang="ja-JP" dirty="0" smtClean="0">
                <a:latin typeface="メイリオ" panose="020B0604030504040204" pitchFamily="50" charset="-128"/>
                <a:ea typeface="メイリオ" panose="020B0604030504040204" pitchFamily="50" charset="-128"/>
              </a:rPr>
              <a:t>AA </a:t>
            </a:r>
            <a:r>
              <a:rPr lang="ja-JP" altLang="en-US" dirty="0" smtClean="0">
                <a:latin typeface="メイリオ" panose="020B0604030504040204" pitchFamily="50" charset="-128"/>
                <a:ea typeface="メイリオ" panose="020B0604030504040204" pitchFamily="50" charset="-128"/>
              </a:rPr>
              <a:t>に準拠（試験結果の公開）</a:t>
            </a:r>
          </a:p>
        </p:txBody>
      </p:sp>
      <p:sp>
        <p:nvSpPr>
          <p:cNvPr id="2560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61B1EAF6-622D-443D-A7A5-435FE9BFEE79}" type="slidenum">
              <a:rPr kumimoji="0" lang="en-US" altLang="ja-JP" sz="1800" smtClean="0">
                <a:latin typeface="メイリオ" panose="020B0604030504040204" pitchFamily="50" charset="-128"/>
                <a:ea typeface="メイリオ" panose="020B0604030504040204" pitchFamily="50" charset="-128"/>
              </a:rPr>
              <a:pPr eaLnBrk="1" hangingPunct="1"/>
              <a:t>35</a:t>
            </a:fld>
            <a:endParaRPr kumimoji="0" lang="en-US" altLang="ja-JP" sz="180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3900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6"/>
          <p:cNvSpPr>
            <a:spLocks noGrp="1"/>
          </p:cNvSpPr>
          <p:nvPr>
            <p:ph type="title"/>
          </p:nvPr>
        </p:nvSpPr>
        <p:spPr>
          <a:xfrm>
            <a:off x="736599" y="2938463"/>
            <a:ext cx="8599905" cy="1362075"/>
          </a:xfrm>
        </p:spPr>
        <p:txBody>
          <a:bodyPr/>
          <a:lstStyle/>
          <a:p>
            <a:r>
              <a:rPr lang="en-US" altLang="ja-JP" sz="3600" cap="none" dirty="0" smtClean="0">
                <a:latin typeface="メイリオ" panose="020B0604030504040204" pitchFamily="50" charset="-128"/>
                <a:ea typeface="メイリオ" panose="020B0604030504040204" pitchFamily="50" charset="-128"/>
              </a:rPr>
              <a:t>5.  JIS X 8341-3:2010</a:t>
            </a:r>
            <a:r>
              <a:rPr lang="ja-JP" altLang="en-US" sz="3600" cap="none" dirty="0" smtClean="0">
                <a:latin typeface="メイリオ" panose="020B0604030504040204" pitchFamily="50" charset="-128"/>
                <a:ea typeface="メイリオ" panose="020B0604030504040204" pitchFamily="50" charset="-128"/>
              </a:rPr>
              <a:t>に基づく</a:t>
            </a:r>
            <a:br>
              <a:rPr lang="ja-JP" altLang="en-US" sz="3600" cap="none" dirty="0" smtClean="0">
                <a:latin typeface="メイリオ" panose="020B0604030504040204" pitchFamily="50" charset="-128"/>
                <a:ea typeface="メイリオ" panose="020B0604030504040204" pitchFamily="50" charset="-128"/>
              </a:rPr>
            </a:br>
            <a:r>
              <a:rPr lang="ja-JP" altLang="en-US" sz="3600" cap="none" dirty="0" smtClean="0">
                <a:latin typeface="メイリオ" panose="020B0604030504040204" pitchFamily="50" charset="-128"/>
                <a:ea typeface="メイリオ" panose="020B0604030504040204" pitchFamily="50" charset="-128"/>
              </a:rPr>
              <a:t>     ウェブアクセシビリティの確保・</a:t>
            </a:r>
            <a:r>
              <a:rPr lang="en-US" altLang="ja-JP" sz="3600" cap="none" dirty="0" smtClean="0">
                <a:latin typeface="メイリオ" panose="020B0604030504040204" pitchFamily="50" charset="-128"/>
                <a:ea typeface="メイリオ" panose="020B0604030504040204" pitchFamily="50" charset="-128"/>
              </a:rPr>
              <a:t/>
            </a:r>
            <a:br>
              <a:rPr lang="en-US" altLang="ja-JP" sz="3600" cap="none" dirty="0" smtClean="0">
                <a:latin typeface="メイリオ" panose="020B0604030504040204" pitchFamily="50" charset="-128"/>
                <a:ea typeface="メイリオ" panose="020B0604030504040204" pitchFamily="50" charset="-128"/>
              </a:rPr>
            </a:br>
            <a:r>
              <a:rPr lang="ja-JP" altLang="en-US" sz="3600" cap="none" dirty="0" smtClean="0">
                <a:latin typeface="メイリオ" panose="020B0604030504040204" pitchFamily="50" charset="-128"/>
                <a:ea typeface="メイリオ" panose="020B0604030504040204" pitchFamily="50" charset="-128"/>
              </a:rPr>
              <a:t>　  向上</a:t>
            </a:r>
          </a:p>
        </p:txBody>
      </p:sp>
      <p:sp>
        <p:nvSpPr>
          <p:cNvPr id="29699" name="テキスト プレースホルダ 7"/>
          <p:cNvSpPr>
            <a:spLocks noGrp="1"/>
          </p:cNvSpPr>
          <p:nvPr>
            <p:ph type="body" idx="1"/>
          </p:nvPr>
        </p:nvSpPr>
        <p:spPr>
          <a:xfrm>
            <a:off x="708025" y="4451350"/>
            <a:ext cx="7772400" cy="1500188"/>
          </a:xfrm>
        </p:spPr>
        <p:txBody>
          <a:bodyPr/>
          <a:lstStyle/>
          <a:p>
            <a:pPr algn="r"/>
            <a:endParaRPr lang="ja-JP" altLang="en-US" sz="3600" dirty="0" smtClean="0">
              <a:latin typeface="メイリオ" panose="020B0604030504040204" pitchFamily="50" charset="-128"/>
              <a:ea typeface="メイリオ" panose="020B0604030504040204" pitchFamily="50" charset="-128"/>
            </a:endParaRPr>
          </a:p>
        </p:txBody>
      </p:sp>
      <p:sp>
        <p:nvSpPr>
          <p:cNvPr id="29700"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AF4AB577-9963-4F02-A27F-DE391BAE660F}" type="slidenum">
              <a:rPr kumimoji="0" lang="en-US" altLang="ja-JP" sz="1800" smtClean="0">
                <a:latin typeface="メイリオ" panose="020B0604030504040204" pitchFamily="50" charset="-128"/>
                <a:ea typeface="メイリオ" panose="020B0604030504040204" pitchFamily="50" charset="-128"/>
              </a:rPr>
              <a:pPr eaLnBrk="1" hangingPunct="1"/>
              <a:t>36</a:t>
            </a:fld>
            <a:endParaRPr kumimoji="0" lang="en-US" altLang="ja-JP" sz="180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21837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en-US" altLang="ja-JP" sz="4000" dirty="0" smtClean="0">
                <a:latin typeface="メイリオ" panose="020B0604030504040204" pitchFamily="50" charset="-128"/>
                <a:ea typeface="メイリオ" panose="020B0604030504040204" pitchFamily="50" charset="-128"/>
              </a:rPr>
              <a:t>JIS</a:t>
            </a:r>
            <a:r>
              <a:rPr lang="ja-JP" altLang="en-US" sz="4000" dirty="0" smtClean="0">
                <a:latin typeface="メイリオ" panose="020B0604030504040204" pitchFamily="50" charset="-128"/>
                <a:ea typeface="メイリオ" panose="020B0604030504040204" pitchFamily="50" charset="-128"/>
              </a:rPr>
              <a:t> </a:t>
            </a:r>
            <a:r>
              <a:rPr lang="en-US" altLang="ja-JP" sz="4000" dirty="0" smtClean="0">
                <a:latin typeface="メイリオ" panose="020B0604030504040204" pitchFamily="50" charset="-128"/>
                <a:ea typeface="メイリオ" panose="020B0604030504040204" pitchFamily="50" charset="-128"/>
              </a:rPr>
              <a:t>X 8341-3:2010</a:t>
            </a:r>
            <a:r>
              <a:rPr lang="ja-JP" altLang="en-US" sz="4000" dirty="0" smtClean="0">
                <a:latin typeface="メイリオ" panose="020B0604030504040204" pitchFamily="50" charset="-128"/>
                <a:ea typeface="メイリオ" panose="020B0604030504040204" pitchFamily="50" charset="-128"/>
              </a:rPr>
              <a:t>の目次</a:t>
            </a:r>
          </a:p>
        </p:txBody>
      </p:sp>
      <p:sp>
        <p:nvSpPr>
          <p:cNvPr id="3" name="コンテンツ プレースホルダ 2"/>
          <p:cNvSpPr>
            <a:spLocks noGrp="1"/>
          </p:cNvSpPr>
          <p:nvPr>
            <p:ph idx="1"/>
          </p:nvPr>
        </p:nvSpPr>
        <p:spPr/>
        <p:txBody>
          <a:bodyPr>
            <a:normAutofit fontScale="77500" lnSpcReduction="20000"/>
          </a:bodyPr>
          <a:lstStyle/>
          <a:p>
            <a:pPr>
              <a:lnSpc>
                <a:spcPct val="120000"/>
              </a:lnSpc>
              <a:defRPr/>
            </a:pPr>
            <a:r>
              <a:rPr lang="ja-JP" altLang="en-US" dirty="0" smtClean="0">
                <a:latin typeface="メイリオ" panose="020B0604030504040204" pitchFamily="50" charset="-128"/>
                <a:ea typeface="メイリオ" panose="020B0604030504040204" pitchFamily="50" charset="-128"/>
              </a:rPr>
              <a:t>  序文</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適用範囲</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引用規格</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用途及び定義</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ウェブコンテンツのアクセシビリティ達成等級</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一般的原則</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b="1" dirty="0" smtClean="0">
                <a:latin typeface="メイリオ" panose="020B0604030504040204" pitchFamily="50" charset="-128"/>
                <a:ea typeface="メイリオ" panose="020B0604030504040204" pitchFamily="50" charset="-128"/>
              </a:rPr>
              <a:t>ウェブアクセシビリティの確保・向上に関する要件</a:t>
            </a:r>
            <a:endParaRPr lang="en-US" altLang="ja-JP" b="1"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ウェブコンテンツに関する要件</a:t>
            </a:r>
            <a:endParaRPr lang="en-US" altLang="ja-JP" dirty="0" smtClean="0">
              <a:latin typeface="メイリオ" panose="020B0604030504040204" pitchFamily="50" charset="-128"/>
              <a:ea typeface="メイリオ" panose="020B0604030504040204" pitchFamily="50" charset="-128"/>
            </a:endParaRPr>
          </a:p>
          <a:p>
            <a:pPr marL="514350" indent="-514350">
              <a:lnSpc>
                <a:spcPct val="120000"/>
              </a:lnSpc>
              <a:buFont typeface="+mj-lt"/>
              <a:buAutoNum type="arabicPeriod"/>
              <a:defRPr/>
            </a:pPr>
            <a:r>
              <a:rPr lang="ja-JP" altLang="en-US" dirty="0" smtClean="0">
                <a:latin typeface="メイリオ" panose="020B0604030504040204" pitchFamily="50" charset="-128"/>
                <a:ea typeface="メイリオ" panose="020B0604030504040204" pitchFamily="50" charset="-128"/>
              </a:rPr>
              <a:t>試験方法</a:t>
            </a:r>
            <a:endParaRPr lang="ja-JP" altLang="en-US" dirty="0">
              <a:latin typeface="メイリオ" panose="020B0604030504040204" pitchFamily="50" charset="-128"/>
              <a:ea typeface="メイリオ" panose="020B0604030504040204" pitchFamily="50" charset="-128"/>
            </a:endParaRPr>
          </a:p>
        </p:txBody>
      </p:sp>
      <p:sp>
        <p:nvSpPr>
          <p:cNvPr id="3072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DB963C6A-FB8F-4495-A70E-BB962F4B59B4}" type="slidenum">
              <a:rPr kumimoji="0" lang="en-US" altLang="ja-JP" sz="1800" smtClean="0">
                <a:latin typeface="メイリオ" panose="020B0604030504040204" pitchFamily="50" charset="-128"/>
                <a:ea typeface="メイリオ" panose="020B0604030504040204" pitchFamily="50" charset="-128"/>
              </a:rPr>
              <a:pPr eaLnBrk="1" hangingPunct="1"/>
              <a:t>37</a:t>
            </a:fld>
            <a:endParaRPr kumimoji="0" lang="en-US" altLang="ja-JP" sz="1800" smtClean="0">
              <a:latin typeface="メイリオ" panose="020B0604030504040204" pitchFamily="50" charset="-128"/>
              <a:ea typeface="メイリオ" panose="020B0604030504040204" pitchFamily="50" charset="-128"/>
            </a:endParaRPr>
          </a:p>
        </p:txBody>
      </p:sp>
      <p:sp>
        <p:nvSpPr>
          <p:cNvPr id="5" name="正方形/長方形 4"/>
          <p:cNvSpPr/>
          <p:nvPr/>
        </p:nvSpPr>
        <p:spPr bwMode="auto">
          <a:xfrm>
            <a:off x="304800" y="1566863"/>
            <a:ext cx="8491538" cy="463073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0388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457200" y="843380"/>
            <a:ext cx="8161338" cy="952500"/>
          </a:xfrm>
        </p:spPr>
        <p:txBody>
          <a:bodyPr/>
          <a:lstStyle/>
          <a:p>
            <a:r>
              <a:rPr lang="en-US" altLang="ja-JP" sz="3200" dirty="0" smtClean="0">
                <a:latin typeface="メイリオ" panose="020B0604030504040204" pitchFamily="50" charset="-128"/>
                <a:ea typeface="メイリオ" panose="020B0604030504040204" pitchFamily="50" charset="-128"/>
              </a:rPr>
              <a:t>6. </a:t>
            </a:r>
            <a:r>
              <a:rPr lang="ja-JP" altLang="en-US" sz="3200" dirty="0" smtClean="0">
                <a:latin typeface="メイリオ" panose="020B0604030504040204" pitchFamily="50" charset="-128"/>
                <a:ea typeface="メイリオ" panose="020B0604030504040204" pitchFamily="50" charset="-128"/>
              </a:rPr>
              <a:t>ウェブアクセシビリティの確保・向上に</a:t>
            </a:r>
            <a:r>
              <a:rPr lang="en-US" altLang="ja-JP" sz="3200" dirty="0" smtClean="0">
                <a:latin typeface="メイリオ" panose="020B0604030504040204" pitchFamily="50" charset="-128"/>
                <a:ea typeface="メイリオ" panose="020B0604030504040204" pitchFamily="50" charset="-128"/>
              </a:rPr>
              <a:t/>
            </a:r>
            <a:br>
              <a:rPr lang="en-US" altLang="ja-JP" sz="3200" dirty="0" smtClean="0">
                <a:latin typeface="メイリオ" panose="020B0604030504040204" pitchFamily="50" charset="-128"/>
                <a:ea typeface="メイリオ" panose="020B0604030504040204" pitchFamily="50" charset="-128"/>
              </a:rPr>
            </a:br>
            <a:r>
              <a:rPr lang="en-US" altLang="ja-JP" sz="3200" dirty="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rPr>
              <a:t>関する要件</a:t>
            </a:r>
          </a:p>
        </p:txBody>
      </p:sp>
      <p:sp>
        <p:nvSpPr>
          <p:cNvPr id="21507" name="コンテンツ プレースホルダ 2"/>
          <p:cNvSpPr>
            <a:spLocks noGrp="1"/>
          </p:cNvSpPr>
          <p:nvPr>
            <p:ph idx="1"/>
          </p:nvPr>
        </p:nvSpPr>
        <p:spPr>
          <a:xfrm>
            <a:off x="457199" y="2249488"/>
            <a:ext cx="8590547" cy="2627312"/>
          </a:xfrm>
        </p:spPr>
        <p:txBody>
          <a:bodyPr>
            <a:normAutofit fontScale="92500" lnSpcReduction="10000"/>
          </a:bodyPr>
          <a:lstStyle/>
          <a:p>
            <a:pP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6.1</a:t>
            </a:r>
            <a:r>
              <a:rPr lang="ja-JP" altLang="en-US" dirty="0" smtClean="0">
                <a:latin typeface="メイリオ" panose="020B0604030504040204" pitchFamily="50" charset="-128"/>
                <a:ea typeface="メイリオ" panose="020B0604030504040204" pitchFamily="50" charset="-128"/>
              </a:rPr>
              <a:t>　企画</a:t>
            </a:r>
            <a:endParaRPr lang="en-US" altLang="ja-JP" dirty="0" smtClean="0">
              <a:latin typeface="メイリオ" panose="020B0604030504040204" pitchFamily="50" charset="-128"/>
              <a:ea typeface="メイリオ" panose="020B0604030504040204" pitchFamily="50" charset="-128"/>
            </a:endParaRPr>
          </a:p>
          <a:p>
            <a:pP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6.2</a:t>
            </a:r>
            <a:r>
              <a:rPr lang="ja-JP" altLang="en-US" dirty="0" smtClean="0">
                <a:latin typeface="メイリオ" panose="020B0604030504040204" pitchFamily="50" charset="-128"/>
                <a:ea typeface="メイリオ" panose="020B0604030504040204" pitchFamily="50" charset="-128"/>
              </a:rPr>
              <a:t>　設計</a:t>
            </a:r>
            <a:endParaRPr lang="en-US" altLang="ja-JP" dirty="0" smtClean="0">
              <a:latin typeface="メイリオ" panose="020B0604030504040204" pitchFamily="50" charset="-128"/>
              <a:ea typeface="メイリオ" panose="020B0604030504040204" pitchFamily="50" charset="-128"/>
            </a:endParaRPr>
          </a:p>
          <a:p>
            <a:pP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6.3</a:t>
            </a:r>
            <a:r>
              <a:rPr lang="ja-JP" altLang="en-US" dirty="0" smtClean="0">
                <a:latin typeface="メイリオ" panose="020B0604030504040204" pitchFamily="50" charset="-128"/>
                <a:ea typeface="メイリオ" panose="020B0604030504040204" pitchFamily="50" charset="-128"/>
              </a:rPr>
              <a:t>　制作・開発 </a:t>
            </a:r>
            <a:r>
              <a:rPr lang="ja-JP" altLang="en-US" sz="3000" dirty="0" smtClean="0">
                <a:latin typeface="メイリオ" panose="020B0604030504040204" pitchFamily="50" charset="-128"/>
                <a:ea typeface="メイリオ" panose="020B0604030504040204" pitchFamily="50" charset="-128"/>
              </a:rPr>
              <a:t>→　</a:t>
            </a:r>
            <a:r>
              <a:rPr lang="en-US" altLang="ja-JP" sz="2600" u="sng" dirty="0" smtClean="0">
                <a:solidFill>
                  <a:schemeClr val="accent1">
                    <a:lumMod val="50000"/>
                  </a:schemeClr>
                </a:solidFill>
                <a:latin typeface="メイリオ" panose="020B0604030504040204" pitchFamily="50" charset="-128"/>
                <a:ea typeface="メイリオ" panose="020B0604030504040204" pitchFamily="50" charset="-128"/>
              </a:rPr>
              <a:t>7. </a:t>
            </a:r>
            <a:r>
              <a:rPr lang="ja-JP" altLang="en-US" sz="2600" u="sng" dirty="0" smtClean="0">
                <a:solidFill>
                  <a:schemeClr val="accent1">
                    <a:lumMod val="50000"/>
                  </a:schemeClr>
                </a:solidFill>
                <a:latin typeface="メイリオ" panose="020B0604030504040204" pitchFamily="50" charset="-128"/>
                <a:ea typeface="メイリオ" panose="020B0604030504040204" pitchFamily="50" charset="-128"/>
              </a:rPr>
              <a:t>ウェブコンテンツに関する要件</a:t>
            </a:r>
            <a:endParaRPr lang="en-US" altLang="ja-JP" sz="3500" dirty="0" smtClean="0">
              <a:latin typeface="メイリオ" panose="020B0604030504040204" pitchFamily="50" charset="-128"/>
              <a:ea typeface="メイリオ" panose="020B0604030504040204" pitchFamily="50" charset="-128"/>
            </a:endParaRPr>
          </a:p>
          <a:p>
            <a:pP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6.4</a:t>
            </a:r>
            <a:r>
              <a:rPr lang="ja-JP" altLang="en-US" dirty="0" smtClean="0">
                <a:latin typeface="メイリオ" panose="020B0604030504040204" pitchFamily="50" charset="-128"/>
                <a:ea typeface="メイリオ" panose="020B0604030504040204" pitchFamily="50" charset="-128"/>
              </a:rPr>
              <a:t>　検証　　　 </a:t>
            </a:r>
            <a:r>
              <a:rPr lang="ja-JP" altLang="en-US" sz="3000" dirty="0" smtClean="0">
                <a:latin typeface="メイリオ" panose="020B0604030504040204" pitchFamily="50" charset="-128"/>
                <a:ea typeface="メイリオ" panose="020B0604030504040204" pitchFamily="50" charset="-128"/>
              </a:rPr>
              <a:t>→ </a:t>
            </a:r>
            <a:r>
              <a:rPr lang="ja-JP" altLang="en-US" sz="2600" dirty="0" smtClean="0">
                <a:latin typeface="メイリオ" panose="020B0604030504040204" pitchFamily="50" charset="-128"/>
                <a:ea typeface="メイリオ" panose="020B0604030504040204" pitchFamily="50" charset="-128"/>
              </a:rPr>
              <a:t> </a:t>
            </a:r>
            <a:r>
              <a:rPr lang="en-US" altLang="ja-JP" sz="2200" dirty="0" smtClean="0">
                <a:latin typeface="メイリオ" panose="020B0604030504040204" pitchFamily="50" charset="-128"/>
                <a:ea typeface="メイリオ" panose="020B0604030504040204" pitchFamily="50" charset="-128"/>
              </a:rPr>
              <a:t> </a:t>
            </a:r>
            <a:r>
              <a:rPr lang="ja-JP" altLang="en-US" sz="2200" dirty="0">
                <a:latin typeface="メイリオ" panose="020B0604030504040204" pitchFamily="50" charset="-128"/>
                <a:ea typeface="メイリオ" panose="020B0604030504040204" pitchFamily="50" charset="-128"/>
              </a:rPr>
              <a:t> </a:t>
            </a:r>
            <a:r>
              <a:rPr lang="en-US" altLang="ja-JP" sz="2600" u="sng" dirty="0" smtClean="0">
                <a:solidFill>
                  <a:schemeClr val="accent1">
                    <a:lumMod val="50000"/>
                  </a:schemeClr>
                </a:solidFill>
                <a:latin typeface="メイリオ" panose="020B0604030504040204" pitchFamily="50" charset="-128"/>
                <a:ea typeface="メイリオ" panose="020B0604030504040204" pitchFamily="50" charset="-128"/>
              </a:rPr>
              <a:t>8</a:t>
            </a:r>
            <a:r>
              <a:rPr lang="ja-JP" altLang="en-US" sz="2600" u="sng" dirty="0" err="1" smtClean="0">
                <a:solidFill>
                  <a:schemeClr val="accent1">
                    <a:lumMod val="50000"/>
                  </a:schemeClr>
                </a:solidFill>
                <a:latin typeface="メイリオ" panose="020B0604030504040204" pitchFamily="50" charset="-128"/>
                <a:ea typeface="メイリオ" panose="020B0604030504040204" pitchFamily="50" charset="-128"/>
              </a:rPr>
              <a:t>．</a:t>
            </a:r>
            <a:r>
              <a:rPr lang="ja-JP" altLang="en-US" sz="2600" u="sng" dirty="0" smtClean="0">
                <a:solidFill>
                  <a:schemeClr val="accent1">
                    <a:lumMod val="50000"/>
                  </a:schemeClr>
                </a:solidFill>
                <a:latin typeface="メイリオ" panose="020B0604030504040204" pitchFamily="50" charset="-128"/>
                <a:ea typeface="メイリオ" panose="020B0604030504040204" pitchFamily="50" charset="-128"/>
              </a:rPr>
              <a:t>試験方法</a:t>
            </a:r>
            <a:endParaRPr lang="en-US" altLang="ja-JP" sz="3500" dirty="0" smtClean="0">
              <a:latin typeface="メイリオ" panose="020B0604030504040204" pitchFamily="50" charset="-128"/>
              <a:ea typeface="メイリオ" panose="020B0604030504040204" pitchFamily="50" charset="-128"/>
            </a:endParaRPr>
          </a:p>
          <a:p>
            <a:pPr>
              <a:buFont typeface="Wingdings" pitchFamily="2" charset="2"/>
              <a:buNone/>
              <a:defRPr/>
            </a:pPr>
            <a:r>
              <a:rPr lang="en-US" altLang="ja-JP" dirty="0" smtClean="0">
                <a:latin typeface="メイリオ" panose="020B0604030504040204" pitchFamily="50" charset="-128"/>
                <a:ea typeface="メイリオ" panose="020B0604030504040204" pitchFamily="50" charset="-128"/>
              </a:rPr>
              <a:t>6.5</a:t>
            </a:r>
            <a:r>
              <a:rPr lang="ja-JP" altLang="en-US" dirty="0" smtClean="0">
                <a:latin typeface="メイリオ" panose="020B0604030504040204" pitchFamily="50" charset="-128"/>
                <a:ea typeface="メイリオ" panose="020B0604030504040204" pitchFamily="50" charset="-128"/>
              </a:rPr>
              <a:t>　保守・運用</a:t>
            </a:r>
          </a:p>
        </p:txBody>
      </p:sp>
      <p:sp>
        <p:nvSpPr>
          <p:cNvPr id="33796"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D741FE9-0283-42DA-8024-52291D96C6DD}" type="slidenum">
              <a:rPr kumimoji="0" lang="en-US" altLang="ja-JP" sz="1800" smtClean="0">
                <a:latin typeface="メイリオ" panose="020B0604030504040204" pitchFamily="50" charset="-128"/>
                <a:ea typeface="メイリオ" panose="020B0604030504040204" pitchFamily="50" charset="-128"/>
              </a:rPr>
              <a:pPr eaLnBrk="1" hangingPunct="1"/>
              <a:t>38</a:t>
            </a:fld>
            <a:endParaRPr kumimoji="0" lang="en-US" altLang="ja-JP" sz="1800" smtClean="0">
              <a:latin typeface="メイリオ" panose="020B0604030504040204" pitchFamily="50" charset="-128"/>
              <a:ea typeface="メイリオ" panose="020B0604030504040204" pitchFamily="50" charset="-128"/>
            </a:endParaRPr>
          </a:p>
        </p:txBody>
      </p:sp>
      <p:sp>
        <p:nvSpPr>
          <p:cNvPr id="33797" name="テキスト ボックス 4"/>
          <p:cNvSpPr txBox="1">
            <a:spLocks noChangeArrowheads="1"/>
          </p:cNvSpPr>
          <p:nvPr/>
        </p:nvSpPr>
        <p:spPr bwMode="auto">
          <a:xfrm>
            <a:off x="2272715" y="5399088"/>
            <a:ext cx="5367337" cy="954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spcBef>
                <a:spcPct val="20000"/>
              </a:spcBef>
              <a:buClr>
                <a:schemeClr val="bg2"/>
              </a:buClr>
              <a:buSzPct val="75000"/>
              <a:buFont typeface="Wingdings" pitchFamily="2" charset="2"/>
              <a:buNone/>
            </a:pPr>
            <a:r>
              <a:rPr lang="ja-JP" altLang="en-US">
                <a:latin typeface="メイリオ" panose="020B0604030504040204" pitchFamily="50" charset="-128"/>
                <a:ea typeface="メイリオ" panose="020B0604030504040204" pitchFamily="50" charset="-128"/>
              </a:rPr>
              <a:t>ウェブコンテンツの企画･制作、保守･運用の規定であり重要</a:t>
            </a:r>
          </a:p>
        </p:txBody>
      </p:sp>
      <p:sp>
        <p:nvSpPr>
          <p:cNvPr id="6" name="右矢印 5"/>
          <p:cNvSpPr/>
          <p:nvPr/>
        </p:nvSpPr>
        <p:spPr bwMode="auto">
          <a:xfrm rot="5400000">
            <a:off x="4573713" y="4547101"/>
            <a:ext cx="427038" cy="1224547"/>
          </a:xfrm>
          <a:prstGeom prst="rightArrow">
            <a:avLst>
              <a:gd name="adj1" fmla="val 56350"/>
              <a:gd name="adj2" fmla="val 60282"/>
            </a:avLst>
          </a:prstGeom>
          <a:solidFill>
            <a:schemeClr val="accent5">
              <a:lumMod val="90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75179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r>
              <a:rPr lang="en-US" altLang="ja-JP" sz="3200" dirty="0">
                <a:latin typeface="メイリオ" panose="020B0604030504040204" pitchFamily="50" charset="-128"/>
                <a:ea typeface="メイリオ" panose="020B0604030504040204" pitchFamily="50" charset="-128"/>
              </a:rPr>
              <a:t>JIS</a:t>
            </a:r>
            <a:r>
              <a:rPr lang="ja-JP" altLang="en-US" sz="3200" dirty="0">
                <a:latin typeface="メイリオ" panose="020B0604030504040204" pitchFamily="50" charset="-128"/>
                <a:ea typeface="メイリオ" panose="020B0604030504040204" pitchFamily="50" charset="-128"/>
              </a:rPr>
              <a:t>に基づくウェブコンテンツ</a:t>
            </a:r>
            <a:r>
              <a:rPr lang="ja-JP" altLang="en-US" sz="3200" dirty="0" smtClean="0">
                <a:latin typeface="メイリオ" panose="020B0604030504040204" pitchFamily="50" charset="-128"/>
                <a:ea typeface="メイリオ" panose="020B0604030504040204" pitchFamily="50" charset="-128"/>
              </a:rPr>
              <a:t>制作</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1/2</a:t>
            </a:r>
            <a:r>
              <a:rPr lang="ja-JP" altLang="en-US" sz="2400" dirty="0" smtClean="0">
                <a:latin typeface="メイリオ" panose="020B0604030504040204" pitchFamily="50" charset="-128"/>
                <a:ea typeface="メイリオ" panose="020B0604030504040204" pitchFamily="50" charset="-128"/>
              </a:rPr>
              <a:t>）</a:t>
            </a:r>
          </a:p>
        </p:txBody>
      </p:sp>
      <p:sp>
        <p:nvSpPr>
          <p:cNvPr id="34819"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3AADE004-EFC0-4324-982E-5B21722E9C4E}" type="slidenum">
              <a:rPr kumimoji="0" lang="en-US" altLang="ja-JP" sz="1800" smtClean="0">
                <a:latin typeface="メイリオ" panose="020B0604030504040204" pitchFamily="50" charset="-128"/>
                <a:ea typeface="メイリオ" panose="020B0604030504040204" pitchFamily="50" charset="-128"/>
              </a:rPr>
              <a:pPr eaLnBrk="1" hangingPunct="1"/>
              <a:t>39</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34820" name="角丸四角形 4"/>
          <p:cNvSpPr>
            <a:spLocks noChangeArrowheads="1"/>
          </p:cNvSpPr>
          <p:nvPr/>
        </p:nvSpPr>
        <p:spPr bwMode="auto">
          <a:xfrm>
            <a:off x="257174" y="1350963"/>
            <a:ext cx="4820151" cy="1687568"/>
          </a:xfrm>
          <a:prstGeom prst="roundRect">
            <a:avLst>
              <a:gd name="adj" fmla="val 10481"/>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marL="363538" indent="-363538" eaLnBrk="0" hangingPunct="0">
              <a:defRPr kumimoji="1" sz="2800">
                <a:solidFill>
                  <a:schemeClr val="tx1"/>
                </a:solidFill>
                <a:latin typeface="Arial" charset="0"/>
                <a:ea typeface="ＭＳ Ｐゴシック" charset="-128"/>
              </a:defRPr>
            </a:lvl1pPr>
            <a:lvl2pPr marL="449263" indent="-187325"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120000"/>
              </a:lnSpc>
              <a:spcBef>
                <a:spcPct val="20000"/>
              </a:spcBef>
              <a:buClr>
                <a:schemeClr val="bg2"/>
              </a:buClr>
              <a:buSzPct val="75000"/>
              <a:buFont typeface="Wingdings" pitchFamily="2" charset="2"/>
              <a:buNone/>
            </a:pPr>
            <a:r>
              <a:rPr lang="en-US" altLang="ja-JP" sz="2400" dirty="0">
                <a:latin typeface="メイリオ" panose="020B0604030504040204" pitchFamily="50" charset="-128"/>
                <a:ea typeface="メイリオ" panose="020B0604030504040204" pitchFamily="50" charset="-128"/>
              </a:rPr>
              <a:t>6.1</a:t>
            </a:r>
            <a:r>
              <a:rPr lang="ja-JP" altLang="en-US" sz="2400" dirty="0">
                <a:latin typeface="メイリオ" panose="020B0604030504040204" pitchFamily="50" charset="-128"/>
                <a:ea typeface="メイリオ" panose="020B0604030504040204" pitchFamily="50" charset="-128"/>
              </a:rPr>
              <a:t>　企画</a:t>
            </a:r>
            <a:endParaRPr lang="en-US" altLang="ja-JP" sz="2400" dirty="0">
              <a:latin typeface="メイリオ" panose="020B0604030504040204" pitchFamily="50" charset="-128"/>
              <a:ea typeface="メイリオ" panose="020B0604030504040204" pitchFamily="50" charset="-128"/>
            </a:endParaRPr>
          </a:p>
          <a:p>
            <a:pPr marL="265113" lvl="1" indent="-265113">
              <a:lnSpc>
                <a:spcPct val="120000"/>
              </a:lnSpc>
              <a:spcBef>
                <a:spcPct val="20000"/>
              </a:spcBef>
              <a:buClr>
                <a:schemeClr val="bg2"/>
              </a:buClr>
              <a:buSzPct val="75000"/>
              <a:buFont typeface="Wingdings" pitchFamily="2" charset="2"/>
              <a:buChar char="n"/>
            </a:pPr>
            <a:r>
              <a:rPr lang="ja-JP" altLang="en-US" sz="2000" dirty="0">
                <a:latin typeface="メイリオ" panose="020B0604030504040204" pitchFamily="50" charset="-128"/>
                <a:ea typeface="メイリオ" panose="020B0604030504040204" pitchFamily="50" charset="-128"/>
              </a:rPr>
              <a:t>目標とする達成等級を含むウェブアクセシビリティ方針を策定、文書化（必須）</a:t>
            </a:r>
            <a:endParaRPr lang="en-US" altLang="ja-JP" sz="2000" dirty="0">
              <a:latin typeface="メイリオ" panose="020B0604030504040204" pitchFamily="50" charset="-128"/>
              <a:ea typeface="メイリオ" panose="020B0604030504040204" pitchFamily="50" charset="-128"/>
            </a:endParaRPr>
          </a:p>
        </p:txBody>
      </p:sp>
      <p:sp>
        <p:nvSpPr>
          <p:cNvPr id="6" name="角丸四角形 5"/>
          <p:cNvSpPr/>
          <p:nvPr/>
        </p:nvSpPr>
        <p:spPr bwMode="auto">
          <a:xfrm>
            <a:off x="257175" y="3414713"/>
            <a:ext cx="4820151" cy="2805613"/>
          </a:xfrm>
          <a:prstGeom prst="roundRect">
            <a:avLst>
              <a:gd name="adj" fmla="val 7290"/>
            </a:avLst>
          </a:prstGeom>
          <a:noFill/>
          <a:ln w="9525" cap="flat" cmpd="sng" algn="ctr">
            <a:solidFill>
              <a:schemeClr val="tx1"/>
            </a:solidFill>
            <a:prstDash val="solid"/>
            <a:round/>
            <a:headEnd type="none" w="med" len="med"/>
            <a:tailEnd type="none" w="med" len="med"/>
          </a:ln>
          <a:effectLst/>
        </p:spPr>
        <p:txBody>
          <a:bodyPr/>
          <a:lstStyle/>
          <a:p>
            <a:pPr marL="363538" indent="-363538" eaLnBrk="0" hangingPunct="0">
              <a:lnSpc>
                <a:spcPct val="120000"/>
              </a:lnSpc>
              <a:spcBef>
                <a:spcPct val="20000"/>
              </a:spcBef>
              <a:buClr>
                <a:schemeClr val="bg2"/>
              </a:buClr>
              <a:buSzPct val="75000"/>
              <a:buFont typeface="Wingdings" pitchFamily="2" charset="2"/>
              <a:buNone/>
              <a:defRPr/>
            </a:pPr>
            <a:r>
              <a:rPr lang="en-US" altLang="ja-JP" sz="2400" dirty="0">
                <a:latin typeface="メイリオ" panose="020B0604030504040204" pitchFamily="50" charset="-128"/>
                <a:ea typeface="メイリオ" panose="020B0604030504040204" pitchFamily="50" charset="-128"/>
              </a:rPr>
              <a:t>6.2</a:t>
            </a:r>
            <a:r>
              <a:rPr lang="ja-JP" altLang="en-US" sz="2400" dirty="0">
                <a:latin typeface="メイリオ" panose="020B0604030504040204" pitchFamily="50" charset="-128"/>
                <a:ea typeface="メイリオ" panose="020B0604030504040204" pitchFamily="50" charset="-128"/>
              </a:rPr>
              <a:t>　設計</a:t>
            </a:r>
            <a:endParaRPr lang="en-US" altLang="ja-JP" sz="2400" dirty="0">
              <a:latin typeface="メイリオ" panose="020B0604030504040204" pitchFamily="50" charset="-128"/>
              <a:ea typeface="メイリオ" panose="020B0604030504040204" pitchFamily="50" charset="-128"/>
            </a:endParaRPr>
          </a:p>
          <a:p>
            <a:pPr marL="180975" lvl="1" indent="-180975" eaLnBrk="0" hangingPunct="0">
              <a:lnSpc>
                <a:spcPct val="120000"/>
              </a:lnSpc>
              <a:spcBef>
                <a:spcPct val="20000"/>
              </a:spcBef>
              <a:buClr>
                <a:schemeClr val="bg2"/>
              </a:buClr>
              <a:buSzPct val="75000"/>
              <a:buFont typeface="Wingdings" pitchFamily="2" charset="2"/>
              <a:buChar char="n"/>
              <a:defRPr/>
            </a:pPr>
            <a:r>
              <a:rPr lang="ja-JP" altLang="en-US" sz="2000" dirty="0">
                <a:latin typeface="メイリオ" panose="020B0604030504040204" pitchFamily="50" charset="-128"/>
                <a:ea typeface="メイリオ" panose="020B0604030504040204" pitchFamily="50" charset="-128"/>
              </a:rPr>
              <a:t>設計条件を決定（必須</a:t>
            </a:r>
            <a:r>
              <a:rPr lang="ja-JP" altLang="en-US" sz="2000" dirty="0" smtClean="0">
                <a:latin typeface="メイリオ" panose="020B0604030504040204" pitchFamily="50" charset="-128"/>
                <a:ea typeface="メイリオ" panose="020B0604030504040204" pitchFamily="50" charset="-128"/>
              </a:rPr>
              <a:t>）</a:t>
            </a:r>
            <a:endParaRPr lang="en-US" altLang="ja-JP" sz="2000" dirty="0">
              <a:latin typeface="メイリオ" panose="020B0604030504040204" pitchFamily="50" charset="-128"/>
              <a:ea typeface="メイリオ" panose="020B0604030504040204" pitchFamily="50" charset="-128"/>
            </a:endParaRPr>
          </a:p>
          <a:p>
            <a:pPr marL="444500" lvl="2" indent="-263525" eaLnBrk="0" hangingPunct="0">
              <a:lnSpc>
                <a:spcPct val="120000"/>
              </a:lnSpc>
              <a:spcBef>
                <a:spcPct val="20000"/>
              </a:spcBef>
              <a:buClr>
                <a:schemeClr val="bg2"/>
              </a:buClr>
              <a:buSzPct val="75000"/>
              <a:buFont typeface="Wingdings" pitchFamily="2" charset="2"/>
              <a:buChar char="p"/>
              <a:defRPr/>
            </a:pPr>
            <a:r>
              <a:rPr lang="ja-JP" altLang="en-US" sz="1600" dirty="0">
                <a:latin typeface="メイリオ" panose="020B0604030504040204" pitchFamily="50" charset="-128"/>
                <a:ea typeface="メイリオ" panose="020B0604030504040204" pitchFamily="50" charset="-128"/>
              </a:rPr>
              <a:t>適用する達成基準</a:t>
            </a:r>
            <a:endParaRPr lang="en-US" altLang="ja-JP" sz="1600" dirty="0">
              <a:latin typeface="メイリオ" panose="020B0604030504040204" pitchFamily="50" charset="-128"/>
              <a:ea typeface="メイリオ" panose="020B0604030504040204" pitchFamily="50" charset="-128"/>
            </a:endParaRPr>
          </a:p>
          <a:p>
            <a:pPr marL="444500" lvl="2" indent="-263525" eaLnBrk="0" hangingPunct="0">
              <a:lnSpc>
                <a:spcPct val="120000"/>
              </a:lnSpc>
              <a:spcBef>
                <a:spcPct val="20000"/>
              </a:spcBef>
              <a:buClr>
                <a:schemeClr val="bg2"/>
              </a:buClr>
              <a:buSzPct val="75000"/>
              <a:buFont typeface="Wingdings" pitchFamily="2" charset="2"/>
              <a:buChar char="p"/>
              <a:defRPr/>
            </a:pPr>
            <a:r>
              <a:rPr lang="ja-JP" altLang="en-US" sz="1600" dirty="0">
                <a:latin typeface="メイリオ" panose="020B0604030504040204" pitchFamily="50" charset="-128"/>
                <a:ea typeface="メイリオ" panose="020B0604030504040204" pitchFamily="50" charset="-128"/>
              </a:rPr>
              <a:t>使用するウェブコンテンツ技術及び実装方法</a:t>
            </a:r>
            <a:endParaRPr lang="en-US" altLang="ja-JP" sz="1600" dirty="0">
              <a:latin typeface="メイリオ" panose="020B0604030504040204" pitchFamily="50" charset="-128"/>
              <a:ea typeface="メイリオ" panose="020B0604030504040204" pitchFamily="50" charset="-128"/>
            </a:endParaRPr>
          </a:p>
          <a:p>
            <a:pPr marL="444500" lvl="2" indent="-263525" eaLnBrk="0" hangingPunct="0">
              <a:lnSpc>
                <a:spcPct val="120000"/>
              </a:lnSpc>
              <a:spcBef>
                <a:spcPct val="20000"/>
              </a:spcBef>
              <a:buClr>
                <a:schemeClr val="bg2"/>
              </a:buClr>
              <a:buSzPct val="75000"/>
              <a:buFont typeface="Wingdings" pitchFamily="2" charset="2"/>
              <a:buChar char="p"/>
              <a:defRPr/>
            </a:pPr>
            <a:r>
              <a:rPr lang="ja-JP" altLang="en-US" sz="1600" dirty="0">
                <a:latin typeface="メイリオ" panose="020B0604030504040204" pitchFamily="50" charset="-128"/>
                <a:ea typeface="メイリオ" panose="020B0604030504040204" pitchFamily="50" charset="-128"/>
              </a:rPr>
              <a:t>制作及び開発に用いるオーサリングツール</a:t>
            </a:r>
            <a:endParaRPr lang="en-US" altLang="ja-JP" sz="1600" dirty="0">
              <a:latin typeface="メイリオ" panose="020B0604030504040204" pitchFamily="50" charset="-128"/>
              <a:ea typeface="メイリオ" panose="020B0604030504040204" pitchFamily="50" charset="-128"/>
            </a:endParaRPr>
          </a:p>
          <a:p>
            <a:pPr marL="444500" lvl="2" indent="-263525" eaLnBrk="0" hangingPunct="0">
              <a:lnSpc>
                <a:spcPct val="120000"/>
              </a:lnSpc>
              <a:spcBef>
                <a:spcPct val="20000"/>
              </a:spcBef>
              <a:buClr>
                <a:schemeClr val="bg2"/>
              </a:buClr>
              <a:buSzPct val="75000"/>
              <a:buFont typeface="Wingdings" pitchFamily="2" charset="2"/>
              <a:buChar char="p"/>
              <a:defRPr/>
            </a:pPr>
            <a:r>
              <a:rPr lang="ja-JP" altLang="en-US" sz="1600" dirty="0">
                <a:latin typeface="メイリオ" panose="020B0604030504040204" pitchFamily="50" charset="-128"/>
                <a:ea typeface="メイリオ" panose="020B0604030504040204" pitchFamily="50" charset="-128"/>
              </a:rPr>
              <a:t>検証に用いるユーザエージェント</a:t>
            </a:r>
            <a:endParaRPr lang="en-US" altLang="ja-JP" sz="1600" dirty="0">
              <a:latin typeface="メイリオ" panose="020B0604030504040204" pitchFamily="50" charset="-128"/>
              <a:ea typeface="メイリオ" panose="020B0604030504040204" pitchFamily="50" charset="-128"/>
            </a:endParaRPr>
          </a:p>
          <a:p>
            <a:pPr marL="180975" lvl="1" indent="-180975" eaLnBrk="0" hangingPunct="0">
              <a:lnSpc>
                <a:spcPct val="120000"/>
              </a:lnSpc>
              <a:spcBef>
                <a:spcPct val="20000"/>
              </a:spcBef>
              <a:buClr>
                <a:schemeClr val="bg2"/>
              </a:buClr>
              <a:buSzPct val="75000"/>
              <a:buFont typeface="Wingdings" pitchFamily="2" charset="2"/>
              <a:buChar char="n"/>
              <a:defRPr/>
            </a:pPr>
            <a:r>
              <a:rPr lang="ja-JP" altLang="en-US" sz="2000" dirty="0">
                <a:latin typeface="メイリオ" panose="020B0604030504040204" pitchFamily="50" charset="-128"/>
                <a:ea typeface="メイリオ" panose="020B0604030504040204" pitchFamily="50" charset="-128"/>
              </a:rPr>
              <a:t>決定した設計条件を文書化（推奨</a:t>
            </a:r>
            <a:r>
              <a:rPr lang="ja-JP" altLang="en-US" sz="2000" dirty="0" smtClean="0">
                <a:latin typeface="メイリオ" panose="020B0604030504040204" pitchFamily="50" charset="-128"/>
                <a:ea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endParaRPr>
          </a:p>
          <a:p>
            <a:pPr marL="180975" lvl="1" indent="-180975" eaLnBrk="0" hangingPunct="0">
              <a:lnSpc>
                <a:spcPct val="120000"/>
              </a:lnSpc>
              <a:spcBef>
                <a:spcPct val="20000"/>
              </a:spcBef>
              <a:buClr>
                <a:schemeClr val="bg2"/>
              </a:buClr>
              <a:buSzPct val="75000"/>
              <a:buFont typeface="Wingdings" pitchFamily="2" charset="2"/>
              <a:buChar char="n"/>
              <a:defRPr/>
            </a:pPr>
            <a:endParaRPr lang="en-US" altLang="ja-JP" sz="2000" dirty="0">
              <a:latin typeface="メイリオ" panose="020B0604030504040204" pitchFamily="50" charset="-128"/>
              <a:ea typeface="メイリオ" panose="020B0604030504040204" pitchFamily="50" charset="-128"/>
            </a:endParaRPr>
          </a:p>
          <a:p>
            <a:pPr marL="363538" lvl="2" indent="-101600" eaLnBrk="0" hangingPunct="0">
              <a:lnSpc>
                <a:spcPct val="120000"/>
              </a:lnSpc>
              <a:spcBef>
                <a:spcPct val="20000"/>
              </a:spcBef>
              <a:buClr>
                <a:schemeClr val="bg2"/>
              </a:buClr>
              <a:buSzPct val="75000"/>
              <a:buFont typeface="Wingdings" pitchFamily="2" charset="2"/>
              <a:buNone/>
              <a:defRPr/>
            </a:pPr>
            <a:endParaRPr lang="en-US" altLang="ja-JP" sz="1600" dirty="0">
              <a:latin typeface="メイリオ" panose="020B0604030504040204" pitchFamily="50" charset="-128"/>
              <a:ea typeface="メイリオ" panose="020B0604030504040204" pitchFamily="50" charset="-128"/>
            </a:endParaRPr>
          </a:p>
        </p:txBody>
      </p:sp>
      <p:sp>
        <p:nvSpPr>
          <p:cNvPr id="8" name="下矢印 7"/>
          <p:cNvSpPr/>
          <p:nvPr/>
        </p:nvSpPr>
        <p:spPr bwMode="auto">
          <a:xfrm>
            <a:off x="2035425" y="6316741"/>
            <a:ext cx="1263650" cy="276563"/>
          </a:xfrm>
          <a:prstGeom prst="downArrow">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latin typeface="メイリオ" panose="020B0604030504040204" pitchFamily="50" charset="-128"/>
              <a:ea typeface="メイリオ" panose="020B0604030504040204" pitchFamily="50" charset="-128"/>
            </a:endParaRPr>
          </a:p>
        </p:txBody>
      </p:sp>
      <p:cxnSp>
        <p:nvCxnSpPr>
          <p:cNvPr id="42" name="直線矢印コネクタ 41"/>
          <p:cNvCxnSpPr>
            <a:endCxn id="34820" idx="3"/>
          </p:cNvCxnSpPr>
          <p:nvPr/>
        </p:nvCxnSpPr>
        <p:spPr bwMode="auto">
          <a:xfrm rot="10800000" flipV="1">
            <a:off x="5077325" y="1701829"/>
            <a:ext cx="709906" cy="492918"/>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34829" name="Text Box 5"/>
          <p:cNvSpPr txBox="1">
            <a:spLocks noChangeArrowheads="1"/>
          </p:cNvSpPr>
          <p:nvPr/>
        </p:nvSpPr>
        <p:spPr bwMode="auto">
          <a:xfrm>
            <a:off x="5791200" y="5943773"/>
            <a:ext cx="3172326" cy="397032"/>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1-2. AS</a:t>
            </a:r>
            <a:r>
              <a:rPr lang="ja-JP" altLang="en-US" sz="1800" dirty="0">
                <a:latin typeface="メイリオ" panose="020B0604030504040204" pitchFamily="50" charset="-128"/>
                <a:ea typeface="メイリオ" panose="020B0604030504040204" pitchFamily="50" charset="-128"/>
              </a:rPr>
              <a:t>情報</a:t>
            </a:r>
          </a:p>
        </p:txBody>
      </p:sp>
      <p:sp>
        <p:nvSpPr>
          <p:cNvPr id="34830" name="Text Box 5"/>
          <p:cNvSpPr txBox="1">
            <a:spLocks noChangeArrowheads="1"/>
          </p:cNvSpPr>
          <p:nvPr/>
        </p:nvSpPr>
        <p:spPr bwMode="auto">
          <a:xfrm>
            <a:off x="5795168" y="1996230"/>
            <a:ext cx="3172326" cy="397032"/>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1-5. </a:t>
            </a:r>
            <a:r>
              <a:rPr lang="ja-JP" altLang="en-US" sz="1800" dirty="0">
                <a:latin typeface="メイリオ" panose="020B0604030504040204" pitchFamily="50" charset="-128"/>
                <a:ea typeface="メイリオ" panose="020B0604030504040204" pitchFamily="50" charset="-128"/>
              </a:rPr>
              <a:t>対応度表記</a:t>
            </a:r>
            <a:r>
              <a:rPr lang="ja-JP" altLang="en-US" sz="1600" dirty="0">
                <a:latin typeface="メイリオ" panose="020B0604030504040204" pitchFamily="50" charset="-128"/>
                <a:ea typeface="メイリオ" panose="020B0604030504040204" pitchFamily="50" charset="-128"/>
              </a:rPr>
              <a:t>ガイドライン</a:t>
            </a:r>
          </a:p>
        </p:txBody>
      </p:sp>
      <p:sp>
        <p:nvSpPr>
          <p:cNvPr id="34832" name="Text Box 5"/>
          <p:cNvSpPr txBox="1">
            <a:spLocks noChangeArrowheads="1"/>
          </p:cNvSpPr>
          <p:nvPr/>
        </p:nvSpPr>
        <p:spPr bwMode="auto">
          <a:xfrm>
            <a:off x="5791200" y="5010678"/>
            <a:ext cx="3172326" cy="397032"/>
          </a:xfrm>
          <a:prstGeom prst="rect">
            <a:avLst/>
          </a:prstGeom>
          <a:solidFill>
            <a:srgbClr val="CCECFF"/>
          </a:solidFill>
          <a:ln w="9525" algn="ctr">
            <a:solidFill>
              <a:schemeClr val="tx1"/>
            </a:solidFill>
            <a:miter lim="800000"/>
            <a:headEnd/>
            <a:tailEnd/>
          </a:ln>
        </p:spPr>
        <p:txBody>
          <a:bodyPr wrap="squar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smtClean="0">
                <a:latin typeface="メイリオ" panose="020B0604030504040204" pitchFamily="50" charset="-128"/>
                <a:ea typeface="メイリオ" panose="020B0604030504040204" pitchFamily="50" charset="-128"/>
              </a:rPr>
              <a:t>2-2. WCAG 2.0</a:t>
            </a:r>
            <a:r>
              <a:rPr lang="ja-JP" altLang="en-US" sz="1800" dirty="0" smtClean="0">
                <a:latin typeface="メイリオ" panose="020B0604030504040204" pitchFamily="50" charset="-128"/>
                <a:ea typeface="メイリオ" panose="020B0604030504040204" pitchFamily="50" charset="-128"/>
              </a:rPr>
              <a:t>解説書</a:t>
            </a:r>
            <a:endParaRPr lang="ja-JP" altLang="en-US" sz="1800" dirty="0">
              <a:latin typeface="メイリオ" panose="020B0604030504040204" pitchFamily="50" charset="-128"/>
              <a:ea typeface="メイリオ" panose="020B0604030504040204" pitchFamily="50" charset="-128"/>
            </a:endParaRPr>
          </a:p>
        </p:txBody>
      </p:sp>
      <p:sp>
        <p:nvSpPr>
          <p:cNvPr id="34834" name="Text Box 5"/>
          <p:cNvSpPr txBox="1">
            <a:spLocks noChangeArrowheads="1"/>
          </p:cNvSpPr>
          <p:nvPr/>
        </p:nvSpPr>
        <p:spPr bwMode="auto">
          <a:xfrm>
            <a:off x="5787230" y="4383120"/>
            <a:ext cx="3180749" cy="396875"/>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1-6. </a:t>
            </a:r>
            <a:r>
              <a:rPr lang="ja-JP" altLang="en-US" sz="1800" dirty="0">
                <a:latin typeface="メイリオ" panose="020B0604030504040204" pitchFamily="50" charset="-128"/>
                <a:ea typeface="メイリオ" panose="020B0604030504040204" pitchFamily="50" charset="-128"/>
              </a:rPr>
              <a:t>発注ガイドライン</a:t>
            </a:r>
          </a:p>
        </p:txBody>
      </p:sp>
      <p:sp>
        <p:nvSpPr>
          <p:cNvPr id="34835" name="Text Box 5"/>
          <p:cNvSpPr txBox="1">
            <a:spLocks noChangeArrowheads="1"/>
          </p:cNvSpPr>
          <p:nvPr/>
        </p:nvSpPr>
        <p:spPr bwMode="auto">
          <a:xfrm>
            <a:off x="5787230" y="3183667"/>
            <a:ext cx="3180749" cy="397032"/>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1-7.</a:t>
            </a:r>
            <a:r>
              <a:rPr lang="ja-JP" altLang="en-US" sz="1800" dirty="0">
                <a:latin typeface="メイリオ" panose="020B0604030504040204" pitchFamily="50" charset="-128"/>
                <a:ea typeface="メイリオ" panose="020B0604030504040204" pitchFamily="50" charset="-128"/>
              </a:rPr>
              <a:t>方針策定ガイドライン</a:t>
            </a:r>
          </a:p>
        </p:txBody>
      </p:sp>
      <p:cxnSp>
        <p:nvCxnSpPr>
          <p:cNvPr id="35" name="直線矢印コネクタ 34"/>
          <p:cNvCxnSpPr>
            <a:stCxn id="34834" idx="1"/>
            <a:endCxn id="34820" idx="3"/>
          </p:cNvCxnSpPr>
          <p:nvPr/>
        </p:nvCxnSpPr>
        <p:spPr bwMode="auto">
          <a:xfrm rot="10800000">
            <a:off x="5077326" y="2194748"/>
            <a:ext cx="709905" cy="2386811"/>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40" name="直線矢印コネクタ 34"/>
          <p:cNvCxnSpPr>
            <a:stCxn id="34835" idx="1"/>
            <a:endCxn id="34820" idx="3"/>
          </p:cNvCxnSpPr>
          <p:nvPr/>
        </p:nvCxnSpPr>
        <p:spPr bwMode="auto">
          <a:xfrm rot="10800000">
            <a:off x="5077326" y="2194747"/>
            <a:ext cx="709905" cy="1187436"/>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45" name="直線矢印コネクタ 34"/>
          <p:cNvCxnSpPr>
            <a:stCxn id="34830" idx="1"/>
            <a:endCxn id="34820" idx="3"/>
          </p:cNvCxnSpPr>
          <p:nvPr/>
        </p:nvCxnSpPr>
        <p:spPr bwMode="auto">
          <a:xfrm rot="10800000" flipV="1">
            <a:off x="5077326" y="2194745"/>
            <a:ext cx="717843" cy="1"/>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51" name="直線矢印コネクタ 34"/>
          <p:cNvCxnSpPr>
            <a:stCxn id="34832" idx="1"/>
            <a:endCxn id="6" idx="3"/>
          </p:cNvCxnSpPr>
          <p:nvPr/>
        </p:nvCxnSpPr>
        <p:spPr bwMode="auto">
          <a:xfrm rot="10800000">
            <a:off x="5077326" y="4817520"/>
            <a:ext cx="713874" cy="391674"/>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54" name="直線矢印コネクタ 34"/>
          <p:cNvCxnSpPr>
            <a:stCxn id="34829" idx="1"/>
            <a:endCxn id="6" idx="3"/>
          </p:cNvCxnSpPr>
          <p:nvPr/>
        </p:nvCxnSpPr>
        <p:spPr bwMode="auto">
          <a:xfrm rot="10800000">
            <a:off x="5077326" y="4817521"/>
            <a:ext cx="713874" cy="1324769"/>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29" name="Text Box 5"/>
          <p:cNvSpPr txBox="1">
            <a:spLocks noChangeArrowheads="1"/>
          </p:cNvSpPr>
          <p:nvPr/>
        </p:nvSpPr>
        <p:spPr bwMode="auto">
          <a:xfrm>
            <a:off x="5791200" y="5479906"/>
            <a:ext cx="3172326" cy="397032"/>
          </a:xfrm>
          <a:prstGeom prst="rect">
            <a:avLst/>
          </a:prstGeom>
          <a:solidFill>
            <a:srgbClr val="CCECFF"/>
          </a:solidFill>
          <a:ln w="9525" algn="ctr">
            <a:solidFill>
              <a:schemeClr val="tx1"/>
            </a:solidFill>
            <a:miter lim="800000"/>
            <a:headEnd/>
            <a:tailEnd/>
          </a:ln>
        </p:spPr>
        <p:txBody>
          <a:bodyPr wrap="squar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smtClean="0">
                <a:latin typeface="メイリオ" panose="020B0604030504040204" pitchFamily="50" charset="-128"/>
                <a:ea typeface="メイリオ" panose="020B0604030504040204" pitchFamily="50" charset="-128"/>
              </a:rPr>
              <a:t>2-3. WCAG 2.0</a:t>
            </a:r>
            <a:r>
              <a:rPr lang="ja-JP" altLang="en-US" sz="1800" dirty="0" smtClean="0">
                <a:latin typeface="メイリオ" panose="020B0604030504040204" pitchFamily="50" charset="-128"/>
                <a:ea typeface="メイリオ" panose="020B0604030504040204" pitchFamily="50" charset="-128"/>
              </a:rPr>
              <a:t>実装</a:t>
            </a:r>
            <a:r>
              <a:rPr lang="ja-JP" altLang="en-US" sz="1800" dirty="0">
                <a:latin typeface="メイリオ" panose="020B0604030504040204" pitchFamily="50" charset="-128"/>
                <a:ea typeface="メイリオ" panose="020B0604030504040204" pitchFamily="50" charset="-128"/>
              </a:rPr>
              <a:t>方法集</a:t>
            </a:r>
          </a:p>
        </p:txBody>
      </p:sp>
      <p:cxnSp>
        <p:nvCxnSpPr>
          <p:cNvPr id="30" name="直線矢印コネクタ 34"/>
          <p:cNvCxnSpPr>
            <a:stCxn id="29" idx="1"/>
            <a:endCxn id="6" idx="3"/>
          </p:cNvCxnSpPr>
          <p:nvPr/>
        </p:nvCxnSpPr>
        <p:spPr bwMode="auto">
          <a:xfrm rot="10800000">
            <a:off x="5077326" y="4817520"/>
            <a:ext cx="713874" cy="860902"/>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7" name="下矢印 6"/>
          <p:cNvSpPr/>
          <p:nvPr/>
        </p:nvSpPr>
        <p:spPr bwMode="auto">
          <a:xfrm>
            <a:off x="2035425" y="3086236"/>
            <a:ext cx="1263650" cy="295947"/>
          </a:xfrm>
          <a:prstGeom prst="downArrow">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latin typeface="メイリオ" panose="020B0604030504040204" pitchFamily="50" charset="-128"/>
              <a:ea typeface="メイリオ" panose="020B0604030504040204" pitchFamily="50" charset="-128"/>
            </a:endParaRPr>
          </a:p>
        </p:txBody>
      </p:sp>
      <p:sp>
        <p:nvSpPr>
          <p:cNvPr id="83" name="角丸四角形 82"/>
          <p:cNvSpPr/>
          <p:nvPr/>
        </p:nvSpPr>
        <p:spPr bwMode="auto">
          <a:xfrm>
            <a:off x="5787231" y="2516250"/>
            <a:ext cx="3168112" cy="544430"/>
          </a:xfrm>
          <a:prstGeom prst="roundRect">
            <a:avLst>
              <a:gd name="adj" fmla="val 29927"/>
            </a:avLst>
          </a:prstGeom>
          <a:solidFill>
            <a:schemeClr val="bg1"/>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600" dirty="0">
                <a:latin typeface="メイリオ" panose="020B0604030504040204" pitchFamily="50" charset="-128"/>
                <a:ea typeface="メイリオ" panose="020B0604030504040204" pitchFamily="50" charset="-128"/>
              </a:rPr>
              <a:t>&lt;</a:t>
            </a:r>
            <a:r>
              <a:rPr lang="ja-JP" altLang="en-US" sz="1600" dirty="0" smtClean="0">
                <a:latin typeface="メイリオ" panose="020B0604030504040204" pitchFamily="50" charset="-128"/>
                <a:ea typeface="メイリオ" panose="020B0604030504040204" pitchFamily="50" charset="-128"/>
              </a:rPr>
              <a:t>付属資料１</a:t>
            </a:r>
            <a:r>
              <a:rPr lang="en-US" altLang="ja-JP" sz="1600" dirty="0" smtClean="0">
                <a:latin typeface="メイリオ" panose="020B0604030504040204" pitchFamily="50" charset="-128"/>
                <a:ea typeface="メイリオ" panose="020B0604030504040204" pitchFamily="50" charset="-128"/>
              </a:rPr>
              <a:t>&gt;</a:t>
            </a:r>
            <a:r>
              <a:rPr lang="ja-JP" altLang="en-US" sz="1400" dirty="0" smtClean="0">
                <a:latin typeface="メイリオ" panose="020B0604030504040204" pitchFamily="50" charset="-128"/>
                <a:ea typeface="メイリオ" panose="020B0604030504040204" pitchFamily="50" charset="-128"/>
              </a:rPr>
              <a:t>ウェブアクセシビリティ方針策定・公開の手順書</a:t>
            </a:r>
            <a:endParaRPr lang="ja-JP" altLang="en-US" sz="1400" dirty="0">
              <a:latin typeface="メイリオ" panose="020B0604030504040204" pitchFamily="50" charset="-128"/>
              <a:ea typeface="メイリオ" panose="020B0604030504040204" pitchFamily="50" charset="-128"/>
            </a:endParaRPr>
          </a:p>
        </p:txBody>
      </p:sp>
      <p:sp>
        <p:nvSpPr>
          <p:cNvPr id="84" name="角丸四角形 83"/>
          <p:cNvSpPr/>
          <p:nvPr/>
        </p:nvSpPr>
        <p:spPr bwMode="auto">
          <a:xfrm>
            <a:off x="5791200" y="3706843"/>
            <a:ext cx="3168113" cy="544430"/>
          </a:xfrm>
          <a:prstGeom prst="roundRect">
            <a:avLst>
              <a:gd name="adj" fmla="val 34347"/>
            </a:avLst>
          </a:prstGeom>
          <a:solidFill>
            <a:schemeClr val="bg1"/>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ja-JP" sz="1600" dirty="0">
                <a:latin typeface="メイリオ" panose="020B0604030504040204" pitchFamily="50" charset="-128"/>
                <a:ea typeface="メイリオ" panose="020B0604030504040204" pitchFamily="50" charset="-128"/>
              </a:rPr>
              <a:t>&lt;</a:t>
            </a:r>
            <a:r>
              <a:rPr lang="ja-JP" altLang="en-US" sz="1600" dirty="0" smtClean="0">
                <a:latin typeface="メイリオ" panose="020B0604030504040204" pitchFamily="50" charset="-128"/>
                <a:ea typeface="メイリオ" panose="020B0604030504040204" pitchFamily="50" charset="-128"/>
              </a:rPr>
              <a:t>付属資料</a:t>
            </a:r>
            <a:r>
              <a:rPr lang="en-US" altLang="ja-JP" sz="1600" dirty="0" smtClean="0">
                <a:latin typeface="メイリオ" panose="020B0604030504040204" pitchFamily="50" charset="-128"/>
                <a:ea typeface="メイリオ" panose="020B0604030504040204" pitchFamily="50" charset="-128"/>
              </a:rPr>
              <a:t>2&gt;</a:t>
            </a:r>
            <a:r>
              <a:rPr lang="ja-JP" altLang="en-US" sz="1400" dirty="0" smtClean="0">
                <a:latin typeface="メイリオ" panose="020B0604030504040204" pitchFamily="50" charset="-128"/>
                <a:ea typeface="メイリオ" panose="020B0604030504040204" pitchFamily="50" charset="-128"/>
              </a:rPr>
              <a:t>外部発注における</a:t>
            </a:r>
            <a:endParaRPr lang="en-US" altLang="ja-JP" sz="1400" dirty="0" smtClean="0">
              <a:latin typeface="メイリオ" panose="020B0604030504040204" pitchFamily="50" charset="-128"/>
              <a:ea typeface="メイリオ" panose="020B0604030504040204" pitchFamily="50" charset="-128"/>
            </a:endParaRPr>
          </a:p>
          <a:p>
            <a:pPr algn="ctr"/>
            <a:r>
              <a:rPr lang="ja-JP" altLang="en-US" sz="1400" dirty="0" smtClean="0">
                <a:latin typeface="メイリオ" panose="020B0604030504040204" pitchFamily="50" charset="-128"/>
                <a:ea typeface="メイリオ" panose="020B0604030504040204" pitchFamily="50" charset="-128"/>
              </a:rPr>
              <a:t>アクセシビリティ確保手順書</a:t>
            </a:r>
          </a:p>
        </p:txBody>
      </p:sp>
      <p:sp>
        <p:nvSpPr>
          <p:cNvPr id="103" name="角丸四角形 102"/>
          <p:cNvSpPr/>
          <p:nvPr/>
        </p:nvSpPr>
        <p:spPr bwMode="auto">
          <a:xfrm>
            <a:off x="5795169" y="1203158"/>
            <a:ext cx="3168112" cy="692235"/>
          </a:xfrm>
          <a:prstGeom prst="roundRect">
            <a:avLst>
              <a:gd name="adj" fmla="val 29927"/>
            </a:avLst>
          </a:prstGeom>
          <a:solidFill>
            <a:schemeClr val="bg1"/>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110000"/>
              </a:lnSpc>
              <a:spcBef>
                <a:spcPct val="20000"/>
              </a:spcBef>
              <a:buClr>
                <a:schemeClr val="bg2"/>
              </a:buClr>
              <a:buSzPct val="75000"/>
            </a:pPr>
            <a:r>
              <a:rPr lang="ja-JP" altLang="en-US" sz="1800" dirty="0" smtClean="0">
                <a:solidFill>
                  <a:schemeClr val="tx1"/>
                </a:solidFill>
                <a:latin typeface="メイリオ" panose="020B0604030504040204" pitchFamily="50" charset="-128"/>
                <a:ea typeface="メイリオ" panose="020B0604030504040204" pitchFamily="50" charset="-128"/>
              </a:rPr>
              <a:t>ウェブアクセシビリティ　対応</a:t>
            </a:r>
            <a:r>
              <a:rPr lang="ja-JP" altLang="en-US" sz="1800" dirty="0">
                <a:solidFill>
                  <a:schemeClr val="tx1"/>
                </a:solidFill>
                <a:latin typeface="メイリオ" panose="020B0604030504040204" pitchFamily="50" charset="-128"/>
                <a:ea typeface="メイリオ" panose="020B0604030504040204" pitchFamily="50" charset="-128"/>
              </a:rPr>
              <a:t>の手引き</a:t>
            </a:r>
          </a:p>
        </p:txBody>
      </p:sp>
      <p:cxnSp>
        <p:nvCxnSpPr>
          <p:cNvPr id="104" name="直線矢印コネクタ 34"/>
          <p:cNvCxnSpPr>
            <a:stCxn id="83" idx="1"/>
            <a:endCxn id="34820" idx="3"/>
          </p:cNvCxnSpPr>
          <p:nvPr/>
        </p:nvCxnSpPr>
        <p:spPr bwMode="auto">
          <a:xfrm rot="10800000">
            <a:off x="5077325" y="2194747"/>
            <a:ext cx="709906" cy="593718"/>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107" name="直線矢印コネクタ 34"/>
          <p:cNvCxnSpPr>
            <a:stCxn id="84" idx="1"/>
            <a:endCxn id="34820" idx="3"/>
          </p:cNvCxnSpPr>
          <p:nvPr/>
        </p:nvCxnSpPr>
        <p:spPr bwMode="auto">
          <a:xfrm rot="10800000">
            <a:off x="5077326" y="2194748"/>
            <a:ext cx="713875" cy="1784311"/>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132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p:txBody>
          <a:bodyPr/>
          <a:lstStyle/>
          <a:p>
            <a:pPr eaLnBrk="1" hangingPunct="1">
              <a:defRPr/>
            </a:pPr>
            <a:r>
              <a:rPr lang="ja-JP" altLang="en-US" sz="3600" dirty="0" smtClean="0">
                <a:latin typeface="メイリオ" panose="020B0604030504040204" pitchFamily="50" charset="-128"/>
                <a:ea typeface="メイリオ" panose="020B0604030504040204" pitchFamily="50" charset="-128"/>
              </a:rPr>
              <a:t>背景：インターネット社会の進展</a:t>
            </a:r>
          </a:p>
        </p:txBody>
      </p:sp>
      <p:sp>
        <p:nvSpPr>
          <p:cNvPr id="1160195" name="Rectangle 3"/>
          <p:cNvSpPr>
            <a:spLocks noGrp="1" noChangeArrowheads="1"/>
          </p:cNvSpPr>
          <p:nvPr>
            <p:ph type="body" idx="1"/>
          </p:nvPr>
        </p:nvSpPr>
        <p:spPr>
          <a:xfrm>
            <a:off x="360943" y="1600200"/>
            <a:ext cx="8554453" cy="4029075"/>
          </a:xfrm>
        </p:spPr>
        <p:txBody>
          <a:bodyPr/>
          <a:lstStyle/>
          <a:p>
            <a:pPr eaLnBrk="1" hangingPunct="1">
              <a:defRPr/>
            </a:pPr>
            <a:r>
              <a:rPr lang="ja-JP" altLang="en-US" sz="2400" dirty="0" smtClean="0">
                <a:latin typeface="メイリオ" panose="020B0604030504040204" pitchFamily="50" charset="-128"/>
                <a:ea typeface="メイリオ" panose="020B0604030504040204" pitchFamily="50" charset="-128"/>
              </a:rPr>
              <a:t>「いつでもどこでも」容易に情報にアクセスできる</a:t>
            </a:r>
          </a:p>
          <a:p>
            <a:pPr lvl="1" eaLnBrk="1" hangingPunct="1">
              <a:defRPr/>
            </a:pPr>
            <a:r>
              <a:rPr lang="ja-JP" altLang="en-US" sz="2400" dirty="0" smtClean="0">
                <a:latin typeface="メイリオ" panose="020B0604030504040204" pitchFamily="50" charset="-128"/>
                <a:ea typeface="メイリオ" panose="020B0604030504040204" pitchFamily="50" charset="-128"/>
              </a:rPr>
              <a:t>技術の進歩に伴い、容易に情報を発信、受信できるようになってきた</a:t>
            </a:r>
          </a:p>
          <a:p>
            <a:pPr lvl="1" eaLnBrk="1" hangingPunct="1">
              <a:defRPr/>
            </a:pPr>
            <a:r>
              <a:rPr lang="ja-JP" altLang="en-US" sz="2400" dirty="0" smtClean="0">
                <a:latin typeface="メイリオ" panose="020B0604030504040204" pitchFamily="50" charset="-128"/>
                <a:ea typeface="メイリオ" panose="020B0604030504040204" pitchFamily="50" charset="-128"/>
              </a:rPr>
              <a:t>遠方の商品でも容易に購入することができるなど便利</a:t>
            </a:r>
          </a:p>
          <a:p>
            <a:pPr lvl="2" eaLnBrk="1" hangingPunct="1">
              <a:defRPr/>
            </a:pPr>
            <a:endParaRPr lang="ja-JP" altLang="en-US" sz="2000" dirty="0" smtClean="0">
              <a:latin typeface="メイリオ" panose="020B0604030504040204" pitchFamily="50" charset="-128"/>
              <a:ea typeface="メイリオ" panose="020B0604030504040204" pitchFamily="50" charset="-128"/>
            </a:endParaRPr>
          </a:p>
          <a:p>
            <a:pPr lvl="4" eaLnBrk="1" hangingPunct="1">
              <a:defRPr/>
            </a:pPr>
            <a:endParaRPr lang="en-US" altLang="ja-JP" sz="5400" dirty="0" smtClean="0">
              <a:latin typeface="メイリオ" panose="020B0604030504040204" pitchFamily="50" charset="-128"/>
              <a:ea typeface="メイリオ" panose="020B0604030504040204" pitchFamily="50" charset="-128"/>
            </a:endParaRPr>
          </a:p>
        </p:txBody>
      </p:sp>
      <p:sp>
        <p:nvSpPr>
          <p:cNvPr id="1160196" name="AutoShape 4"/>
          <p:cNvSpPr>
            <a:spLocks noChangeArrowheads="1"/>
          </p:cNvSpPr>
          <p:nvPr/>
        </p:nvSpPr>
        <p:spPr bwMode="auto">
          <a:xfrm>
            <a:off x="3357563" y="3454400"/>
            <a:ext cx="1998662" cy="1393825"/>
          </a:xfrm>
          <a:prstGeom prst="downArrow">
            <a:avLst>
              <a:gd name="adj1" fmla="val 47296"/>
              <a:gd name="adj2" fmla="val 25074"/>
            </a:avLst>
          </a:prstGeom>
          <a:solidFill>
            <a:schemeClr val="accent2">
              <a:lumMod val="40000"/>
              <a:lumOff val="60000"/>
            </a:schemeClr>
          </a:solidFill>
          <a:ln w="9525" algn="ctr">
            <a:noFill/>
            <a:miter lim="800000"/>
            <a:headEnd/>
            <a:tailEnd/>
          </a:ln>
          <a:effectLst/>
        </p:spPr>
        <p:txBody>
          <a:bodyPr wrap="none" anchor="ctr"/>
          <a:lstStyle/>
          <a:p>
            <a:pPr eaLnBrk="0" hangingPunct="0">
              <a:lnSpc>
                <a:spcPct val="80000"/>
              </a:lnSpc>
              <a:spcBef>
                <a:spcPct val="20000"/>
              </a:spcBef>
              <a:buClr>
                <a:schemeClr val="bg2"/>
              </a:buClr>
              <a:buSzPct val="75000"/>
              <a:buFont typeface="Wingdings" pitchFamily="2" charset="2"/>
              <a:buChar char="n"/>
              <a:defRPr/>
            </a:pPr>
            <a:endParaRPr lang="ja-JP" altLang="en-US" dirty="0">
              <a:latin typeface="+mn-lt"/>
              <a:ea typeface="+mj-ea"/>
            </a:endParaRPr>
          </a:p>
        </p:txBody>
      </p:sp>
      <p:sp>
        <p:nvSpPr>
          <p:cNvPr id="1160197" name="Text Box 5"/>
          <p:cNvSpPr txBox="1">
            <a:spLocks noChangeArrowheads="1"/>
          </p:cNvSpPr>
          <p:nvPr/>
        </p:nvSpPr>
        <p:spPr bwMode="auto">
          <a:xfrm>
            <a:off x="784225" y="4968875"/>
            <a:ext cx="7724775" cy="1201738"/>
          </a:xfrm>
          <a:prstGeom prst="rect">
            <a:avLst/>
          </a:prstGeom>
          <a:noFill/>
          <a:ln w="9525" algn="ctr">
            <a:noFill/>
            <a:miter lim="800000"/>
            <a:headEnd/>
            <a:tailEnd/>
          </a:ln>
          <a:effectLst/>
        </p:spPr>
        <p:txBody>
          <a:bodyPr>
            <a:spAutoFit/>
          </a:bodyPr>
          <a:lstStyle/>
          <a:p>
            <a:pPr eaLnBrk="0" hangingPunct="0">
              <a:spcBef>
                <a:spcPct val="20000"/>
              </a:spcBef>
              <a:buClr>
                <a:schemeClr val="bg2"/>
              </a:buClr>
              <a:buSzPct val="70000"/>
              <a:buFont typeface="Wingdings" pitchFamily="2" charset="2"/>
              <a:buNone/>
              <a:defRPr/>
            </a:pPr>
            <a:r>
              <a:rPr lang="ja-JP" altLang="en-US" sz="2400" dirty="0">
                <a:latin typeface="メイリオ" panose="020B0604030504040204" pitchFamily="50" charset="-128"/>
                <a:ea typeface="メイリオ" panose="020B0604030504040204" pitchFamily="50" charset="-128"/>
              </a:rPr>
              <a:t>インターネットのメリットを享受できるよう、</a:t>
            </a:r>
            <a:r>
              <a:rPr lang="ja-JP" altLang="en-US" sz="2400" b="1" u="sng" dirty="0">
                <a:solidFill>
                  <a:srgbClr val="0000CC"/>
                </a:solidFill>
                <a:latin typeface="メイリオ" panose="020B0604030504040204" pitchFamily="50" charset="-128"/>
                <a:ea typeface="メイリオ" panose="020B0604030504040204" pitchFamily="50" charset="-128"/>
              </a:rPr>
              <a:t>全ての人にとって情報が確実に利用でき、かつ</a:t>
            </a:r>
            <a:r>
              <a:rPr lang="ja-JP" altLang="en-US" sz="2400" b="1" u="sng" dirty="0" smtClean="0">
                <a:solidFill>
                  <a:srgbClr val="0000CC"/>
                </a:solidFill>
                <a:latin typeface="メイリオ" panose="020B0604030504040204" pitchFamily="50" charset="-128"/>
                <a:ea typeface="メイリオ" panose="020B0604030504040204" pitchFamily="50" charset="-128"/>
              </a:rPr>
              <a:t>使いやすい　</a:t>
            </a:r>
            <a:r>
              <a:rPr lang="ja-JP" altLang="en-US" sz="2400" dirty="0" smtClean="0">
                <a:latin typeface="メイリオ" panose="020B0604030504040204" pitchFamily="50" charset="-128"/>
                <a:ea typeface="メイリオ" panose="020B0604030504040204" pitchFamily="50" charset="-128"/>
              </a:rPr>
              <a:t>ウェブコンテンツ</a:t>
            </a:r>
            <a:r>
              <a:rPr lang="ja-JP" altLang="en-US" sz="2400" dirty="0">
                <a:latin typeface="メイリオ" panose="020B0604030504040204" pitchFamily="50" charset="-128"/>
                <a:ea typeface="メイリオ" panose="020B0604030504040204" pitchFamily="50" charset="-128"/>
              </a:rPr>
              <a:t>が、求められている</a:t>
            </a:r>
          </a:p>
        </p:txBody>
      </p:sp>
      <p:sp>
        <p:nvSpPr>
          <p:cNvPr id="1160198" name="Text Box 6"/>
          <p:cNvSpPr txBox="1">
            <a:spLocks noChangeArrowheads="1"/>
          </p:cNvSpPr>
          <p:nvPr/>
        </p:nvSpPr>
        <p:spPr bwMode="auto">
          <a:xfrm>
            <a:off x="1042988" y="3756025"/>
            <a:ext cx="7186583" cy="538197"/>
          </a:xfrm>
          <a:prstGeom prst="rect">
            <a:avLst/>
          </a:prstGeom>
          <a:solidFill>
            <a:schemeClr val="bg1"/>
          </a:solidFill>
          <a:ln w="9525" algn="ctr">
            <a:noFill/>
            <a:miter lim="800000"/>
            <a:headEnd/>
            <a:tailEnd/>
          </a:ln>
          <a:effectLst/>
        </p:spPr>
        <p:txBody>
          <a:bodyPr wrap="none" tIns="108000" bIns="108000">
            <a:spAutoFit/>
          </a:bodyPr>
          <a:lstStyle/>
          <a:p>
            <a:pPr marL="609600" indent="-609600" eaLnBrk="0" hangingPunct="0">
              <a:lnSpc>
                <a:spcPct val="80000"/>
              </a:lnSpc>
              <a:spcBef>
                <a:spcPct val="20000"/>
              </a:spcBef>
              <a:buClr>
                <a:schemeClr val="bg2"/>
              </a:buClr>
              <a:buSzPct val="75000"/>
              <a:buFont typeface="Wingdings" pitchFamily="2" charset="2"/>
              <a:buNone/>
              <a:defRPr/>
            </a:pPr>
            <a:r>
              <a:rPr lang="ja-JP" altLang="en-US" sz="2600" dirty="0">
                <a:latin typeface="メイリオ" panose="020B0604030504040204" pitchFamily="50" charset="-128"/>
                <a:ea typeface="メイリオ" panose="020B0604030504040204" pitchFamily="50" charset="-128"/>
              </a:rPr>
              <a:t>利用できない人には</a:t>
            </a:r>
            <a:r>
              <a:rPr lang="ja-JP" altLang="en-US" sz="2600" u="sng" dirty="0">
                <a:solidFill>
                  <a:srgbClr val="0000CC"/>
                </a:solidFill>
                <a:latin typeface="メイリオ" panose="020B0604030504040204" pitchFamily="50" charset="-128"/>
                <a:ea typeface="メイリオ" panose="020B0604030504040204" pitchFamily="50" charset="-128"/>
              </a:rPr>
              <a:t>情報格差</a:t>
            </a:r>
            <a:r>
              <a:rPr lang="ja-JP" altLang="en-US" sz="2600" dirty="0">
                <a:latin typeface="メイリオ" panose="020B0604030504040204" pitchFamily="50" charset="-128"/>
                <a:ea typeface="メイリオ" panose="020B0604030504040204" pitchFamily="50" charset="-128"/>
              </a:rPr>
              <a:t>が生じる可能性も</a:t>
            </a:r>
          </a:p>
        </p:txBody>
      </p:sp>
      <p:sp>
        <p:nvSpPr>
          <p:cNvPr id="6151"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1B5D0E76-1351-4F55-9A74-33A5D1C96A33}" type="slidenum">
              <a:rPr kumimoji="0" lang="en-US" altLang="ja-JP" sz="1800" smtClean="0">
                <a:latin typeface="メイリオ" panose="020B0604030504040204" pitchFamily="50" charset="-128"/>
                <a:ea typeface="メイリオ" panose="020B0604030504040204" pitchFamily="50" charset="-128"/>
              </a:rPr>
              <a:pPr eaLnBrk="1" hangingPunct="1"/>
              <a:t>4</a:t>
            </a:fld>
            <a:endParaRPr kumimoji="0" lang="en-US" altLang="ja-JP" sz="18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0196"/>
                                        </p:tgtEl>
                                        <p:attrNameLst>
                                          <p:attrName>style.visibility</p:attrName>
                                        </p:attrNameLst>
                                      </p:cBhvr>
                                      <p:to>
                                        <p:strVal val="visible"/>
                                      </p:to>
                                    </p:set>
                                    <p:animEffect transition="in" filter="dissolve">
                                      <p:cBhvr>
                                        <p:cTn id="7" dur="1000"/>
                                        <p:tgtEl>
                                          <p:spTgt spid="116019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60197"/>
                                        </p:tgtEl>
                                        <p:attrNameLst>
                                          <p:attrName>style.visibility</p:attrName>
                                        </p:attrNameLst>
                                      </p:cBhvr>
                                      <p:to>
                                        <p:strVal val="visible"/>
                                      </p:to>
                                    </p:set>
                                    <p:animEffect transition="in" filter="dissolve">
                                      <p:cBhvr>
                                        <p:cTn id="10" dur="500"/>
                                        <p:tgtEl>
                                          <p:spTgt spid="11601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60198"/>
                                        </p:tgtEl>
                                        <p:attrNameLst>
                                          <p:attrName>style.visibility</p:attrName>
                                        </p:attrNameLst>
                                      </p:cBhvr>
                                      <p:to>
                                        <p:strVal val="visible"/>
                                      </p:to>
                                    </p:set>
                                    <p:animEffect transition="in" filter="dissolve">
                                      <p:cBhvr>
                                        <p:cTn id="13" dur="500"/>
                                        <p:tgtEl>
                                          <p:spTgt spid="116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0196" grpId="0" animBg="1"/>
      <p:bldP spid="1160197" grpId="0"/>
      <p:bldP spid="11601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en-US" altLang="ja-JP" sz="3200" dirty="0" smtClean="0">
                <a:latin typeface="メイリオ" panose="020B0604030504040204" pitchFamily="50" charset="-128"/>
                <a:ea typeface="メイリオ" panose="020B0604030504040204" pitchFamily="50" charset="-128"/>
              </a:rPr>
              <a:t>JIS</a:t>
            </a:r>
            <a:r>
              <a:rPr lang="ja-JP" altLang="en-US" sz="3200" dirty="0" smtClean="0">
                <a:latin typeface="メイリオ" panose="020B0604030504040204" pitchFamily="50" charset="-128"/>
                <a:ea typeface="メイリオ" panose="020B0604030504040204" pitchFamily="50" charset="-128"/>
              </a:rPr>
              <a:t>に基づくウェブコンテンツ制作</a:t>
            </a:r>
            <a:r>
              <a:rPr lang="ja-JP" altLang="en-US" sz="2400" dirty="0" smtClean="0">
                <a:latin typeface="メイリオ" panose="020B0604030504040204" pitchFamily="50" charset="-128"/>
                <a:ea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rPr>
              <a:t>2/2</a:t>
            </a:r>
            <a:r>
              <a:rPr lang="ja-JP" altLang="en-US" sz="2400" dirty="0" smtClean="0">
                <a:latin typeface="メイリオ" panose="020B0604030504040204" pitchFamily="50" charset="-128"/>
                <a:ea typeface="メイリオ" panose="020B0604030504040204" pitchFamily="50" charset="-128"/>
              </a:rPr>
              <a:t>）</a:t>
            </a:r>
            <a:endParaRPr lang="ja-JP" altLang="en-US" sz="2800" dirty="0" smtClean="0">
              <a:latin typeface="メイリオ" panose="020B0604030504040204" pitchFamily="50" charset="-128"/>
              <a:ea typeface="メイリオ" panose="020B0604030504040204" pitchFamily="50" charset="-128"/>
            </a:endParaRPr>
          </a:p>
        </p:txBody>
      </p:sp>
      <p:sp>
        <p:nvSpPr>
          <p:cNvPr id="35843"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88A798DC-52F2-44B3-AA30-C671F1B70F5D}" type="slidenum">
              <a:rPr kumimoji="0" lang="en-US" altLang="ja-JP" sz="1800" smtClean="0">
                <a:latin typeface="メイリオ" panose="020B0604030504040204" pitchFamily="50" charset="-128"/>
                <a:ea typeface="メイリオ" panose="020B0604030504040204" pitchFamily="50" charset="-128"/>
              </a:rPr>
              <a:pPr eaLnBrk="1" hangingPunct="1"/>
              <a:t>40</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5" name="角丸四角形 4"/>
          <p:cNvSpPr/>
          <p:nvPr/>
        </p:nvSpPr>
        <p:spPr bwMode="auto">
          <a:xfrm>
            <a:off x="209874" y="1399549"/>
            <a:ext cx="4845550" cy="1233487"/>
          </a:xfrm>
          <a:prstGeom prst="roundRect">
            <a:avLst>
              <a:gd name="adj" fmla="val 10481"/>
            </a:avLst>
          </a:prstGeom>
          <a:noFill/>
          <a:ln w="9525" cap="flat" cmpd="sng" algn="ctr">
            <a:solidFill>
              <a:schemeClr val="tx1"/>
            </a:solidFill>
            <a:prstDash val="solid"/>
            <a:round/>
            <a:headEnd type="none" w="med" len="med"/>
            <a:tailEnd type="none" w="med" len="med"/>
          </a:ln>
          <a:effectLst/>
        </p:spPr>
        <p:txBody>
          <a:bodyPr/>
          <a:lstStyle/>
          <a:p>
            <a:pPr marL="342900" indent="-342900" eaLnBrk="0" hangingPunct="0">
              <a:lnSpc>
                <a:spcPct val="120000"/>
              </a:lnSpc>
              <a:spcBef>
                <a:spcPct val="20000"/>
              </a:spcBef>
              <a:buClr>
                <a:srgbClr val="00007D"/>
              </a:buClr>
              <a:buSzPct val="75000"/>
              <a:buFont typeface="Wingdings" pitchFamily="2" charset="2"/>
              <a:buNone/>
              <a:defRPr/>
            </a:pPr>
            <a:r>
              <a:rPr lang="en-US" altLang="ja-JP" sz="2200" kern="0" dirty="0">
                <a:solidFill>
                  <a:srgbClr val="000000"/>
                </a:solidFill>
                <a:latin typeface="メイリオ" panose="020B0604030504040204" pitchFamily="50" charset="-128"/>
                <a:ea typeface="メイリオ" panose="020B0604030504040204" pitchFamily="50" charset="-128"/>
              </a:rPr>
              <a:t>6.3</a:t>
            </a:r>
            <a:r>
              <a:rPr lang="ja-JP" altLang="en-US" sz="2200" kern="0" dirty="0">
                <a:solidFill>
                  <a:srgbClr val="000000"/>
                </a:solidFill>
                <a:latin typeface="メイリオ" panose="020B0604030504040204" pitchFamily="50" charset="-128"/>
                <a:ea typeface="メイリオ" panose="020B0604030504040204" pitchFamily="50" charset="-128"/>
              </a:rPr>
              <a:t>　制作・開発</a:t>
            </a:r>
            <a:endParaRPr lang="en-US" altLang="ja-JP" sz="2200" kern="0" dirty="0">
              <a:solidFill>
                <a:srgbClr val="000000"/>
              </a:solidFill>
              <a:latin typeface="メイリオ" panose="020B0604030504040204" pitchFamily="50" charset="-128"/>
              <a:ea typeface="メイリオ" panose="020B0604030504040204" pitchFamily="50" charset="-128"/>
            </a:endParaRPr>
          </a:p>
          <a:p>
            <a:pPr marL="360363" lvl="1" indent="-179388" eaLnBrk="0" hangingPunct="0">
              <a:lnSpc>
                <a:spcPct val="120000"/>
              </a:lnSpc>
              <a:spcBef>
                <a:spcPct val="20000"/>
              </a:spcBef>
              <a:buClr>
                <a:schemeClr val="bg2"/>
              </a:buClr>
              <a:buSzPct val="80000"/>
              <a:buFont typeface="Wingdings" pitchFamily="2" charset="2"/>
              <a:buChar char="¨"/>
              <a:defRPr/>
            </a:pPr>
            <a:r>
              <a:rPr lang="ja-JP" altLang="en-US" sz="1800" kern="0" dirty="0">
                <a:solidFill>
                  <a:srgbClr val="000000"/>
                </a:solidFill>
                <a:latin typeface="メイリオ" panose="020B0604030504040204" pitchFamily="50" charset="-128"/>
                <a:ea typeface="メイリオ" panose="020B0604030504040204" pitchFamily="50" charset="-128"/>
              </a:rPr>
              <a:t>箇条</a:t>
            </a:r>
            <a:r>
              <a:rPr lang="en-US" altLang="ja-JP" sz="1800" kern="0" dirty="0">
                <a:solidFill>
                  <a:srgbClr val="000000"/>
                </a:solidFill>
                <a:latin typeface="メイリオ" panose="020B0604030504040204" pitchFamily="50" charset="-128"/>
                <a:ea typeface="メイリオ" panose="020B0604030504040204" pitchFamily="50" charset="-128"/>
              </a:rPr>
              <a:t>7</a:t>
            </a:r>
            <a:r>
              <a:rPr lang="ja-JP" altLang="en-US" sz="1800" kern="0" dirty="0">
                <a:solidFill>
                  <a:srgbClr val="000000"/>
                </a:solidFill>
                <a:latin typeface="メイリオ" panose="020B0604030504040204" pitchFamily="50" charset="-128"/>
                <a:ea typeface="メイリオ" panose="020B0604030504040204" pitchFamily="50" charset="-128"/>
              </a:rPr>
              <a:t>の対応する達成基準を満たすようにウェブコンテンツを制作・</a:t>
            </a:r>
            <a:r>
              <a:rPr lang="ja-JP" altLang="en-US" sz="1800" kern="0" dirty="0" smtClean="0">
                <a:solidFill>
                  <a:srgbClr val="000000"/>
                </a:solidFill>
                <a:latin typeface="メイリオ" panose="020B0604030504040204" pitchFamily="50" charset="-128"/>
                <a:ea typeface="メイリオ" panose="020B0604030504040204" pitchFamily="50" charset="-128"/>
              </a:rPr>
              <a:t>開発 </a:t>
            </a:r>
            <a:r>
              <a:rPr lang="en-US" altLang="ja-JP" sz="1800" kern="0" dirty="0" smtClean="0">
                <a:solidFill>
                  <a:srgbClr val="000000"/>
                </a:solidFill>
                <a:latin typeface="メイリオ" panose="020B0604030504040204" pitchFamily="50" charset="-128"/>
                <a:ea typeface="メイリオ" panose="020B0604030504040204" pitchFamily="50" charset="-128"/>
              </a:rPr>
              <a:t>(</a:t>
            </a:r>
            <a:r>
              <a:rPr lang="ja-JP" altLang="en-US" sz="1800" kern="0" dirty="0" smtClean="0">
                <a:solidFill>
                  <a:srgbClr val="000000"/>
                </a:solidFill>
                <a:latin typeface="メイリオ" panose="020B0604030504040204" pitchFamily="50" charset="-128"/>
                <a:ea typeface="メイリオ" panose="020B0604030504040204" pitchFamily="50" charset="-128"/>
              </a:rPr>
              <a:t>必須</a:t>
            </a:r>
            <a:r>
              <a:rPr lang="en-US" altLang="ja-JP" sz="1800" kern="0" dirty="0" smtClean="0">
                <a:solidFill>
                  <a:srgbClr val="000000"/>
                </a:solidFill>
                <a:latin typeface="メイリオ" panose="020B0604030504040204" pitchFamily="50" charset="-128"/>
                <a:ea typeface="メイリオ" panose="020B0604030504040204" pitchFamily="50" charset="-128"/>
              </a:rPr>
              <a:t>)</a:t>
            </a:r>
            <a:endParaRPr lang="en-US" altLang="ja-JP" sz="1800" kern="0" dirty="0">
              <a:solidFill>
                <a:srgbClr val="000000"/>
              </a:solidFill>
              <a:latin typeface="メイリオ" panose="020B0604030504040204" pitchFamily="50" charset="-128"/>
              <a:ea typeface="メイリオ" panose="020B0604030504040204" pitchFamily="50" charset="-128"/>
            </a:endParaRPr>
          </a:p>
          <a:p>
            <a:pPr marL="536575" lvl="1" indent="-274638" eaLnBrk="0" hangingPunct="0">
              <a:lnSpc>
                <a:spcPct val="120000"/>
              </a:lnSpc>
              <a:spcBef>
                <a:spcPct val="20000"/>
              </a:spcBef>
              <a:buClr>
                <a:srgbClr val="9999CC"/>
              </a:buClr>
              <a:buSzPct val="80000"/>
              <a:buFont typeface="Wingdings" pitchFamily="2" charset="2"/>
              <a:buChar char="¨"/>
              <a:defRPr/>
            </a:pPr>
            <a:endParaRPr lang="en-US" altLang="ja-JP" sz="2000" kern="0" dirty="0">
              <a:solidFill>
                <a:srgbClr val="000000"/>
              </a:solidFill>
              <a:latin typeface="メイリオ" panose="020B0604030504040204" pitchFamily="50" charset="-128"/>
              <a:ea typeface="メイリオ" panose="020B0604030504040204" pitchFamily="50" charset="-128"/>
            </a:endParaRPr>
          </a:p>
          <a:p>
            <a:pPr marL="536575" lvl="1" indent="-274638" eaLnBrk="0" hangingPunct="0">
              <a:lnSpc>
                <a:spcPct val="120000"/>
              </a:lnSpc>
              <a:spcBef>
                <a:spcPct val="20000"/>
              </a:spcBef>
              <a:buClr>
                <a:srgbClr val="9999CC"/>
              </a:buClr>
              <a:buSzPct val="80000"/>
              <a:buFont typeface="Wingdings" pitchFamily="2" charset="2"/>
              <a:buChar char="¨"/>
              <a:defRPr/>
            </a:pPr>
            <a:endParaRPr lang="en-US" altLang="ja-JP" sz="2000" kern="0" dirty="0">
              <a:solidFill>
                <a:srgbClr val="000000"/>
              </a:solidFill>
              <a:latin typeface="メイリオ" panose="020B0604030504040204" pitchFamily="50" charset="-128"/>
              <a:ea typeface="メイリオ" panose="020B0604030504040204" pitchFamily="50" charset="-128"/>
            </a:endParaRPr>
          </a:p>
        </p:txBody>
      </p:sp>
      <p:sp>
        <p:nvSpPr>
          <p:cNvPr id="6" name="角丸四角形 5"/>
          <p:cNvSpPr/>
          <p:nvPr/>
        </p:nvSpPr>
        <p:spPr bwMode="auto">
          <a:xfrm>
            <a:off x="209874" y="2943935"/>
            <a:ext cx="4845550" cy="1303337"/>
          </a:xfrm>
          <a:prstGeom prst="roundRect">
            <a:avLst>
              <a:gd name="adj" fmla="val 10481"/>
            </a:avLst>
          </a:prstGeom>
          <a:noFill/>
          <a:ln w="9525" cap="flat" cmpd="sng" algn="ctr">
            <a:solidFill>
              <a:schemeClr val="tx1"/>
            </a:solidFill>
            <a:prstDash val="solid"/>
            <a:round/>
            <a:headEnd type="none" w="med" len="med"/>
            <a:tailEnd type="none" w="med" len="med"/>
          </a:ln>
          <a:effectLst/>
        </p:spPr>
        <p:txBody>
          <a:bodyPr/>
          <a:lstStyle/>
          <a:p>
            <a:pPr marL="536575" indent="-536575" eaLnBrk="0" hangingPunct="0">
              <a:lnSpc>
                <a:spcPct val="120000"/>
              </a:lnSpc>
              <a:spcBef>
                <a:spcPct val="20000"/>
              </a:spcBef>
              <a:buClr>
                <a:srgbClr val="00007D"/>
              </a:buClr>
              <a:buSzPct val="75000"/>
              <a:buFont typeface="Wingdings" pitchFamily="2" charset="2"/>
              <a:buNone/>
              <a:defRPr/>
            </a:pPr>
            <a:r>
              <a:rPr lang="en-US" altLang="ja-JP" sz="2400" kern="0" dirty="0">
                <a:solidFill>
                  <a:srgbClr val="000000"/>
                </a:solidFill>
                <a:latin typeface="メイリオ" panose="020B0604030504040204" pitchFamily="50" charset="-128"/>
                <a:ea typeface="メイリオ" panose="020B0604030504040204" pitchFamily="50" charset="-128"/>
              </a:rPr>
              <a:t>6.4</a:t>
            </a:r>
            <a:r>
              <a:rPr lang="ja-JP" altLang="en-US" sz="2400" kern="0" dirty="0">
                <a:solidFill>
                  <a:srgbClr val="000000"/>
                </a:solidFill>
                <a:latin typeface="メイリオ" panose="020B0604030504040204" pitchFamily="50" charset="-128"/>
                <a:ea typeface="メイリオ" panose="020B0604030504040204" pitchFamily="50" charset="-128"/>
              </a:rPr>
              <a:t>　検証</a:t>
            </a:r>
            <a:endParaRPr lang="en-US" altLang="ja-JP" sz="2400" kern="0" dirty="0">
              <a:solidFill>
                <a:srgbClr val="000000"/>
              </a:solidFill>
              <a:latin typeface="メイリオ" panose="020B0604030504040204" pitchFamily="50" charset="-128"/>
              <a:ea typeface="メイリオ" panose="020B0604030504040204" pitchFamily="50" charset="-128"/>
            </a:endParaRPr>
          </a:p>
          <a:p>
            <a:pPr marL="360363" lvl="1" indent="-179388" eaLnBrk="0" hangingPunct="0">
              <a:lnSpc>
                <a:spcPct val="120000"/>
              </a:lnSpc>
              <a:spcBef>
                <a:spcPct val="20000"/>
              </a:spcBef>
              <a:buClr>
                <a:schemeClr val="bg2"/>
              </a:buClr>
              <a:buSzPct val="80000"/>
              <a:buFont typeface="Wingdings" pitchFamily="2" charset="2"/>
              <a:buChar char="¨"/>
              <a:defRPr/>
            </a:pPr>
            <a:r>
              <a:rPr lang="ja-JP" altLang="en-US" sz="1800" kern="0" dirty="0">
                <a:solidFill>
                  <a:srgbClr val="000000"/>
                </a:solidFill>
                <a:latin typeface="メイリオ" panose="020B0604030504040204" pitchFamily="50" charset="-128"/>
                <a:ea typeface="メイリオ" panose="020B0604030504040204" pitchFamily="50" charset="-128"/>
              </a:rPr>
              <a:t>対応する達成等級の達成基準が満たされていることを検証（必須）</a:t>
            </a:r>
            <a:endParaRPr lang="en-US" altLang="ja-JP" sz="1800" kern="0" dirty="0">
              <a:solidFill>
                <a:srgbClr val="000000"/>
              </a:solidFill>
              <a:latin typeface="メイリオ" panose="020B0604030504040204" pitchFamily="50" charset="-128"/>
              <a:ea typeface="メイリオ" panose="020B0604030504040204" pitchFamily="50" charset="-128"/>
            </a:endParaRPr>
          </a:p>
        </p:txBody>
      </p:sp>
      <p:sp>
        <p:nvSpPr>
          <p:cNvPr id="7" name="角丸四角形 6"/>
          <p:cNvSpPr/>
          <p:nvPr/>
        </p:nvSpPr>
        <p:spPr bwMode="auto">
          <a:xfrm>
            <a:off x="209874" y="4506286"/>
            <a:ext cx="4845550" cy="1654175"/>
          </a:xfrm>
          <a:prstGeom prst="roundRect">
            <a:avLst>
              <a:gd name="adj" fmla="val 10481"/>
            </a:avLst>
          </a:prstGeom>
          <a:noFill/>
          <a:ln w="9525" cap="flat" cmpd="sng" algn="ctr">
            <a:solidFill>
              <a:schemeClr val="tx1"/>
            </a:solidFill>
            <a:prstDash val="solid"/>
            <a:round/>
            <a:headEnd type="none" w="med" len="med"/>
            <a:tailEnd type="none" w="med" len="med"/>
          </a:ln>
          <a:effectLst/>
        </p:spPr>
        <p:txBody>
          <a:bodyPr/>
          <a:lstStyle/>
          <a:p>
            <a:pPr marL="261938" indent="-261938" eaLnBrk="0" hangingPunct="0">
              <a:lnSpc>
                <a:spcPct val="120000"/>
              </a:lnSpc>
              <a:spcBef>
                <a:spcPct val="20000"/>
              </a:spcBef>
              <a:buClr>
                <a:srgbClr val="00007D"/>
              </a:buClr>
              <a:buSzPct val="75000"/>
              <a:buFont typeface="Wingdings" pitchFamily="2" charset="2"/>
              <a:buNone/>
              <a:defRPr/>
            </a:pPr>
            <a:r>
              <a:rPr lang="en-US" altLang="ja-JP" sz="2200" kern="0" dirty="0">
                <a:solidFill>
                  <a:srgbClr val="000000"/>
                </a:solidFill>
                <a:latin typeface="メイリオ" panose="020B0604030504040204" pitchFamily="50" charset="-128"/>
                <a:ea typeface="メイリオ" panose="020B0604030504040204" pitchFamily="50" charset="-128"/>
              </a:rPr>
              <a:t>6.5</a:t>
            </a:r>
            <a:r>
              <a:rPr lang="ja-JP" altLang="en-US" sz="2200" kern="0" dirty="0">
                <a:solidFill>
                  <a:srgbClr val="000000"/>
                </a:solidFill>
                <a:latin typeface="メイリオ" panose="020B0604030504040204" pitchFamily="50" charset="-128"/>
                <a:ea typeface="メイリオ" panose="020B0604030504040204" pitchFamily="50" charset="-128"/>
              </a:rPr>
              <a:t>　保守・運用</a:t>
            </a:r>
            <a:endParaRPr lang="en-US" altLang="ja-JP" sz="2200" kern="0" dirty="0">
              <a:solidFill>
                <a:srgbClr val="000000"/>
              </a:solidFill>
              <a:latin typeface="メイリオ" panose="020B0604030504040204" pitchFamily="50" charset="-128"/>
              <a:ea typeface="メイリオ" panose="020B0604030504040204" pitchFamily="50" charset="-128"/>
            </a:endParaRPr>
          </a:p>
          <a:p>
            <a:pPr marL="180975" lvl="1" indent="-180975" eaLnBrk="0" hangingPunct="0">
              <a:lnSpc>
                <a:spcPct val="120000"/>
              </a:lnSpc>
              <a:spcBef>
                <a:spcPct val="20000"/>
              </a:spcBef>
              <a:buClr>
                <a:srgbClr val="9999CC"/>
              </a:buClr>
              <a:buSzPct val="80000"/>
              <a:buFont typeface="Wingdings" pitchFamily="2" charset="2"/>
              <a:buNone/>
              <a:defRPr/>
            </a:pPr>
            <a:r>
              <a:rPr lang="en-US" altLang="ja-JP" sz="1800" kern="0" dirty="0">
                <a:solidFill>
                  <a:srgbClr val="000000"/>
                </a:solidFill>
                <a:latin typeface="メイリオ" panose="020B0604030504040204" pitchFamily="50" charset="-128"/>
                <a:ea typeface="メイリオ" panose="020B0604030504040204" pitchFamily="50" charset="-128"/>
              </a:rPr>
              <a:t>	</a:t>
            </a:r>
            <a:r>
              <a:rPr lang="en-US" altLang="ja-JP" sz="1600" kern="0" dirty="0">
                <a:solidFill>
                  <a:srgbClr val="000000"/>
                </a:solidFill>
                <a:latin typeface="メイリオ" panose="020B0604030504040204" pitchFamily="50" charset="-128"/>
                <a:ea typeface="メイリオ" panose="020B0604030504040204" pitchFamily="50" charset="-128"/>
              </a:rPr>
              <a:t>6.5.1</a:t>
            </a:r>
            <a:r>
              <a:rPr lang="ja-JP" altLang="en-US" sz="1600" kern="0" dirty="0">
                <a:solidFill>
                  <a:srgbClr val="000000"/>
                </a:solidFill>
                <a:latin typeface="メイリオ" panose="020B0604030504040204" pitchFamily="50" charset="-128"/>
                <a:ea typeface="メイリオ" panose="020B0604030504040204" pitchFamily="50" charset="-128"/>
              </a:rPr>
              <a:t>　アクセシビリティの品質</a:t>
            </a:r>
            <a:r>
              <a:rPr lang="ja-JP" altLang="en-US" sz="1600" kern="0" dirty="0" smtClean="0">
                <a:solidFill>
                  <a:srgbClr val="000000"/>
                </a:solidFill>
                <a:latin typeface="メイリオ" panose="020B0604030504040204" pitchFamily="50" charset="-128"/>
                <a:ea typeface="メイリオ" panose="020B0604030504040204" pitchFamily="50" charset="-128"/>
              </a:rPr>
              <a:t>確保</a:t>
            </a:r>
            <a:r>
              <a:rPr lang="en-US" altLang="ja-JP" sz="1600" kern="0" dirty="0" smtClean="0">
                <a:solidFill>
                  <a:srgbClr val="000000"/>
                </a:solidFill>
                <a:latin typeface="メイリオ" panose="020B0604030504040204" pitchFamily="50" charset="-128"/>
                <a:ea typeface="メイリオ" panose="020B0604030504040204" pitchFamily="50" charset="-128"/>
              </a:rPr>
              <a:t>(</a:t>
            </a:r>
            <a:r>
              <a:rPr lang="ja-JP" altLang="en-US" sz="1600" kern="0" dirty="0" smtClean="0">
                <a:solidFill>
                  <a:srgbClr val="000000"/>
                </a:solidFill>
                <a:latin typeface="メイリオ" panose="020B0604030504040204" pitchFamily="50" charset="-128"/>
                <a:ea typeface="メイリオ" panose="020B0604030504040204" pitchFamily="50" charset="-128"/>
              </a:rPr>
              <a:t>必須</a:t>
            </a:r>
            <a:r>
              <a:rPr lang="en-US" altLang="ja-JP" sz="1600" kern="0" dirty="0">
                <a:solidFill>
                  <a:srgbClr val="000000"/>
                </a:solidFill>
                <a:latin typeface="メイリオ" panose="020B0604030504040204" pitchFamily="50" charset="-128"/>
                <a:ea typeface="メイリオ" panose="020B0604030504040204" pitchFamily="50" charset="-128"/>
              </a:rPr>
              <a:t>)</a:t>
            </a:r>
          </a:p>
          <a:p>
            <a:pPr marL="180975" lvl="1" indent="-180975" eaLnBrk="0" hangingPunct="0">
              <a:lnSpc>
                <a:spcPct val="120000"/>
              </a:lnSpc>
              <a:spcBef>
                <a:spcPct val="20000"/>
              </a:spcBef>
              <a:buClr>
                <a:srgbClr val="9999CC"/>
              </a:buClr>
              <a:buSzPct val="80000"/>
              <a:buFont typeface="Wingdings" pitchFamily="2" charset="2"/>
              <a:buNone/>
              <a:defRPr/>
            </a:pPr>
            <a:r>
              <a:rPr lang="en-US" altLang="ja-JP" sz="1600" kern="0" dirty="0">
                <a:solidFill>
                  <a:srgbClr val="000000"/>
                </a:solidFill>
                <a:latin typeface="メイリオ" panose="020B0604030504040204" pitchFamily="50" charset="-128"/>
                <a:ea typeface="メイリオ" panose="020B0604030504040204" pitchFamily="50" charset="-128"/>
              </a:rPr>
              <a:t>	6.5.2</a:t>
            </a:r>
            <a:r>
              <a:rPr lang="ja-JP" altLang="en-US" sz="1600" kern="0" dirty="0">
                <a:solidFill>
                  <a:srgbClr val="000000"/>
                </a:solidFill>
                <a:latin typeface="メイリオ" panose="020B0604030504040204" pitchFamily="50" charset="-128"/>
                <a:ea typeface="メイリオ" panose="020B0604030504040204" pitchFamily="50" charset="-128"/>
              </a:rPr>
              <a:t>　フィードバックによる意見の</a:t>
            </a:r>
            <a:r>
              <a:rPr lang="ja-JP" altLang="en-US" sz="1600" kern="0" dirty="0" smtClean="0">
                <a:solidFill>
                  <a:srgbClr val="000000"/>
                </a:solidFill>
                <a:latin typeface="メイリオ" panose="020B0604030504040204" pitchFamily="50" charset="-128"/>
                <a:ea typeface="メイリオ" panose="020B0604030504040204" pitchFamily="50" charset="-128"/>
              </a:rPr>
              <a:t>収集</a:t>
            </a:r>
            <a:r>
              <a:rPr lang="en-US" altLang="ja-JP" sz="1600" kern="0" dirty="0" smtClean="0">
                <a:solidFill>
                  <a:srgbClr val="000000"/>
                </a:solidFill>
                <a:latin typeface="メイリオ" panose="020B0604030504040204" pitchFamily="50" charset="-128"/>
                <a:ea typeface="メイリオ" panose="020B0604030504040204" pitchFamily="50" charset="-128"/>
              </a:rPr>
              <a:t>(</a:t>
            </a:r>
            <a:r>
              <a:rPr lang="ja-JP" altLang="en-US" sz="1600" kern="0" dirty="0" smtClean="0">
                <a:solidFill>
                  <a:srgbClr val="000000"/>
                </a:solidFill>
                <a:latin typeface="メイリオ" panose="020B0604030504040204" pitchFamily="50" charset="-128"/>
                <a:ea typeface="メイリオ" panose="020B0604030504040204" pitchFamily="50" charset="-128"/>
              </a:rPr>
              <a:t>必須</a:t>
            </a:r>
            <a:r>
              <a:rPr lang="en-US" altLang="ja-JP" sz="1600" kern="0" dirty="0" smtClean="0">
                <a:solidFill>
                  <a:srgbClr val="000000"/>
                </a:solidFill>
                <a:latin typeface="メイリオ" panose="020B0604030504040204" pitchFamily="50" charset="-128"/>
                <a:ea typeface="メイリオ" panose="020B0604030504040204" pitchFamily="50" charset="-128"/>
              </a:rPr>
              <a:t>)</a:t>
            </a:r>
            <a:endParaRPr lang="en-US" altLang="ja-JP" sz="1600" kern="0" dirty="0">
              <a:solidFill>
                <a:srgbClr val="000000"/>
              </a:solidFill>
              <a:latin typeface="メイリオ" panose="020B0604030504040204" pitchFamily="50" charset="-128"/>
              <a:ea typeface="メイリオ" panose="020B0604030504040204" pitchFamily="50" charset="-128"/>
            </a:endParaRPr>
          </a:p>
          <a:p>
            <a:pPr marL="180975" lvl="1" indent="-180975" eaLnBrk="0" hangingPunct="0">
              <a:lnSpc>
                <a:spcPct val="120000"/>
              </a:lnSpc>
              <a:spcBef>
                <a:spcPct val="20000"/>
              </a:spcBef>
              <a:buClr>
                <a:srgbClr val="9999CC"/>
              </a:buClr>
              <a:buSzPct val="80000"/>
              <a:buFont typeface="Wingdings" pitchFamily="2" charset="2"/>
              <a:buNone/>
              <a:defRPr/>
            </a:pPr>
            <a:r>
              <a:rPr lang="en-US" altLang="ja-JP" sz="1600" kern="0" dirty="0">
                <a:solidFill>
                  <a:srgbClr val="000000"/>
                </a:solidFill>
                <a:latin typeface="メイリオ" panose="020B0604030504040204" pitchFamily="50" charset="-128"/>
                <a:ea typeface="メイリオ" panose="020B0604030504040204" pitchFamily="50" charset="-128"/>
              </a:rPr>
              <a:t>	6.5.3</a:t>
            </a:r>
            <a:r>
              <a:rPr lang="ja-JP" altLang="en-US" sz="1600" kern="0" dirty="0">
                <a:solidFill>
                  <a:srgbClr val="000000"/>
                </a:solidFill>
                <a:latin typeface="メイリオ" panose="020B0604030504040204" pitchFamily="50" charset="-128"/>
                <a:ea typeface="メイリオ" panose="020B0604030504040204" pitchFamily="50" charset="-128"/>
              </a:rPr>
              <a:t>　アクセシブルな問合せ手段の</a:t>
            </a:r>
            <a:r>
              <a:rPr lang="ja-JP" altLang="en-US" sz="1600" kern="0" dirty="0" smtClean="0">
                <a:solidFill>
                  <a:srgbClr val="000000"/>
                </a:solidFill>
                <a:latin typeface="メイリオ" panose="020B0604030504040204" pitchFamily="50" charset="-128"/>
                <a:ea typeface="メイリオ" panose="020B0604030504040204" pitchFamily="50" charset="-128"/>
              </a:rPr>
              <a:t>提供</a:t>
            </a:r>
            <a:r>
              <a:rPr lang="en-US" altLang="ja-JP" sz="1600" kern="0" dirty="0" smtClean="0">
                <a:solidFill>
                  <a:srgbClr val="000000"/>
                </a:solidFill>
                <a:latin typeface="メイリオ" panose="020B0604030504040204" pitchFamily="50" charset="-128"/>
                <a:ea typeface="メイリオ" panose="020B0604030504040204" pitchFamily="50" charset="-128"/>
              </a:rPr>
              <a:t>(</a:t>
            </a:r>
            <a:r>
              <a:rPr lang="ja-JP" altLang="en-US" sz="1600" kern="0" dirty="0" smtClean="0">
                <a:solidFill>
                  <a:srgbClr val="000000"/>
                </a:solidFill>
                <a:latin typeface="メイリオ" panose="020B0604030504040204" pitchFamily="50" charset="-128"/>
                <a:ea typeface="メイリオ" panose="020B0604030504040204" pitchFamily="50" charset="-128"/>
              </a:rPr>
              <a:t>必須</a:t>
            </a:r>
            <a:r>
              <a:rPr lang="en-US" altLang="ja-JP" sz="1600" kern="0" dirty="0">
                <a:solidFill>
                  <a:srgbClr val="000000"/>
                </a:solidFill>
                <a:latin typeface="メイリオ" panose="020B0604030504040204" pitchFamily="50" charset="-128"/>
                <a:ea typeface="メイリオ" panose="020B0604030504040204" pitchFamily="50" charset="-128"/>
              </a:rPr>
              <a:t>)</a:t>
            </a:r>
          </a:p>
        </p:txBody>
      </p:sp>
      <p:sp>
        <p:nvSpPr>
          <p:cNvPr id="8" name="下矢印 7"/>
          <p:cNvSpPr/>
          <p:nvPr/>
        </p:nvSpPr>
        <p:spPr bwMode="auto">
          <a:xfrm>
            <a:off x="2191074" y="2669549"/>
            <a:ext cx="1263650" cy="254000"/>
          </a:xfrm>
          <a:prstGeom prst="downArrow">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latin typeface="メイリオ" panose="020B0604030504040204" pitchFamily="50" charset="-128"/>
              <a:ea typeface="メイリオ" panose="020B0604030504040204" pitchFamily="50" charset="-128"/>
            </a:endParaRPr>
          </a:p>
        </p:txBody>
      </p:sp>
      <p:sp>
        <p:nvSpPr>
          <p:cNvPr id="9" name="下矢印 8"/>
          <p:cNvSpPr/>
          <p:nvPr/>
        </p:nvSpPr>
        <p:spPr bwMode="auto">
          <a:xfrm>
            <a:off x="2191074" y="1123324"/>
            <a:ext cx="1263650" cy="254000"/>
          </a:xfrm>
          <a:prstGeom prst="downArrow">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latin typeface="メイリオ" panose="020B0604030504040204" pitchFamily="50" charset="-128"/>
              <a:ea typeface="メイリオ" panose="020B0604030504040204" pitchFamily="50" charset="-128"/>
            </a:endParaRPr>
          </a:p>
        </p:txBody>
      </p:sp>
      <p:sp>
        <p:nvSpPr>
          <p:cNvPr id="10" name="下矢印 9"/>
          <p:cNvSpPr/>
          <p:nvPr/>
        </p:nvSpPr>
        <p:spPr bwMode="auto">
          <a:xfrm>
            <a:off x="2191074" y="4271336"/>
            <a:ext cx="1263650" cy="254000"/>
          </a:xfrm>
          <a:prstGeom prst="downArrow">
            <a:avLst/>
          </a:prstGeom>
          <a:solidFill>
            <a:schemeClr val="bg2">
              <a:lumMod val="60000"/>
              <a:lumOff val="40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latin typeface="メイリオ" panose="020B0604030504040204" pitchFamily="50" charset="-128"/>
              <a:ea typeface="メイリオ" panose="020B0604030504040204" pitchFamily="50" charset="-128"/>
            </a:endParaRPr>
          </a:p>
        </p:txBody>
      </p:sp>
      <p:cxnSp>
        <p:nvCxnSpPr>
          <p:cNvPr id="35" name="直線矢印コネクタ 34"/>
          <p:cNvCxnSpPr>
            <a:stCxn id="35852" idx="1"/>
            <a:endCxn id="5" idx="3"/>
          </p:cNvCxnSpPr>
          <p:nvPr/>
        </p:nvCxnSpPr>
        <p:spPr bwMode="auto">
          <a:xfrm rot="10800000" flipV="1">
            <a:off x="5055425" y="1767007"/>
            <a:ext cx="713875" cy="249285"/>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35852" name="Text Box 5"/>
          <p:cNvSpPr txBox="1">
            <a:spLocks noChangeArrowheads="1"/>
          </p:cNvSpPr>
          <p:nvPr/>
        </p:nvSpPr>
        <p:spPr bwMode="auto">
          <a:xfrm>
            <a:off x="5769299" y="1568492"/>
            <a:ext cx="3172081" cy="397032"/>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2-2. WCAG </a:t>
            </a:r>
            <a:r>
              <a:rPr lang="ja-JP" altLang="en-US" sz="1800" dirty="0">
                <a:latin typeface="メイリオ" panose="020B0604030504040204" pitchFamily="50" charset="-128"/>
                <a:ea typeface="メイリオ" panose="020B0604030504040204" pitchFamily="50" charset="-128"/>
              </a:rPr>
              <a:t>解説書</a:t>
            </a:r>
          </a:p>
        </p:txBody>
      </p:sp>
      <p:sp>
        <p:nvSpPr>
          <p:cNvPr id="35853" name="Text Box 5"/>
          <p:cNvSpPr txBox="1">
            <a:spLocks noChangeArrowheads="1"/>
          </p:cNvSpPr>
          <p:nvPr/>
        </p:nvSpPr>
        <p:spPr bwMode="auto">
          <a:xfrm>
            <a:off x="5758348" y="4258930"/>
            <a:ext cx="3172081" cy="397032"/>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1-5. </a:t>
            </a:r>
            <a:r>
              <a:rPr lang="ja-JP" altLang="en-US" sz="1800" dirty="0">
                <a:latin typeface="メイリオ" panose="020B0604030504040204" pitchFamily="50" charset="-128"/>
                <a:ea typeface="メイリオ" panose="020B0604030504040204" pitchFamily="50" charset="-128"/>
              </a:rPr>
              <a:t>対応度表記</a:t>
            </a:r>
            <a:r>
              <a:rPr lang="ja-JP" altLang="en-US" sz="1600" dirty="0">
                <a:latin typeface="メイリオ" panose="020B0604030504040204" pitchFamily="50" charset="-128"/>
                <a:ea typeface="メイリオ" panose="020B0604030504040204" pitchFamily="50" charset="-128"/>
              </a:rPr>
              <a:t>ガイドライン</a:t>
            </a:r>
          </a:p>
        </p:txBody>
      </p:sp>
      <p:sp>
        <p:nvSpPr>
          <p:cNvPr id="35855" name="Text Box 5"/>
          <p:cNvSpPr txBox="1">
            <a:spLocks noChangeArrowheads="1"/>
          </p:cNvSpPr>
          <p:nvPr/>
        </p:nvSpPr>
        <p:spPr bwMode="auto">
          <a:xfrm>
            <a:off x="5765329" y="2084429"/>
            <a:ext cx="3180503" cy="396875"/>
          </a:xfrm>
          <a:prstGeom prst="rect">
            <a:avLst/>
          </a:prstGeom>
          <a:solidFill>
            <a:srgbClr val="CCECFF"/>
          </a:solidFill>
          <a:ln w="9525" algn="ctr">
            <a:solidFill>
              <a:schemeClr val="tx1"/>
            </a:solidFill>
            <a:miter lim="800000"/>
            <a:headEnd/>
            <a:tailEnd/>
          </a:ln>
        </p:spPr>
        <p:txBody>
          <a:bodyPr wrap="squar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2-3. </a:t>
            </a:r>
            <a:r>
              <a:rPr lang="ja-JP" altLang="en-US" sz="1800" dirty="0">
                <a:latin typeface="メイリオ" panose="020B0604030504040204" pitchFamily="50" charset="-128"/>
                <a:ea typeface="メイリオ" panose="020B0604030504040204" pitchFamily="50" charset="-128"/>
              </a:rPr>
              <a:t>実装方法集</a:t>
            </a:r>
          </a:p>
        </p:txBody>
      </p:sp>
      <p:cxnSp>
        <p:nvCxnSpPr>
          <p:cNvPr id="50" name="直線矢印コネクタ 34"/>
          <p:cNvCxnSpPr>
            <a:stCxn id="35855" idx="1"/>
            <a:endCxn id="5" idx="3"/>
          </p:cNvCxnSpPr>
          <p:nvPr/>
        </p:nvCxnSpPr>
        <p:spPr bwMode="auto">
          <a:xfrm rot="10800000">
            <a:off x="5055425" y="2016293"/>
            <a:ext cx="709905" cy="266574"/>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54" name="直線矢印コネクタ 34"/>
          <p:cNvCxnSpPr>
            <a:stCxn id="26" idx="1"/>
            <a:endCxn id="6" idx="3"/>
          </p:cNvCxnSpPr>
          <p:nvPr/>
        </p:nvCxnSpPr>
        <p:spPr bwMode="auto">
          <a:xfrm rot="10800000">
            <a:off x="5055425" y="3595604"/>
            <a:ext cx="713875" cy="278814"/>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59" name="直線矢印コネクタ 34"/>
          <p:cNvCxnSpPr>
            <a:stCxn id="35853" idx="1"/>
            <a:endCxn id="6" idx="3"/>
          </p:cNvCxnSpPr>
          <p:nvPr/>
        </p:nvCxnSpPr>
        <p:spPr bwMode="auto">
          <a:xfrm rot="10800000">
            <a:off x="5055424" y="3595604"/>
            <a:ext cx="702924" cy="861842"/>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64" name="直線矢印コネクタ 63"/>
          <p:cNvCxnSpPr>
            <a:stCxn id="35861" idx="1"/>
            <a:endCxn id="6" idx="3"/>
          </p:cNvCxnSpPr>
          <p:nvPr/>
        </p:nvCxnSpPr>
        <p:spPr bwMode="auto">
          <a:xfrm rot="10800000" flipV="1">
            <a:off x="5055424" y="2834606"/>
            <a:ext cx="703556" cy="760998"/>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35861" name="Text Box 5"/>
          <p:cNvSpPr txBox="1">
            <a:spLocks noChangeArrowheads="1"/>
          </p:cNvSpPr>
          <p:nvPr/>
        </p:nvSpPr>
        <p:spPr bwMode="auto">
          <a:xfrm>
            <a:off x="5758980" y="2636090"/>
            <a:ext cx="3172080" cy="397032"/>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2-2. WCAG </a:t>
            </a:r>
            <a:r>
              <a:rPr lang="ja-JP" altLang="en-US" sz="1800" dirty="0">
                <a:latin typeface="メイリオ" panose="020B0604030504040204" pitchFamily="50" charset="-128"/>
                <a:ea typeface="メイリオ" panose="020B0604030504040204" pitchFamily="50" charset="-128"/>
              </a:rPr>
              <a:t>解説書</a:t>
            </a:r>
          </a:p>
        </p:txBody>
      </p:sp>
      <p:sp>
        <p:nvSpPr>
          <p:cNvPr id="35862" name="Text Box 5"/>
          <p:cNvSpPr txBox="1">
            <a:spLocks noChangeArrowheads="1"/>
          </p:cNvSpPr>
          <p:nvPr/>
        </p:nvSpPr>
        <p:spPr bwMode="auto">
          <a:xfrm>
            <a:off x="5755010" y="3152027"/>
            <a:ext cx="3180503" cy="396875"/>
          </a:xfrm>
          <a:prstGeom prst="rect">
            <a:avLst/>
          </a:prstGeom>
          <a:solidFill>
            <a:srgbClr val="CCECFF"/>
          </a:solidFill>
          <a:ln w="9525" algn="ctr">
            <a:solidFill>
              <a:schemeClr val="tx1"/>
            </a:solidFill>
            <a:miter lim="800000"/>
            <a:headEnd/>
            <a:tailEnd/>
          </a:ln>
        </p:spPr>
        <p:txBody>
          <a:bodyPr wrap="square">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a:latin typeface="メイリオ" panose="020B0604030504040204" pitchFamily="50" charset="-128"/>
                <a:ea typeface="メイリオ" panose="020B0604030504040204" pitchFamily="50" charset="-128"/>
              </a:rPr>
              <a:t>2-3. </a:t>
            </a:r>
            <a:r>
              <a:rPr lang="ja-JP" altLang="en-US" sz="1800" dirty="0">
                <a:latin typeface="メイリオ" panose="020B0604030504040204" pitchFamily="50" charset="-128"/>
                <a:ea typeface="メイリオ" panose="020B0604030504040204" pitchFamily="50" charset="-128"/>
              </a:rPr>
              <a:t>実装方法集</a:t>
            </a:r>
          </a:p>
        </p:txBody>
      </p:sp>
      <p:cxnSp>
        <p:nvCxnSpPr>
          <p:cNvPr id="67" name="直線矢印コネクタ 34"/>
          <p:cNvCxnSpPr>
            <a:stCxn id="35862" idx="1"/>
            <a:endCxn id="6" idx="3"/>
          </p:cNvCxnSpPr>
          <p:nvPr/>
        </p:nvCxnSpPr>
        <p:spPr bwMode="auto">
          <a:xfrm rot="10800000" flipV="1">
            <a:off x="5055424" y="3350464"/>
            <a:ext cx="699586" cy="245139"/>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26" name="Text Box 5"/>
          <p:cNvSpPr txBox="1">
            <a:spLocks noChangeArrowheads="1"/>
          </p:cNvSpPr>
          <p:nvPr/>
        </p:nvSpPr>
        <p:spPr bwMode="auto">
          <a:xfrm>
            <a:off x="5769299" y="3675902"/>
            <a:ext cx="3150180" cy="397032"/>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sz="1800" dirty="0" smtClean="0">
                <a:latin typeface="メイリオ" panose="020B0604030504040204" pitchFamily="50" charset="-128"/>
                <a:ea typeface="メイリオ" panose="020B0604030504040204" pitchFamily="50" charset="-128"/>
              </a:rPr>
              <a:t>1-4. </a:t>
            </a:r>
            <a:r>
              <a:rPr lang="ja-JP" altLang="en-US" sz="1800" dirty="0">
                <a:latin typeface="メイリオ" panose="020B0604030504040204" pitchFamily="50" charset="-128"/>
                <a:ea typeface="メイリオ" panose="020B0604030504040204" pitchFamily="50" charset="-128"/>
              </a:rPr>
              <a:t>試験</a:t>
            </a:r>
            <a:r>
              <a:rPr lang="ja-JP" altLang="en-US" sz="1800" dirty="0" smtClean="0">
                <a:latin typeface="メイリオ" panose="020B0604030504040204" pitchFamily="50" charset="-128"/>
                <a:ea typeface="メイリオ" panose="020B0604030504040204" pitchFamily="50" charset="-128"/>
              </a:rPr>
              <a:t>実施ガイドライン</a:t>
            </a:r>
            <a:endParaRPr lang="ja-JP" altLang="en-US" sz="1800" dirty="0">
              <a:latin typeface="メイリオ" panose="020B0604030504040204" pitchFamily="50" charset="-128"/>
              <a:ea typeface="メイリオ" panose="020B0604030504040204" pitchFamily="50" charset="-128"/>
            </a:endParaRPr>
          </a:p>
        </p:txBody>
      </p:sp>
      <p:sp>
        <p:nvSpPr>
          <p:cNvPr id="28" name="角丸四角形 27"/>
          <p:cNvSpPr/>
          <p:nvPr/>
        </p:nvSpPr>
        <p:spPr bwMode="auto">
          <a:xfrm>
            <a:off x="5773268" y="4878666"/>
            <a:ext cx="3168112" cy="692235"/>
          </a:xfrm>
          <a:prstGeom prst="roundRect">
            <a:avLst>
              <a:gd name="adj" fmla="val 29927"/>
            </a:avLst>
          </a:prstGeom>
          <a:solidFill>
            <a:schemeClr val="bg1"/>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110000"/>
              </a:lnSpc>
              <a:spcBef>
                <a:spcPct val="20000"/>
              </a:spcBef>
              <a:buClr>
                <a:schemeClr val="bg2"/>
              </a:buClr>
              <a:buSzPct val="75000"/>
            </a:pPr>
            <a:r>
              <a:rPr lang="ja-JP" altLang="en-US" sz="1800" dirty="0" smtClean="0">
                <a:solidFill>
                  <a:schemeClr val="tx1"/>
                </a:solidFill>
                <a:latin typeface="メイリオ" panose="020B0604030504040204" pitchFamily="50" charset="-128"/>
                <a:ea typeface="メイリオ" panose="020B0604030504040204" pitchFamily="50" charset="-128"/>
              </a:rPr>
              <a:t>ウェブアクセシビリティ　対応</a:t>
            </a:r>
            <a:r>
              <a:rPr lang="ja-JP" altLang="en-US" sz="1800" dirty="0">
                <a:solidFill>
                  <a:schemeClr val="tx1"/>
                </a:solidFill>
                <a:latin typeface="メイリオ" panose="020B0604030504040204" pitchFamily="50" charset="-128"/>
                <a:ea typeface="メイリオ" panose="020B0604030504040204" pitchFamily="50" charset="-128"/>
              </a:rPr>
              <a:t>の手引き</a:t>
            </a:r>
          </a:p>
        </p:txBody>
      </p:sp>
      <p:cxnSp>
        <p:nvCxnSpPr>
          <p:cNvPr id="44" name="直線矢印コネクタ 34"/>
          <p:cNvCxnSpPr>
            <a:stCxn id="28" idx="1"/>
            <a:endCxn id="6" idx="3"/>
          </p:cNvCxnSpPr>
          <p:nvPr/>
        </p:nvCxnSpPr>
        <p:spPr bwMode="auto">
          <a:xfrm rot="10800000">
            <a:off x="5055424" y="3595604"/>
            <a:ext cx="717844" cy="1629180"/>
          </a:xfrm>
          <a:prstGeom prst="bentConnector3">
            <a:avLst>
              <a:gd name="adj1" fmla="val 50000"/>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47" name="直線矢印コネクタ 34"/>
          <p:cNvCxnSpPr/>
          <p:nvPr/>
        </p:nvCxnSpPr>
        <p:spPr bwMode="auto">
          <a:xfrm flipH="1">
            <a:off x="5041135" y="5348501"/>
            <a:ext cx="717845" cy="1"/>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58" name="角丸四角形 57"/>
          <p:cNvSpPr/>
          <p:nvPr/>
        </p:nvSpPr>
        <p:spPr bwMode="auto">
          <a:xfrm>
            <a:off x="6065203" y="5856947"/>
            <a:ext cx="2033337" cy="362051"/>
          </a:xfrm>
          <a:prstGeom prst="roundRect">
            <a:avLst>
              <a:gd name="adj" fmla="val 29927"/>
            </a:avLst>
          </a:prstGeom>
          <a:solidFill>
            <a:schemeClr val="bg1"/>
          </a:solid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lnSpc>
                <a:spcPct val="110000"/>
              </a:lnSpc>
              <a:spcBef>
                <a:spcPct val="20000"/>
              </a:spcBef>
              <a:buClr>
                <a:schemeClr val="bg2"/>
              </a:buClr>
              <a:buSzPct val="75000"/>
            </a:pPr>
            <a:r>
              <a:rPr lang="ja-JP" altLang="en-US" sz="1400" dirty="0" smtClean="0">
                <a:solidFill>
                  <a:schemeClr val="tx1"/>
                </a:solidFill>
                <a:latin typeface="メイリオ" panose="020B0604030504040204" pitchFamily="50" charset="-128"/>
                <a:ea typeface="メイリオ" panose="020B0604030504040204" pitchFamily="50" charset="-128"/>
              </a:rPr>
              <a:t>公共サイト運用</a:t>
            </a:r>
            <a:r>
              <a:rPr lang="ja-JP" altLang="en-US" sz="1400" dirty="0">
                <a:solidFill>
                  <a:schemeClr val="tx1"/>
                </a:solidFill>
                <a:latin typeface="メイリオ" panose="020B0604030504040204" pitchFamily="50" charset="-128"/>
                <a:ea typeface="メイリオ" panose="020B0604030504040204" pitchFamily="50" charset="-128"/>
              </a:rPr>
              <a:t>モデル</a:t>
            </a:r>
          </a:p>
        </p:txBody>
      </p:sp>
      <p:sp>
        <p:nvSpPr>
          <p:cNvPr id="60" name="Text Box 5"/>
          <p:cNvSpPr txBox="1">
            <a:spLocks noChangeArrowheads="1"/>
          </p:cNvSpPr>
          <p:nvPr/>
        </p:nvSpPr>
        <p:spPr bwMode="auto">
          <a:xfrm>
            <a:off x="6065203" y="6251339"/>
            <a:ext cx="1425695" cy="329321"/>
          </a:xfrm>
          <a:prstGeom prst="rect">
            <a:avLst/>
          </a:prstGeom>
          <a:solidFill>
            <a:srgbClr val="CCECFF"/>
          </a:solidFill>
          <a:ln w="9525" algn="ctr">
            <a:solidFill>
              <a:schemeClr val="tx1"/>
            </a:solidFill>
            <a:miter lim="800000"/>
            <a:headEnd/>
            <a:tailEnd/>
          </a:ln>
        </p:spPr>
        <p:txBody>
          <a:bodyPr wrap="square">
            <a:spAutoFit/>
          </a:bodyPr>
          <a:lstStyle>
            <a:lvl1pPr marL="174625" indent="-174625"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eaLnBrk="1" hangingPunct="1">
              <a:lnSpc>
                <a:spcPct val="110000"/>
              </a:lnSpc>
              <a:spcBef>
                <a:spcPct val="20000"/>
              </a:spcBef>
              <a:buClr>
                <a:schemeClr val="bg2"/>
              </a:buClr>
              <a:buSzPct val="75000"/>
              <a:buFont typeface="Wingdings" pitchFamily="2" charset="2"/>
              <a:buNone/>
            </a:pPr>
            <a:r>
              <a:rPr lang="en-US" altLang="ja-JP" sz="1400" dirty="0" smtClean="0">
                <a:latin typeface="メイリオ" panose="020B0604030504040204" pitchFamily="50" charset="-128"/>
                <a:ea typeface="メイリオ" panose="020B0604030504040204" pitchFamily="50" charset="-128"/>
              </a:rPr>
              <a:t>WAIC</a:t>
            </a:r>
            <a:r>
              <a:rPr lang="ja-JP" altLang="en-US" sz="1400" dirty="0" smtClean="0">
                <a:latin typeface="メイリオ" panose="020B0604030504040204" pitchFamily="50" charset="-128"/>
                <a:ea typeface="メイリオ" panose="020B0604030504040204" pitchFamily="50" charset="-128"/>
              </a:rPr>
              <a:t>関連文書</a:t>
            </a:r>
            <a:endParaRPr lang="ja-JP" altLang="en-US" sz="1400" dirty="0">
              <a:latin typeface="メイリオ" panose="020B0604030504040204" pitchFamily="50" charset="-128"/>
              <a:ea typeface="メイリオ" panose="020B0604030504040204" pitchFamily="50" charset="-128"/>
            </a:endParaRPr>
          </a:p>
        </p:txBody>
      </p:sp>
      <p:sp>
        <p:nvSpPr>
          <p:cNvPr id="35854" name="正方形/長方形 35853"/>
          <p:cNvSpPr/>
          <p:nvPr/>
        </p:nvSpPr>
        <p:spPr bwMode="auto">
          <a:xfrm>
            <a:off x="5773268" y="5749474"/>
            <a:ext cx="2472831" cy="962526"/>
          </a:xfrm>
          <a:prstGeom prst="rect">
            <a:avLst/>
          </a:prstGeom>
          <a:no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dirty="0" smtClean="0">
              <a:ln>
                <a:noFill/>
              </a:ln>
              <a:solidFill>
                <a:schemeClr val="tx1"/>
              </a:solidFill>
              <a:effectLst/>
              <a:latin typeface="Arial" charset="0"/>
              <a:ea typeface="ＭＳ Ｐゴシック" charset="-128"/>
            </a:endParaRPr>
          </a:p>
        </p:txBody>
      </p:sp>
      <p:sp>
        <p:nvSpPr>
          <p:cNvPr id="35856" name="正方形/長方形 35855"/>
          <p:cNvSpPr/>
          <p:nvPr/>
        </p:nvSpPr>
        <p:spPr bwMode="auto">
          <a:xfrm>
            <a:off x="-1130968" y="4878666"/>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pPr>
            <a:endParaRPr kumimoji="1" lang="ja-JP" altLang="en-US" sz="3200" b="0" i="0" u="none" strike="noStrike" cap="none" normalizeH="0" baseline="0" dirty="0" smtClean="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932604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736600" y="2938463"/>
            <a:ext cx="7772400" cy="1362075"/>
          </a:xfrm>
        </p:spPr>
        <p:txBody>
          <a:bodyPr/>
          <a:lstStyle/>
          <a:p>
            <a:pPr>
              <a:defRPr/>
            </a:pPr>
            <a:r>
              <a:rPr lang="en-US" altLang="ja-JP" sz="3600" dirty="0" smtClean="0">
                <a:latin typeface="メイリオ" panose="020B0604030504040204" pitchFamily="50" charset="-128"/>
                <a:ea typeface="メイリオ" panose="020B0604030504040204" pitchFamily="50" charset="-128"/>
              </a:rPr>
              <a:t>6</a:t>
            </a:r>
            <a:r>
              <a:rPr lang="ja-JP" altLang="en-US" sz="3600" dirty="0" err="1" smtClean="0">
                <a:latin typeface="メイリオ" panose="020B0604030504040204" pitchFamily="50" charset="-128"/>
                <a:ea typeface="メイリオ" panose="020B0604030504040204" pitchFamily="50" charset="-128"/>
              </a:rPr>
              <a:t>．</a:t>
            </a:r>
            <a:r>
              <a:rPr lang="ja-JP" altLang="en-US" sz="3600" dirty="0" smtClean="0">
                <a:latin typeface="メイリオ" panose="020B0604030504040204" pitchFamily="50" charset="-128"/>
                <a:ea typeface="メイリオ" panose="020B0604030504040204" pitchFamily="50" charset="-128"/>
              </a:rPr>
              <a:t>まとめ</a:t>
            </a:r>
            <a:endParaRPr lang="ja-JP" altLang="en-US" sz="3600" dirty="0">
              <a:latin typeface="メイリオ" panose="020B0604030504040204" pitchFamily="50" charset="-128"/>
              <a:ea typeface="メイリオ" panose="020B0604030504040204" pitchFamily="50" charset="-128"/>
            </a:endParaRPr>
          </a:p>
        </p:txBody>
      </p:sp>
      <p:sp>
        <p:nvSpPr>
          <p:cNvPr id="56323" name="テキスト プレースホルダ 7"/>
          <p:cNvSpPr>
            <a:spLocks noGrp="1"/>
          </p:cNvSpPr>
          <p:nvPr>
            <p:ph type="body" idx="1"/>
          </p:nvPr>
        </p:nvSpPr>
        <p:spPr>
          <a:xfrm>
            <a:off x="708025" y="4451350"/>
            <a:ext cx="7772400" cy="1500188"/>
          </a:xfrm>
        </p:spPr>
        <p:txBody>
          <a:bodyPr/>
          <a:lstStyle/>
          <a:p>
            <a:endParaRPr lang="ja-JP" altLang="en-US" smtClean="0">
              <a:latin typeface="メイリオ" panose="020B0604030504040204" pitchFamily="50" charset="-128"/>
              <a:ea typeface="メイリオ" panose="020B0604030504040204" pitchFamily="50" charset="-128"/>
            </a:endParaRPr>
          </a:p>
        </p:txBody>
      </p:sp>
      <p:sp>
        <p:nvSpPr>
          <p:cNvPr id="5632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DC2C5C66-F78B-4EAC-803A-FC2DAA0A0272}" type="slidenum">
              <a:rPr kumimoji="0" lang="en-US" altLang="ja-JP" sz="1800" smtClean="0">
                <a:latin typeface="メイリオ" panose="020B0604030504040204" pitchFamily="50" charset="-128"/>
                <a:ea typeface="メイリオ" panose="020B0604030504040204" pitchFamily="50" charset="-128"/>
              </a:rPr>
              <a:pPr eaLnBrk="1" hangingPunct="1"/>
              <a:t>41</a:t>
            </a:fld>
            <a:endParaRPr kumimoji="0" lang="en-US" altLang="ja-JP" sz="180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16"/>
          <p:cNvSpPr/>
          <p:nvPr/>
        </p:nvSpPr>
        <p:spPr bwMode="auto">
          <a:xfrm>
            <a:off x="1944688" y="2409825"/>
            <a:ext cx="4436064" cy="3033713"/>
          </a:xfrm>
          <a:prstGeom prst="ellipse">
            <a:avLst/>
          </a:prstGeom>
          <a:noFill/>
          <a:ln w="127000" cap="flat" cmpd="sng" algn="ctr">
            <a:solidFill>
              <a:schemeClr val="accent6">
                <a:lumMod val="40000"/>
                <a:lumOff val="60000"/>
              </a:schemeClr>
            </a:solid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a:latin typeface="メイリオ" panose="020B0604030504040204" pitchFamily="50" charset="-128"/>
              <a:ea typeface="メイリオ" panose="020B0604030504040204" pitchFamily="50" charset="-128"/>
            </a:endParaRPr>
          </a:p>
        </p:txBody>
      </p:sp>
      <p:sp>
        <p:nvSpPr>
          <p:cNvPr id="57347" name="タイトル 1"/>
          <p:cNvSpPr>
            <a:spLocks noGrp="1"/>
          </p:cNvSpPr>
          <p:nvPr>
            <p:ph type="title"/>
          </p:nvPr>
        </p:nvSpPr>
        <p:spPr/>
        <p:txBody>
          <a:bodyPr/>
          <a:lstStyle/>
          <a:p>
            <a:r>
              <a:rPr lang="en-US" altLang="ja-JP" sz="4000" dirty="0" smtClean="0">
                <a:latin typeface="メイリオ" panose="020B0604030504040204" pitchFamily="50" charset="-128"/>
                <a:ea typeface="メイリオ" panose="020B0604030504040204" pitchFamily="50" charset="-128"/>
              </a:rPr>
              <a:t>JIS X 8341-3</a:t>
            </a:r>
            <a:r>
              <a:rPr lang="ja-JP" altLang="en-US" sz="4000" dirty="0" smtClean="0">
                <a:latin typeface="メイリオ" panose="020B0604030504040204" pitchFamily="50" charset="-128"/>
                <a:ea typeface="メイリオ" panose="020B0604030504040204" pitchFamily="50" charset="-128"/>
              </a:rPr>
              <a:t>普及</a:t>
            </a:r>
            <a:r>
              <a:rPr lang="ja-JP" altLang="en-US" sz="4000" dirty="0">
                <a:latin typeface="メイリオ" panose="020B0604030504040204" pitchFamily="50" charset="-128"/>
                <a:ea typeface="メイリオ" panose="020B0604030504040204" pitchFamily="50" charset="-128"/>
              </a:rPr>
              <a:t>の</a:t>
            </a:r>
            <a:r>
              <a:rPr lang="ja-JP" altLang="en-US" sz="4000" dirty="0" smtClean="0">
                <a:latin typeface="メイリオ" panose="020B0604030504040204" pitchFamily="50" charset="-128"/>
                <a:ea typeface="メイリオ" panose="020B0604030504040204" pitchFamily="50" charset="-128"/>
              </a:rPr>
              <a:t>取組み</a:t>
            </a:r>
          </a:p>
        </p:txBody>
      </p:sp>
      <p:sp>
        <p:nvSpPr>
          <p:cNvPr id="57348"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303D7A14-15F0-4F78-9764-E12A29234FA2}" type="slidenum">
              <a:rPr kumimoji="0" lang="en-US" altLang="ja-JP" sz="1800" smtClean="0">
                <a:latin typeface="メイリオ" panose="020B0604030504040204" pitchFamily="50" charset="-128"/>
                <a:ea typeface="メイリオ" panose="020B0604030504040204" pitchFamily="50" charset="-128"/>
              </a:rPr>
              <a:pPr eaLnBrk="1" hangingPunct="1"/>
              <a:t>42</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4" name="正方形/長方形 3"/>
          <p:cNvSpPr/>
          <p:nvPr/>
        </p:nvSpPr>
        <p:spPr bwMode="auto">
          <a:xfrm>
            <a:off x="3501946" y="3008313"/>
            <a:ext cx="1383381" cy="1693862"/>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nSpc>
                <a:spcPct val="110000"/>
              </a:lnSpc>
              <a:spcBef>
                <a:spcPct val="20000"/>
              </a:spcBef>
              <a:buClr>
                <a:schemeClr val="bg2"/>
              </a:buClr>
              <a:buSzPct val="75000"/>
              <a:buFont typeface="Wingdings" pitchFamily="2" charset="2"/>
              <a:buNone/>
              <a:defRPr/>
            </a:pPr>
            <a:r>
              <a:rPr lang="en-US" altLang="ja-JP" sz="2400" dirty="0">
                <a:solidFill>
                  <a:schemeClr val="tx1"/>
                </a:solidFill>
                <a:latin typeface="メイリオ" panose="020B0604030504040204" pitchFamily="50" charset="-128"/>
                <a:ea typeface="メイリオ" panose="020B0604030504040204" pitchFamily="50" charset="-128"/>
              </a:rPr>
              <a:t>JIS</a:t>
            </a:r>
          </a:p>
          <a:p>
            <a:pPr>
              <a:lnSpc>
                <a:spcPct val="110000"/>
              </a:lnSpc>
              <a:spcBef>
                <a:spcPct val="20000"/>
              </a:spcBef>
              <a:buClr>
                <a:schemeClr val="bg2"/>
              </a:buClr>
              <a:buSzPct val="75000"/>
              <a:buFont typeface="Wingdings" pitchFamily="2" charset="2"/>
              <a:buNone/>
              <a:defRPr/>
            </a:pPr>
            <a:r>
              <a:rPr lang="ja-JP" altLang="en-US" sz="1800" dirty="0">
                <a:solidFill>
                  <a:schemeClr val="tx1"/>
                </a:solidFill>
                <a:latin typeface="メイリオ" panose="020B0604030504040204" pitchFamily="50" charset="-128"/>
                <a:ea typeface="メイリオ" panose="020B0604030504040204" pitchFamily="50" charset="-128"/>
              </a:rPr>
              <a:t> </a:t>
            </a:r>
            <a:r>
              <a:rPr lang="en-US" altLang="ja-JP" sz="1800" dirty="0">
                <a:solidFill>
                  <a:schemeClr val="tx1"/>
                </a:solidFill>
                <a:latin typeface="メイリオ" panose="020B0604030504040204" pitchFamily="50" charset="-128"/>
                <a:ea typeface="メイリオ" panose="020B0604030504040204" pitchFamily="50" charset="-128"/>
              </a:rPr>
              <a:t>X 8341-3</a:t>
            </a:r>
            <a:endParaRPr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 name="角丸四角形 4"/>
          <p:cNvSpPr/>
          <p:nvPr/>
        </p:nvSpPr>
        <p:spPr bwMode="auto">
          <a:xfrm>
            <a:off x="5125040" y="1727199"/>
            <a:ext cx="3960812" cy="2315411"/>
          </a:xfrm>
          <a:prstGeom prst="roundRect">
            <a:avLst>
              <a:gd name="adj" fmla="val 5975"/>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en-US" altLang="ja-JP" sz="2000" dirty="0">
              <a:solidFill>
                <a:schemeClr val="tx1"/>
              </a:solidFill>
              <a:latin typeface="メイリオ" panose="020B0604030504040204" pitchFamily="50" charset="-128"/>
              <a:ea typeface="メイリオ" panose="020B0604030504040204" pitchFamily="50" charset="-128"/>
            </a:endParaRPr>
          </a:p>
          <a:p>
            <a:pPr marL="342900" indent="-342900">
              <a:lnSpc>
                <a:spcPct val="110000"/>
              </a:lnSpc>
              <a:spcBef>
                <a:spcPct val="20000"/>
              </a:spcBef>
              <a:buClr>
                <a:schemeClr val="bg2"/>
              </a:buClr>
              <a:buSzPct val="75000"/>
              <a:buFont typeface="Wingdings" pitchFamily="2" charset="2"/>
              <a:buChar char="n"/>
              <a:defRPr/>
            </a:pPr>
            <a:r>
              <a:rPr lang="en-US" altLang="ja-JP" sz="2000" dirty="0">
                <a:solidFill>
                  <a:schemeClr val="tx1"/>
                </a:solidFill>
                <a:latin typeface="メイリオ" panose="020B0604030504040204" pitchFamily="50" charset="-128"/>
                <a:ea typeface="メイリオ" panose="020B0604030504040204" pitchFamily="50" charset="-128"/>
              </a:rPr>
              <a:t>JIS X 8341-3:2010</a:t>
            </a:r>
            <a:r>
              <a:rPr lang="ja-JP" altLang="en-US" sz="2000" dirty="0">
                <a:solidFill>
                  <a:schemeClr val="tx1"/>
                </a:solidFill>
                <a:latin typeface="メイリオ" panose="020B0604030504040204" pitchFamily="50" charset="-128"/>
                <a:ea typeface="メイリオ" panose="020B0604030504040204" pitchFamily="50" charset="-128"/>
              </a:rPr>
              <a:t>関連文書</a:t>
            </a:r>
          </a:p>
          <a:p>
            <a:pPr marL="342900" indent="-342900">
              <a:lnSpc>
                <a:spcPct val="110000"/>
              </a:lnSpc>
              <a:spcBef>
                <a:spcPct val="20000"/>
              </a:spcBef>
              <a:buClr>
                <a:schemeClr val="bg2"/>
              </a:buClr>
              <a:buSzPct val="75000"/>
              <a:buFont typeface="Wingdings" pitchFamily="2" charset="2"/>
              <a:buChar char="n"/>
              <a:defRPr/>
            </a:pPr>
            <a:r>
              <a:rPr lang="en-US" altLang="ja-JP" sz="2000" dirty="0">
                <a:solidFill>
                  <a:schemeClr val="tx1"/>
                </a:solidFill>
                <a:latin typeface="メイリオ" panose="020B0604030504040204" pitchFamily="50" charset="-128"/>
                <a:ea typeface="メイリオ" panose="020B0604030504040204" pitchFamily="50" charset="-128"/>
              </a:rPr>
              <a:t>WCAG 2.0</a:t>
            </a:r>
            <a:r>
              <a:rPr lang="ja-JP" altLang="en-US" sz="2000" dirty="0">
                <a:solidFill>
                  <a:schemeClr val="tx1"/>
                </a:solidFill>
                <a:latin typeface="メイリオ" panose="020B0604030504040204" pitchFamily="50" charset="-128"/>
                <a:ea typeface="メイリオ" panose="020B0604030504040204" pitchFamily="50" charset="-128"/>
              </a:rPr>
              <a:t>関連翻訳</a:t>
            </a:r>
            <a:r>
              <a:rPr lang="ja-JP" altLang="en-US" sz="2000" dirty="0" smtClean="0">
                <a:solidFill>
                  <a:schemeClr val="tx1"/>
                </a:solidFill>
                <a:latin typeface="メイリオ" panose="020B0604030504040204" pitchFamily="50" charset="-128"/>
                <a:ea typeface="メイリオ" panose="020B0604030504040204" pitchFamily="50" charset="-128"/>
              </a:rPr>
              <a:t>文書</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marL="342900" indent="-342900">
              <a:lnSpc>
                <a:spcPct val="110000"/>
              </a:lnSpc>
              <a:spcBef>
                <a:spcPct val="20000"/>
              </a:spcBef>
              <a:buClr>
                <a:schemeClr val="bg2"/>
              </a:buClr>
              <a:buSzPct val="75000"/>
              <a:buFont typeface="Wingdings" pitchFamily="2" charset="2"/>
              <a:buChar char="n"/>
              <a:defRPr/>
            </a:pPr>
            <a:r>
              <a:rPr lang="en-US" altLang="ja-JP" sz="2000" dirty="0">
                <a:solidFill>
                  <a:schemeClr val="tx1"/>
                </a:solidFill>
                <a:latin typeface="メイリオ" panose="020B0604030504040204" pitchFamily="50" charset="-128"/>
                <a:ea typeface="メイリオ" panose="020B0604030504040204" pitchFamily="50" charset="-128"/>
              </a:rPr>
              <a:t>JIS X </a:t>
            </a:r>
            <a:r>
              <a:rPr lang="en-US" altLang="ja-JP" sz="2000" dirty="0" smtClean="0">
                <a:solidFill>
                  <a:schemeClr val="tx1"/>
                </a:solidFill>
                <a:latin typeface="メイリオ" panose="020B0604030504040204" pitchFamily="50" charset="-128"/>
                <a:ea typeface="メイリオ" panose="020B0604030504040204" pitchFamily="50" charset="-128"/>
              </a:rPr>
              <a:t>8341-3</a:t>
            </a:r>
            <a:r>
              <a:rPr lang="ja-JP" altLang="en-US" sz="2000" dirty="0" smtClean="0">
                <a:solidFill>
                  <a:schemeClr val="tx1"/>
                </a:solidFill>
                <a:latin typeface="メイリオ" panose="020B0604030504040204" pitchFamily="50" charset="-128"/>
                <a:ea typeface="メイリオ" panose="020B0604030504040204" pitchFamily="50" charset="-128"/>
              </a:rPr>
              <a:t>改正原案作成</a:t>
            </a:r>
            <a:endParaRPr lang="en-US" altLang="ja-JP" sz="2000" dirty="0" smtClean="0">
              <a:solidFill>
                <a:schemeClr val="tx1"/>
              </a:solidFill>
              <a:latin typeface="メイリオ" panose="020B0604030504040204" pitchFamily="50" charset="-128"/>
              <a:ea typeface="メイリオ" panose="020B0604030504040204" pitchFamily="50" charset="-128"/>
            </a:endParaRPr>
          </a:p>
        </p:txBody>
      </p:sp>
      <p:sp>
        <p:nvSpPr>
          <p:cNvPr id="6" name="角丸四角形 5"/>
          <p:cNvSpPr/>
          <p:nvPr/>
        </p:nvSpPr>
        <p:spPr bwMode="auto">
          <a:xfrm>
            <a:off x="365633" y="4857750"/>
            <a:ext cx="4325937" cy="1714500"/>
          </a:xfrm>
          <a:prstGeom prst="roundRect">
            <a:avLst>
              <a:gd name="adj" fmla="val 1111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2000">
              <a:solidFill>
                <a:schemeClr val="tx1"/>
              </a:solidFill>
              <a:latin typeface="メイリオ" panose="020B0604030504040204" pitchFamily="50" charset="-128"/>
              <a:ea typeface="メイリオ" panose="020B0604030504040204" pitchFamily="50" charset="-128"/>
            </a:endParaRPr>
          </a:p>
          <a:p>
            <a:pPr marL="342900" indent="-342900">
              <a:lnSpc>
                <a:spcPct val="110000"/>
              </a:lnSpc>
              <a:spcBef>
                <a:spcPct val="20000"/>
              </a:spcBef>
              <a:buClr>
                <a:schemeClr val="bg2"/>
              </a:buClr>
              <a:buSzPct val="75000"/>
              <a:buFont typeface="Wingdings" pitchFamily="2" charset="2"/>
              <a:buChar char="n"/>
              <a:defRPr/>
            </a:pPr>
            <a:r>
              <a:rPr lang="ja-JP" altLang="en-US" sz="2000">
                <a:solidFill>
                  <a:schemeClr val="tx1"/>
                </a:solidFill>
                <a:latin typeface="メイリオ" panose="020B0604030504040204" pitchFamily="50" charset="-128"/>
                <a:ea typeface="メイリオ" panose="020B0604030504040204" pitchFamily="50" charset="-128"/>
              </a:rPr>
              <a:t>みんなの公共サイト運用モデル</a:t>
            </a:r>
            <a:endParaRPr lang="en-US" altLang="ja-JP" sz="2000">
              <a:solidFill>
                <a:schemeClr val="tx1"/>
              </a:solidFill>
              <a:latin typeface="メイリオ" panose="020B0604030504040204" pitchFamily="50" charset="-128"/>
              <a:ea typeface="メイリオ" panose="020B0604030504040204" pitchFamily="50" charset="-128"/>
            </a:endParaRPr>
          </a:p>
          <a:p>
            <a:pPr marL="342900" indent="-342900">
              <a:lnSpc>
                <a:spcPct val="110000"/>
              </a:lnSpc>
              <a:spcBef>
                <a:spcPct val="20000"/>
              </a:spcBef>
              <a:buClr>
                <a:schemeClr val="bg2"/>
              </a:buClr>
              <a:buSzPct val="75000"/>
              <a:buFont typeface="Wingdings" pitchFamily="2" charset="2"/>
              <a:buChar char="n"/>
              <a:defRPr/>
            </a:pPr>
            <a:r>
              <a:rPr lang="ja-JP" altLang="en-US" sz="2000">
                <a:solidFill>
                  <a:schemeClr val="tx1"/>
                </a:solidFill>
                <a:latin typeface="メイリオ" panose="020B0604030504040204" pitchFamily="50" charset="-128"/>
                <a:ea typeface="メイリオ" panose="020B0604030504040204" pitchFamily="50" charset="-128"/>
              </a:rPr>
              <a:t>みんなのアクセシビリティ診断ツール</a:t>
            </a:r>
            <a:r>
              <a:rPr lang="en-US" altLang="ja-JP" sz="2000">
                <a:solidFill>
                  <a:schemeClr val="tx1"/>
                </a:solidFill>
                <a:latin typeface="メイリオ" panose="020B0604030504040204" pitchFamily="50" charset="-128"/>
                <a:ea typeface="メイリオ" panose="020B0604030504040204" pitchFamily="50" charset="-128"/>
              </a:rPr>
              <a:t>miChecker</a:t>
            </a:r>
            <a:endParaRPr lang="ja-JP" altLang="en-US" sz="2000">
              <a:solidFill>
                <a:schemeClr val="tx1"/>
              </a:solidFill>
              <a:latin typeface="メイリオ" panose="020B0604030504040204" pitchFamily="50" charset="-128"/>
              <a:ea typeface="メイリオ" panose="020B0604030504040204" pitchFamily="50" charset="-128"/>
            </a:endParaRPr>
          </a:p>
        </p:txBody>
      </p:sp>
      <p:sp>
        <p:nvSpPr>
          <p:cNvPr id="7" name="角丸四角形 6"/>
          <p:cNvSpPr/>
          <p:nvPr/>
        </p:nvSpPr>
        <p:spPr bwMode="auto">
          <a:xfrm>
            <a:off x="332786" y="1727200"/>
            <a:ext cx="2903709" cy="2052638"/>
          </a:xfrm>
          <a:prstGeom prst="roundRect">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2000" dirty="0">
              <a:solidFill>
                <a:schemeClr val="tx1"/>
              </a:solidFill>
              <a:latin typeface="メイリオ" panose="020B0604030504040204" pitchFamily="50" charset="-128"/>
              <a:ea typeface="メイリオ" panose="020B0604030504040204" pitchFamily="50" charset="-128"/>
            </a:endParaRPr>
          </a:p>
          <a:p>
            <a:pPr marL="342900" indent="-342900">
              <a:lnSpc>
                <a:spcPct val="110000"/>
              </a:lnSpc>
              <a:spcBef>
                <a:spcPct val="20000"/>
              </a:spcBef>
              <a:buClr>
                <a:schemeClr val="bg2"/>
              </a:buClr>
              <a:buSzPct val="75000"/>
              <a:buFont typeface="Wingdings" pitchFamily="2" charset="2"/>
              <a:buChar char="n"/>
              <a:defRPr/>
            </a:pPr>
            <a:r>
              <a:rPr lang="ja-JP" altLang="en-US" sz="2000" dirty="0" smtClean="0">
                <a:solidFill>
                  <a:schemeClr val="tx1"/>
                </a:solidFill>
                <a:latin typeface="メイリオ" panose="020B0604030504040204" pitchFamily="50" charset="-128"/>
                <a:ea typeface="メイリオ" panose="020B0604030504040204" pitchFamily="50" charset="-128"/>
              </a:rPr>
              <a:t>ウェブアクセシビリティ評価</a:t>
            </a:r>
            <a:endParaRPr lang="en-US" altLang="ja-JP" sz="2000" dirty="0" smtClean="0">
              <a:solidFill>
                <a:schemeClr val="tx1"/>
              </a:solidFill>
              <a:latin typeface="メイリオ" panose="020B0604030504040204" pitchFamily="50" charset="-128"/>
              <a:ea typeface="メイリオ" panose="020B0604030504040204" pitchFamily="50" charset="-128"/>
            </a:endParaRPr>
          </a:p>
          <a:p>
            <a:pPr marL="342900" indent="-342900">
              <a:lnSpc>
                <a:spcPct val="110000"/>
              </a:lnSpc>
              <a:spcBef>
                <a:spcPct val="20000"/>
              </a:spcBef>
              <a:buClr>
                <a:schemeClr val="bg2"/>
              </a:buClr>
              <a:buSzPct val="75000"/>
              <a:buFont typeface="Wingdings" pitchFamily="2" charset="2"/>
              <a:buChar char="n"/>
              <a:defRPr/>
            </a:pPr>
            <a:r>
              <a:rPr lang="ja-JP" altLang="en-US" sz="2000" dirty="0" smtClean="0">
                <a:solidFill>
                  <a:schemeClr val="tx1"/>
                </a:solidFill>
                <a:latin typeface="メイリオ" panose="020B0604030504040204" pitchFamily="50" charset="-128"/>
                <a:ea typeface="メイリオ" panose="020B0604030504040204" pitchFamily="50" charset="-128"/>
              </a:rPr>
              <a:t>ウェブアクセシビリティセミナー</a:t>
            </a:r>
            <a:endParaRPr lang="en-US" altLang="ja-JP" sz="2000" dirty="0" smtClean="0">
              <a:solidFill>
                <a:schemeClr val="tx1"/>
              </a:solidFill>
              <a:latin typeface="メイリオ" panose="020B0604030504040204" pitchFamily="50" charset="-128"/>
              <a:ea typeface="メイリオ" panose="020B0604030504040204" pitchFamily="50" charset="-128"/>
            </a:endParaRPr>
          </a:p>
        </p:txBody>
      </p:sp>
      <p:sp>
        <p:nvSpPr>
          <p:cNvPr id="57353" name="正方形/長方形 9"/>
          <p:cNvSpPr>
            <a:spLocks noChangeArrowheads="1"/>
          </p:cNvSpPr>
          <p:nvPr/>
        </p:nvSpPr>
        <p:spPr bwMode="auto">
          <a:xfrm>
            <a:off x="4885327" y="1579563"/>
            <a:ext cx="1495425" cy="508000"/>
          </a:xfrm>
          <a:prstGeom prst="rect">
            <a:avLst/>
          </a:prstGeom>
          <a:solidFill>
            <a:schemeClr val="bg1"/>
          </a:solidFill>
          <a:ln w="25400" algn="ctr">
            <a:solidFill>
              <a:schemeClr val="tx1"/>
            </a:solidFill>
            <a:miter lim="800000"/>
            <a:headEnd/>
            <a:tailEnd/>
          </a:ln>
        </p:spPr>
        <p:txBody>
          <a:bodyPr anchor="ct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a:latin typeface="メイリオ" panose="020B0604030504040204" pitchFamily="50" charset="-128"/>
                <a:ea typeface="メイリオ" panose="020B0604030504040204" pitchFamily="50" charset="-128"/>
              </a:rPr>
              <a:t>WAIC</a:t>
            </a:r>
            <a:endParaRPr lang="ja-JP" altLang="en-US">
              <a:latin typeface="メイリオ" panose="020B0604030504040204" pitchFamily="50" charset="-128"/>
              <a:ea typeface="メイリオ" panose="020B0604030504040204" pitchFamily="50" charset="-128"/>
            </a:endParaRPr>
          </a:p>
        </p:txBody>
      </p:sp>
      <p:sp>
        <p:nvSpPr>
          <p:cNvPr id="57354" name="正方形/長方形 10"/>
          <p:cNvSpPr>
            <a:spLocks noChangeArrowheads="1"/>
          </p:cNvSpPr>
          <p:nvPr/>
        </p:nvSpPr>
        <p:spPr bwMode="auto">
          <a:xfrm>
            <a:off x="206957" y="1579563"/>
            <a:ext cx="1495425" cy="508000"/>
          </a:xfrm>
          <a:prstGeom prst="rect">
            <a:avLst/>
          </a:prstGeom>
          <a:solidFill>
            <a:schemeClr val="bg1"/>
          </a:solidFill>
          <a:ln w="25400" algn="ctr">
            <a:solidFill>
              <a:schemeClr val="tx1"/>
            </a:solidFill>
            <a:miter lim="800000"/>
            <a:headEnd/>
            <a:tailEnd/>
          </a:ln>
        </p:spPr>
        <p:txBody>
          <a:bodyPr anchor="ct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a:latin typeface="メイリオ" panose="020B0604030504040204" pitchFamily="50" charset="-128"/>
                <a:ea typeface="メイリオ" panose="020B0604030504040204" pitchFamily="50" charset="-128"/>
              </a:rPr>
              <a:t>JWAC</a:t>
            </a:r>
            <a:endParaRPr lang="ja-JP" altLang="en-US">
              <a:latin typeface="メイリオ" panose="020B0604030504040204" pitchFamily="50" charset="-128"/>
              <a:ea typeface="メイリオ" panose="020B0604030504040204" pitchFamily="50" charset="-128"/>
            </a:endParaRPr>
          </a:p>
        </p:txBody>
      </p:sp>
      <p:sp>
        <p:nvSpPr>
          <p:cNvPr id="57355" name="正方形/長方形 12"/>
          <p:cNvSpPr>
            <a:spLocks noChangeArrowheads="1"/>
          </p:cNvSpPr>
          <p:nvPr/>
        </p:nvSpPr>
        <p:spPr bwMode="auto">
          <a:xfrm>
            <a:off x="221249" y="4702175"/>
            <a:ext cx="1495425" cy="508000"/>
          </a:xfrm>
          <a:prstGeom prst="rect">
            <a:avLst/>
          </a:prstGeom>
          <a:solidFill>
            <a:schemeClr val="bg1"/>
          </a:solidFill>
          <a:ln w="25400" algn="ctr">
            <a:solidFill>
              <a:schemeClr val="tx1"/>
            </a:solidFill>
            <a:miter lim="800000"/>
            <a:headEnd/>
            <a:tailEnd/>
          </a:ln>
        </p:spPr>
        <p:txBody>
          <a:bodyPr anchor="ct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ja-JP" altLang="en-US" dirty="0">
                <a:latin typeface="メイリオ" panose="020B0604030504040204" pitchFamily="50" charset="-128"/>
                <a:ea typeface="メイリオ" panose="020B0604030504040204" pitchFamily="50" charset="-128"/>
              </a:rPr>
              <a:t>総務省</a:t>
            </a:r>
          </a:p>
        </p:txBody>
      </p:sp>
      <p:sp>
        <p:nvSpPr>
          <p:cNvPr id="2" name="角丸四角形 4"/>
          <p:cNvSpPr/>
          <p:nvPr/>
        </p:nvSpPr>
        <p:spPr bwMode="auto">
          <a:xfrm>
            <a:off x="5697878" y="4857750"/>
            <a:ext cx="3048589" cy="914400"/>
          </a:xfrm>
          <a:prstGeom prst="roundRect">
            <a:avLst>
              <a:gd name="adj" fmla="val 5975"/>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en-US" altLang="ja-JP" sz="1800" dirty="0">
              <a:solidFill>
                <a:schemeClr val="tx1"/>
              </a:solidFill>
              <a:latin typeface="メイリオ" panose="020B0604030504040204" pitchFamily="50" charset="-128"/>
              <a:ea typeface="メイリオ" panose="020B0604030504040204" pitchFamily="50" charset="-128"/>
            </a:endParaRPr>
          </a:p>
          <a:p>
            <a:pPr marL="342900" indent="-342900">
              <a:lnSpc>
                <a:spcPct val="110000"/>
              </a:lnSpc>
              <a:spcBef>
                <a:spcPct val="20000"/>
              </a:spcBef>
              <a:buClr>
                <a:schemeClr val="bg2"/>
              </a:buClr>
              <a:buSzPct val="75000"/>
              <a:buFont typeface="Wingdings" pitchFamily="2" charset="2"/>
              <a:buChar char="n"/>
              <a:defRPr/>
            </a:pPr>
            <a:r>
              <a:rPr lang="en-US" altLang="ja-JP" sz="2000" dirty="0">
                <a:solidFill>
                  <a:schemeClr val="tx1"/>
                </a:solidFill>
                <a:latin typeface="メイリオ" panose="020B0604030504040204" pitchFamily="50" charset="-128"/>
                <a:ea typeface="メイリオ" panose="020B0604030504040204" pitchFamily="50" charset="-128"/>
              </a:rPr>
              <a:t>WCAG 2.0</a:t>
            </a:r>
            <a:r>
              <a:rPr lang="ja-JP" altLang="en-US" sz="2000" dirty="0">
                <a:solidFill>
                  <a:schemeClr val="tx1"/>
                </a:solidFill>
                <a:latin typeface="メイリオ" panose="020B0604030504040204" pitchFamily="50" charset="-128"/>
                <a:ea typeface="メイリオ" panose="020B0604030504040204" pitchFamily="50" charset="-128"/>
              </a:rPr>
              <a:t>関連文書</a:t>
            </a:r>
          </a:p>
        </p:txBody>
      </p:sp>
      <p:sp>
        <p:nvSpPr>
          <p:cNvPr id="57357" name="正方形/長方形 9"/>
          <p:cNvSpPr>
            <a:spLocks noChangeArrowheads="1"/>
          </p:cNvSpPr>
          <p:nvPr/>
        </p:nvSpPr>
        <p:spPr bwMode="auto">
          <a:xfrm>
            <a:off x="5589929" y="4702175"/>
            <a:ext cx="1263650" cy="508000"/>
          </a:xfrm>
          <a:prstGeom prst="rect">
            <a:avLst/>
          </a:prstGeom>
          <a:solidFill>
            <a:schemeClr val="bg1"/>
          </a:solidFill>
          <a:ln w="25400" algn="ctr">
            <a:solidFill>
              <a:schemeClr val="tx1"/>
            </a:solidFill>
            <a:miter lim="800000"/>
            <a:headEnd/>
            <a:tailEnd/>
          </a:ln>
        </p:spPr>
        <p:txBody>
          <a:bodyPr anchor="ct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lnSpc>
                <a:spcPct val="110000"/>
              </a:lnSpc>
              <a:spcBef>
                <a:spcPct val="20000"/>
              </a:spcBef>
              <a:buClr>
                <a:schemeClr val="bg2"/>
              </a:buClr>
              <a:buSzPct val="75000"/>
              <a:buFont typeface="Wingdings" pitchFamily="2" charset="2"/>
              <a:buNone/>
            </a:pPr>
            <a:r>
              <a:rPr lang="en-US" altLang="ja-JP" dirty="0">
                <a:latin typeface="メイリオ" panose="020B0604030504040204" pitchFamily="50" charset="-128"/>
                <a:ea typeface="メイリオ" panose="020B0604030504040204" pitchFamily="50" charset="-128"/>
              </a:rPr>
              <a:t>W3C</a:t>
            </a:r>
            <a:endParaRPr lang="ja-JP" altLang="en-US" dirty="0">
              <a:latin typeface="メイリオ" panose="020B0604030504040204" pitchFamily="50" charset="-128"/>
              <a:ea typeface="メイリオ" panose="020B0604030504040204" pitchFamily="50" charset="-128"/>
            </a:endParaRPr>
          </a:p>
        </p:txBody>
      </p:sp>
      <p:sp>
        <p:nvSpPr>
          <p:cNvPr id="57360" name="AutoShape 19"/>
          <p:cNvSpPr>
            <a:spLocks noChangeArrowheads="1"/>
          </p:cNvSpPr>
          <p:nvPr/>
        </p:nvSpPr>
        <p:spPr bwMode="auto">
          <a:xfrm>
            <a:off x="7174925" y="3855243"/>
            <a:ext cx="341313" cy="1100931"/>
          </a:xfrm>
          <a:prstGeom prst="upArrow">
            <a:avLst>
              <a:gd name="adj1" fmla="val 50000"/>
              <a:gd name="adj2" fmla="val 62907"/>
            </a:avLst>
          </a:prstGeom>
          <a:solidFill>
            <a:srgbClr val="0000FF"/>
          </a:solidFill>
          <a:ln>
            <a:noFill/>
          </a:ln>
          <a:effectLst>
            <a:prstShdw prst="shdw17" dist="17961" dir="2700000">
              <a:srgbClr val="000099"/>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Char char="n"/>
            </a:pPr>
            <a:endParaRPr lang="ja-JP" altLang="en-US">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ja-JP" altLang="en-US" dirty="0" smtClean="0">
                <a:latin typeface="メイリオ" panose="020B0604030504040204" pitchFamily="50" charset="-128"/>
                <a:ea typeface="メイリオ" panose="020B0604030504040204" pitchFamily="50" charset="-128"/>
              </a:rPr>
              <a:t>すべての人に情報を届ける</a:t>
            </a:r>
          </a:p>
        </p:txBody>
      </p:sp>
      <p:sp>
        <p:nvSpPr>
          <p:cNvPr id="106500" name="Rectangle 3"/>
          <p:cNvSpPr>
            <a:spLocks noGrp="1" noChangeArrowheads="1"/>
          </p:cNvSpPr>
          <p:nvPr>
            <p:ph sz="half" idx="1"/>
          </p:nvPr>
        </p:nvSpPr>
        <p:spPr>
          <a:xfrm>
            <a:off x="2890143" y="1600200"/>
            <a:ext cx="6002337" cy="4530725"/>
          </a:xfrm>
        </p:spPr>
        <p:txBody>
          <a:bodyPr/>
          <a:lstStyle/>
          <a:p>
            <a:pPr eaLnBrk="1" hangingPunct="1">
              <a:defRPr/>
            </a:pPr>
            <a:r>
              <a:rPr lang="ja-JP" altLang="en-US" dirty="0" smtClean="0">
                <a:latin typeface="メイリオ" panose="020B0604030504040204" pitchFamily="50" charset="-128"/>
                <a:ea typeface="メイリオ" panose="020B0604030504040204" pitchFamily="50" charset="-128"/>
              </a:rPr>
              <a:t>全盲者は、新聞や本を人に読んでもらうか、点字に訳してもらわないといけませんでした。</a:t>
            </a:r>
          </a:p>
          <a:p>
            <a:pPr eaLnBrk="1" hangingPunct="1">
              <a:defRPr/>
            </a:pPr>
            <a:endParaRPr lang="en-US" altLang="ja-JP" dirty="0" smtClean="0">
              <a:latin typeface="メイリオ" panose="020B0604030504040204" pitchFamily="50" charset="-128"/>
              <a:ea typeface="メイリオ" panose="020B0604030504040204" pitchFamily="50" charset="-128"/>
            </a:endParaRPr>
          </a:p>
          <a:p>
            <a:pPr eaLnBrk="1" hangingPunct="1">
              <a:defRPr/>
            </a:pPr>
            <a:endParaRPr lang="ja-JP" altLang="en-US" dirty="0" smtClean="0">
              <a:latin typeface="メイリオ" panose="020B0604030504040204" pitchFamily="50" charset="-128"/>
              <a:ea typeface="メイリオ" panose="020B0604030504040204" pitchFamily="50" charset="-128"/>
            </a:endParaRPr>
          </a:p>
          <a:p>
            <a:pPr eaLnBrk="1" hangingPunct="1">
              <a:defRPr/>
            </a:pPr>
            <a:endParaRPr lang="ja-JP" altLang="en-US" dirty="0" smtClean="0">
              <a:latin typeface="メイリオ" panose="020B0604030504040204" pitchFamily="50" charset="-128"/>
              <a:ea typeface="メイリオ" panose="020B0604030504040204" pitchFamily="50" charset="-128"/>
            </a:endParaRPr>
          </a:p>
          <a:p>
            <a:pPr eaLnBrk="1" hangingPunct="1">
              <a:defRPr/>
            </a:pPr>
            <a:r>
              <a:rPr lang="ja-JP" altLang="en-US" dirty="0" smtClean="0">
                <a:latin typeface="メイリオ" panose="020B0604030504040204" pitchFamily="50" charset="-128"/>
                <a:ea typeface="メイリオ" panose="020B0604030504040204" pitchFamily="50" charset="-128"/>
              </a:rPr>
              <a:t>インターネットや関連技術の進歩により、一人でも情報収集ができるようになりました。</a:t>
            </a:r>
          </a:p>
        </p:txBody>
      </p:sp>
      <p:pic>
        <p:nvPicPr>
          <p:cNvPr id="117764" name="Picture 4" descr="MCj03981610000[1]"/>
          <p:cNvPicPr>
            <a:picLocks noChangeAspect="1" noChangeArrowheads="1"/>
          </p:cNvPicPr>
          <p:nvPr/>
        </p:nvPicPr>
        <p:blipFill>
          <a:blip r:embed="rId2" cstate="print"/>
          <a:srcRect/>
          <a:stretch>
            <a:fillRect/>
          </a:stretch>
        </p:blipFill>
        <p:spPr bwMode="auto">
          <a:xfrm>
            <a:off x="889893" y="2349500"/>
            <a:ext cx="1820862" cy="1647825"/>
          </a:xfrm>
          <a:prstGeom prst="rect">
            <a:avLst/>
          </a:prstGeom>
          <a:noFill/>
          <a:ln w="9525">
            <a:noFill/>
            <a:miter lim="800000"/>
            <a:headEnd/>
            <a:tailEnd/>
          </a:ln>
        </p:spPr>
      </p:pic>
      <p:pic>
        <p:nvPicPr>
          <p:cNvPr id="117765" name="Picture 5" descr="MCj04154840000[1]"/>
          <p:cNvPicPr>
            <a:picLocks noChangeAspect="1" noChangeArrowheads="1"/>
          </p:cNvPicPr>
          <p:nvPr/>
        </p:nvPicPr>
        <p:blipFill>
          <a:blip r:embed="rId3" cstate="print"/>
          <a:srcRect/>
          <a:stretch>
            <a:fillRect/>
          </a:stretch>
        </p:blipFill>
        <p:spPr bwMode="auto">
          <a:xfrm>
            <a:off x="456505" y="1268413"/>
            <a:ext cx="1423988" cy="1047750"/>
          </a:xfrm>
          <a:prstGeom prst="rect">
            <a:avLst/>
          </a:prstGeom>
          <a:noFill/>
          <a:ln w="9525">
            <a:noFill/>
            <a:miter lim="800000"/>
            <a:headEnd/>
            <a:tailEnd/>
          </a:ln>
        </p:spPr>
      </p:pic>
      <p:sp>
        <p:nvSpPr>
          <p:cNvPr id="106503" name="AutoShape 6"/>
          <p:cNvSpPr>
            <a:spLocks noChangeArrowheads="1"/>
          </p:cNvSpPr>
          <p:nvPr/>
        </p:nvSpPr>
        <p:spPr bwMode="auto">
          <a:xfrm>
            <a:off x="4995168" y="3367006"/>
            <a:ext cx="1128712" cy="614362"/>
          </a:xfrm>
          <a:prstGeom prst="downArrow">
            <a:avLst>
              <a:gd name="adj1" fmla="val 49926"/>
              <a:gd name="adj2" fmla="val 50648"/>
            </a:avLst>
          </a:prstGeom>
          <a:solidFill>
            <a:schemeClr val="accent1">
              <a:lumMod val="20000"/>
              <a:lumOff val="80000"/>
            </a:schemeClr>
          </a:solidFill>
          <a:ln w="9525" algn="ctr">
            <a:solidFill>
              <a:schemeClr val="tx1"/>
            </a:solidFill>
            <a:miter lim="800000"/>
            <a:headEnd/>
            <a:tailEnd/>
          </a:ln>
        </p:spPr>
        <p:txBody>
          <a:bodyPr wrap="none" anchor="ctr"/>
          <a:lstStyle/>
          <a:p>
            <a:pPr>
              <a:defRPr/>
            </a:pPr>
            <a:endParaRPr lang="ja-JP" altLang="en-US">
              <a:latin typeface="メイリオ" panose="020B0604030504040204" pitchFamily="50" charset="-128"/>
              <a:ea typeface="メイリオ" panose="020B0604030504040204" pitchFamily="50" charset="-128"/>
            </a:endParaRPr>
          </a:p>
        </p:txBody>
      </p:sp>
      <p:pic>
        <p:nvPicPr>
          <p:cNvPr id="117767" name="Picture 7" descr="j0195384"/>
          <p:cNvPicPr>
            <a:picLocks noChangeAspect="1" noChangeArrowheads="1"/>
          </p:cNvPicPr>
          <p:nvPr/>
        </p:nvPicPr>
        <p:blipFill>
          <a:blip r:embed="rId4" cstate="print"/>
          <a:srcRect/>
          <a:stretch>
            <a:fillRect/>
          </a:stretch>
        </p:blipFill>
        <p:spPr bwMode="auto">
          <a:xfrm>
            <a:off x="788293" y="4384675"/>
            <a:ext cx="1795462" cy="1833563"/>
          </a:xfrm>
          <a:prstGeom prst="rect">
            <a:avLst/>
          </a:prstGeom>
          <a:noFill/>
          <a:ln w="9525">
            <a:noFill/>
            <a:miter lim="800000"/>
            <a:headEnd/>
            <a:tailEnd/>
          </a:ln>
        </p:spPr>
      </p:pic>
      <p:sp>
        <p:nvSpPr>
          <p:cNvPr id="10" name="スライド番号プレースホルダ 2"/>
          <p:cNvSpPr>
            <a:spLocks noGrp="1"/>
          </p:cNvSpPr>
          <p:nvPr>
            <p:ph type="sldNum" sz="quarter" idx="11"/>
          </p:nvPr>
        </p:nvSpPr>
        <p:spPr>
          <a:xfrm>
            <a:off x="7010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303D7A14-15F0-4F78-9764-E12A29234FA2}" type="slidenum">
              <a:rPr kumimoji="0" lang="en-US" altLang="ja-JP" sz="1800" smtClean="0">
                <a:latin typeface="メイリオ" panose="020B0604030504040204" pitchFamily="50" charset="-128"/>
                <a:ea typeface="メイリオ" panose="020B0604030504040204" pitchFamily="50" charset="-128"/>
              </a:rPr>
              <a:pPr eaLnBrk="1" hangingPunct="1"/>
              <a:t>43</a:t>
            </a:fld>
            <a:endParaRPr kumimoji="0" lang="en-US" altLang="ja-JP" sz="18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871601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ja-JP" altLang="en-US" dirty="0" smtClean="0">
                <a:latin typeface="メイリオ" panose="020B0604030504040204" pitchFamily="50" charset="-128"/>
                <a:ea typeface="メイリオ" panose="020B0604030504040204" pitchFamily="50" charset="-128"/>
              </a:rPr>
              <a:t>すべての人に情報を届ける</a:t>
            </a:r>
          </a:p>
        </p:txBody>
      </p:sp>
      <p:sp>
        <p:nvSpPr>
          <p:cNvPr id="106500" name="Rectangle 3"/>
          <p:cNvSpPr>
            <a:spLocks noGrp="1" noChangeArrowheads="1"/>
          </p:cNvSpPr>
          <p:nvPr>
            <p:ph idx="1"/>
          </p:nvPr>
        </p:nvSpPr>
        <p:spPr>
          <a:xfrm>
            <a:off x="457199" y="1658938"/>
            <a:ext cx="8325853" cy="4208462"/>
          </a:xfrm>
        </p:spPr>
        <p:txBody>
          <a:bodyPr>
            <a:normAutofit/>
          </a:bodyPr>
          <a:lstStyle/>
          <a:p>
            <a:pPr>
              <a:lnSpc>
                <a:spcPct val="110000"/>
              </a:lnSpc>
            </a:pPr>
            <a:r>
              <a:rPr lang="en-US" altLang="ja-JP" dirty="0" smtClean="0">
                <a:latin typeface="メイリオ" panose="020B0604030504040204" pitchFamily="50" charset="-128"/>
                <a:ea typeface="メイリオ" panose="020B0604030504040204" pitchFamily="50" charset="-128"/>
              </a:rPr>
              <a:t>JIS </a:t>
            </a:r>
            <a:r>
              <a:rPr lang="en-US" altLang="ja-JP" dirty="0">
                <a:latin typeface="メイリオ" panose="020B0604030504040204" pitchFamily="50" charset="-128"/>
                <a:ea typeface="メイリオ" panose="020B0604030504040204" pitchFamily="50" charset="-128"/>
              </a:rPr>
              <a:t>X 8341-3</a:t>
            </a:r>
            <a:r>
              <a:rPr lang="ja-JP" altLang="en-US" dirty="0">
                <a:latin typeface="メイリオ" panose="020B0604030504040204" pitchFamily="50" charset="-128"/>
                <a:ea typeface="メイリオ" panose="020B0604030504040204" pitchFamily="50" charset="-128"/>
              </a:rPr>
              <a:t>は、ウェブアクセシビリティの品質を計る「ものさし」です</a:t>
            </a:r>
            <a:r>
              <a:rPr lang="ja-JP" altLang="en-US"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pPr>
              <a:lnSpc>
                <a:spcPct val="110000"/>
              </a:lnSpc>
            </a:pPr>
            <a:endParaRPr lang="en-US" altLang="ja-JP" dirty="0" smtClean="0">
              <a:latin typeface="メイリオ" panose="020B0604030504040204" pitchFamily="50" charset="-128"/>
              <a:ea typeface="メイリオ" panose="020B0604030504040204" pitchFamily="50" charset="-128"/>
            </a:endParaRPr>
          </a:p>
          <a:p>
            <a:pPr>
              <a:lnSpc>
                <a:spcPct val="110000"/>
              </a:lnSpc>
            </a:pPr>
            <a:r>
              <a:rPr lang="ja-JP" altLang="en-US" dirty="0" smtClean="0">
                <a:latin typeface="メイリオ" panose="020B0604030504040204" pitchFamily="50" charset="-128"/>
                <a:ea typeface="メイリオ" panose="020B0604030504040204" pitchFamily="50" charset="-128"/>
              </a:rPr>
              <a:t>すべて</a:t>
            </a:r>
            <a:r>
              <a:rPr lang="ja-JP" altLang="en-US" dirty="0">
                <a:latin typeface="メイリオ" panose="020B0604030504040204" pitchFamily="50" charset="-128"/>
                <a:ea typeface="メイリオ" panose="020B0604030504040204" pitchFamily="50" charset="-128"/>
              </a:rPr>
              <a:t>の人が平等に情報を扱える</a:t>
            </a:r>
            <a:r>
              <a:rPr lang="ja-JP" altLang="en-US" dirty="0" smtClean="0">
                <a:latin typeface="メイリオ" panose="020B0604030504040204" pitchFamily="50" charset="-128"/>
                <a:ea typeface="メイリオ" panose="020B0604030504040204" pitchFamily="50" charset="-128"/>
              </a:rPr>
              <a:t>社会に向けて、</a:t>
            </a:r>
            <a:r>
              <a:rPr lang="en-US" altLang="ja-JP" dirty="0" smtClean="0">
                <a:latin typeface="メイリオ" panose="020B0604030504040204" pitchFamily="50" charset="-128"/>
                <a:ea typeface="メイリオ" panose="020B0604030504040204" pitchFamily="50" charset="-128"/>
              </a:rPr>
              <a:t>JIS </a:t>
            </a:r>
            <a:r>
              <a:rPr lang="en-US" altLang="ja-JP" dirty="0">
                <a:latin typeface="メイリオ" panose="020B0604030504040204" pitchFamily="50" charset="-128"/>
                <a:ea typeface="メイリオ" panose="020B0604030504040204" pitchFamily="50" charset="-128"/>
              </a:rPr>
              <a:t>X 8341-3</a:t>
            </a:r>
            <a:r>
              <a:rPr lang="ja-JP" altLang="en-US" dirty="0">
                <a:latin typeface="メイリオ" panose="020B0604030504040204" pitchFamily="50" charset="-128"/>
                <a:ea typeface="メイリオ" panose="020B0604030504040204" pitchFamily="50" charset="-128"/>
              </a:rPr>
              <a:t>をご活用ください</a:t>
            </a:r>
            <a:r>
              <a:rPr lang="ja-JP" altLang="en-US"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
        <p:nvSpPr>
          <p:cNvPr id="10" name="スライド番号プレースホルダ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303D7A14-15F0-4F78-9764-E12A29234FA2}" type="slidenum">
              <a:rPr kumimoji="0" lang="en-US" altLang="ja-JP" sz="1800" smtClean="0">
                <a:latin typeface="メイリオ" panose="020B0604030504040204" pitchFamily="50" charset="-128"/>
                <a:ea typeface="メイリオ" panose="020B0604030504040204" pitchFamily="50" charset="-128"/>
              </a:rPr>
              <a:pPr eaLnBrk="1" hangingPunct="1"/>
              <a:t>44</a:t>
            </a:fld>
            <a:endParaRPr kumimoji="0" lang="en-US" altLang="ja-JP" sz="18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328346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736600" y="2938463"/>
            <a:ext cx="7772400" cy="1362075"/>
          </a:xfrm>
        </p:spPr>
        <p:txBody>
          <a:bodyPr/>
          <a:lstStyle/>
          <a:p>
            <a:pPr>
              <a:defRPr/>
            </a:pPr>
            <a:r>
              <a:rPr lang="ja-JP" altLang="en-US" sz="3600" dirty="0">
                <a:latin typeface="メイリオ" panose="020B0604030504040204" pitchFamily="50" charset="-128"/>
                <a:ea typeface="メイリオ" panose="020B0604030504040204" pitchFamily="50" charset="-128"/>
              </a:rPr>
              <a:t>参考情報</a:t>
            </a:r>
          </a:p>
        </p:txBody>
      </p:sp>
      <p:sp>
        <p:nvSpPr>
          <p:cNvPr id="56323" name="テキスト プレースホルダ 7"/>
          <p:cNvSpPr>
            <a:spLocks noGrp="1"/>
          </p:cNvSpPr>
          <p:nvPr>
            <p:ph type="body" idx="1"/>
          </p:nvPr>
        </p:nvSpPr>
        <p:spPr>
          <a:xfrm>
            <a:off x="708025" y="4451350"/>
            <a:ext cx="7772400" cy="1500188"/>
          </a:xfrm>
        </p:spPr>
        <p:txBody>
          <a:bodyPr/>
          <a:lstStyle/>
          <a:p>
            <a:endParaRPr lang="ja-JP" altLang="en-US" smtClean="0">
              <a:latin typeface="メイリオ" panose="020B0604030504040204" pitchFamily="50" charset="-128"/>
              <a:ea typeface="メイリオ" panose="020B0604030504040204" pitchFamily="50" charset="-128"/>
            </a:endParaRPr>
          </a:p>
        </p:txBody>
      </p:sp>
      <p:sp>
        <p:nvSpPr>
          <p:cNvPr id="5632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DC2C5C66-F78B-4EAC-803A-FC2DAA0A0272}" type="slidenum">
              <a:rPr kumimoji="0" lang="en-US" altLang="ja-JP" sz="1800" smtClean="0">
                <a:latin typeface="メイリオ" panose="020B0604030504040204" pitchFamily="50" charset="-128"/>
                <a:ea typeface="メイリオ" panose="020B0604030504040204" pitchFamily="50" charset="-128"/>
              </a:rPr>
              <a:pPr eaLnBrk="1" hangingPunct="1"/>
              <a:t>45</a:t>
            </a:fld>
            <a:endParaRPr kumimoji="0" lang="en-US" altLang="ja-JP" sz="180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13443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ja-JP" altLang="en-US" sz="4000" dirty="0" smtClean="0">
                <a:latin typeface="メイリオ" panose="020B0604030504040204" pitchFamily="50" charset="-128"/>
                <a:ea typeface="メイリオ" panose="020B0604030504040204" pitchFamily="50" charset="-128"/>
              </a:rPr>
              <a:t>参考リンク</a:t>
            </a:r>
          </a:p>
        </p:txBody>
      </p:sp>
      <p:sp>
        <p:nvSpPr>
          <p:cNvPr id="82947" name="Rectangle 3"/>
          <p:cNvSpPr>
            <a:spLocks noGrp="1" noChangeArrowheads="1"/>
          </p:cNvSpPr>
          <p:nvPr>
            <p:ph type="body" idx="1"/>
          </p:nvPr>
        </p:nvSpPr>
        <p:spPr>
          <a:xfrm>
            <a:off x="457200" y="1407695"/>
            <a:ext cx="8410074" cy="5257799"/>
          </a:xfrm>
        </p:spPr>
        <p:txBody>
          <a:bodyPr>
            <a:normAutofit lnSpcReduction="10000"/>
          </a:bodyPr>
          <a:lstStyle/>
          <a:p>
            <a:pPr>
              <a:defRPr/>
            </a:pPr>
            <a:r>
              <a:rPr lang="ja-JP" altLang="en-US" sz="2400" dirty="0" smtClean="0">
                <a:latin typeface="メイリオ" panose="020B0604030504040204" pitchFamily="50" charset="-128"/>
                <a:ea typeface="メイリオ" panose="020B0604030504040204" pitchFamily="50" charset="-128"/>
              </a:rPr>
              <a:t>ウェブアクセシビリティ推進協会</a:t>
            </a:r>
            <a:r>
              <a:rPr lang="en-US" altLang="ja-JP" sz="2400" dirty="0" smtClean="0">
                <a:latin typeface="メイリオ" panose="020B0604030504040204" pitchFamily="50" charset="-128"/>
                <a:ea typeface="メイリオ" panose="020B0604030504040204" pitchFamily="50" charset="-128"/>
              </a:rPr>
              <a:t>(JWAC)</a:t>
            </a:r>
          </a:p>
          <a:p>
            <a:pPr lvl="1">
              <a:defRPr/>
            </a:pPr>
            <a:r>
              <a:rPr lang="en-US" altLang="en-US" sz="2000" dirty="0" smtClean="0">
                <a:latin typeface="メイリオ" panose="020B0604030504040204" pitchFamily="50" charset="-128"/>
                <a:ea typeface="メイリオ" panose="020B0604030504040204" pitchFamily="50" charset="-128"/>
              </a:rPr>
              <a:t>http://www.jwac.or.jp/</a:t>
            </a:r>
            <a:endParaRPr lang="en-US" altLang="ja-JP" sz="2000" dirty="0" smtClean="0">
              <a:latin typeface="メイリオ" panose="020B0604030504040204" pitchFamily="50" charset="-128"/>
              <a:ea typeface="メイリオ" panose="020B0604030504040204" pitchFamily="50" charset="-128"/>
            </a:endParaRPr>
          </a:p>
          <a:p>
            <a:pPr>
              <a:defRPr/>
            </a:pPr>
            <a:r>
              <a:rPr lang="en-US" altLang="ja-JP" sz="2400" dirty="0" smtClean="0">
                <a:latin typeface="メイリオ" panose="020B0604030504040204" pitchFamily="50" charset="-128"/>
                <a:ea typeface="メイリオ" panose="020B0604030504040204" pitchFamily="50" charset="-128"/>
              </a:rPr>
              <a:t>JIS X 8341-3:2010</a:t>
            </a:r>
            <a:r>
              <a:rPr lang="ja-JP" altLang="en-US" sz="2400" dirty="0" smtClean="0">
                <a:latin typeface="メイリオ" panose="020B0604030504040204" pitchFamily="50" charset="-128"/>
                <a:ea typeface="メイリオ" panose="020B0604030504040204" pitchFamily="50" charset="-128"/>
              </a:rPr>
              <a:t>に基づいたウェブアクセシビリティの試験手順について </a:t>
            </a:r>
            <a:endParaRPr lang="en-US" altLang="ja-JP" sz="2400" dirty="0" smtClean="0">
              <a:latin typeface="メイリオ" panose="020B0604030504040204" pitchFamily="50" charset="-128"/>
              <a:ea typeface="メイリオ" panose="020B0604030504040204" pitchFamily="50" charset="-128"/>
            </a:endParaRPr>
          </a:p>
          <a:p>
            <a:pPr lvl="1">
              <a:defRPr/>
            </a:pPr>
            <a:r>
              <a:rPr lang="en-US" altLang="ja-JP" sz="2000" dirty="0" smtClean="0">
                <a:latin typeface="メイリオ" panose="020B0604030504040204" pitchFamily="50" charset="-128"/>
                <a:ea typeface="メイリオ" panose="020B0604030504040204" pitchFamily="50" charset="-128"/>
              </a:rPr>
              <a:t>http</a:t>
            </a:r>
            <a:r>
              <a:rPr lang="en-US" altLang="ja-JP" sz="2000" dirty="0">
                <a:latin typeface="メイリオ" panose="020B0604030504040204" pitchFamily="50" charset="-128"/>
                <a:ea typeface="メイリオ" panose="020B0604030504040204" pitchFamily="50" charset="-128"/>
              </a:rPr>
              <a:t>://</a:t>
            </a:r>
            <a:r>
              <a:rPr lang="en-US" altLang="ja-JP" sz="2000" dirty="0" smtClean="0">
                <a:latin typeface="メイリオ" panose="020B0604030504040204" pitchFamily="50" charset="-128"/>
                <a:ea typeface="メイリオ" panose="020B0604030504040204" pitchFamily="50" charset="-128"/>
              </a:rPr>
              <a:t>www.jwac.or.jp/activity/tech/check_01.html</a:t>
            </a:r>
          </a:p>
          <a:p>
            <a:pPr>
              <a:defRPr/>
            </a:pPr>
            <a:r>
              <a:rPr lang="ja-JP" altLang="en-US" sz="2400" dirty="0" smtClean="0">
                <a:latin typeface="メイリオ" panose="020B0604030504040204" pitchFamily="50" charset="-128"/>
                <a:ea typeface="メイリオ" panose="020B0604030504040204" pitchFamily="50" charset="-128"/>
              </a:rPr>
              <a:t>ウェブアクセシビリティ基盤委員会</a:t>
            </a:r>
            <a:r>
              <a:rPr lang="en-US" altLang="ja-JP" sz="2400" dirty="0" smtClean="0">
                <a:latin typeface="メイリオ" panose="020B0604030504040204" pitchFamily="50" charset="-128"/>
                <a:ea typeface="メイリオ" panose="020B0604030504040204" pitchFamily="50" charset="-128"/>
              </a:rPr>
              <a:t>(WAIC)</a:t>
            </a:r>
          </a:p>
          <a:p>
            <a:pPr lvl="1">
              <a:defRPr/>
            </a:pPr>
            <a:r>
              <a:rPr lang="en-US" altLang="ja-JP" sz="2000" dirty="0" smtClean="0">
                <a:latin typeface="メイリオ" panose="020B0604030504040204" pitchFamily="50" charset="-128"/>
                <a:ea typeface="メイリオ" panose="020B0604030504040204" pitchFamily="50" charset="-128"/>
              </a:rPr>
              <a:t>http://waic.jp/	</a:t>
            </a:r>
          </a:p>
          <a:p>
            <a:pPr>
              <a:defRPr/>
            </a:pPr>
            <a:r>
              <a:rPr lang="ja-JP" altLang="en-US" sz="2400" dirty="0">
                <a:latin typeface="メイリオ" panose="020B0604030504040204" pitchFamily="50" charset="-128"/>
                <a:ea typeface="メイリオ" panose="020B0604030504040204" pitchFamily="50" charset="-128"/>
              </a:rPr>
              <a:t>みんなの公共サイト運用</a:t>
            </a:r>
            <a:r>
              <a:rPr lang="ja-JP" altLang="en-US" sz="2400" dirty="0" smtClean="0">
                <a:latin typeface="メイリオ" panose="020B0604030504040204" pitchFamily="50" charset="-128"/>
                <a:ea typeface="メイリオ" panose="020B0604030504040204" pitchFamily="50" charset="-128"/>
              </a:rPr>
              <a:t>モデル改定版（</a:t>
            </a:r>
            <a:r>
              <a:rPr lang="en-US" altLang="ja-JP" sz="2400" dirty="0" smtClean="0">
                <a:latin typeface="メイリオ" panose="020B0604030504040204" pitchFamily="50" charset="-128"/>
                <a:ea typeface="メイリオ" panose="020B0604030504040204" pitchFamily="50" charset="-128"/>
              </a:rPr>
              <a:t>2010</a:t>
            </a:r>
            <a:r>
              <a:rPr lang="ja-JP" altLang="en-US" sz="2400" dirty="0" smtClean="0">
                <a:latin typeface="メイリオ" panose="020B0604030504040204" pitchFamily="50" charset="-128"/>
                <a:ea typeface="メイリオ" panose="020B0604030504040204" pitchFamily="50" charset="-128"/>
              </a:rPr>
              <a:t>年度版）</a:t>
            </a:r>
            <a:endParaRPr lang="en-US" altLang="ja-JP" sz="2400" dirty="0" smtClean="0">
              <a:latin typeface="メイリオ" panose="020B0604030504040204" pitchFamily="50" charset="-128"/>
              <a:ea typeface="メイリオ" panose="020B0604030504040204" pitchFamily="50" charset="-128"/>
            </a:endParaRPr>
          </a:p>
          <a:p>
            <a:pPr lvl="1">
              <a:defRPr/>
            </a:pPr>
            <a:r>
              <a:rPr lang="en-US" altLang="ja-JP" sz="2000" dirty="0">
                <a:latin typeface="メイリオ" panose="020B0604030504040204" pitchFamily="50" charset="-128"/>
                <a:ea typeface="メイリオ" panose="020B0604030504040204" pitchFamily="50" charset="-128"/>
              </a:rPr>
              <a:t>http://</a:t>
            </a:r>
            <a:r>
              <a:rPr lang="en-US" altLang="ja-JP" sz="2000" dirty="0" smtClean="0">
                <a:latin typeface="メイリオ" panose="020B0604030504040204" pitchFamily="50" charset="-128"/>
                <a:ea typeface="メイリオ" panose="020B0604030504040204" pitchFamily="50" charset="-128"/>
              </a:rPr>
              <a:t>www.soumu.go.jp/main_sosiki/joho_tsusin/w_access/index_02.html</a:t>
            </a:r>
          </a:p>
          <a:p>
            <a:pPr>
              <a:defRPr/>
            </a:pPr>
            <a:r>
              <a:rPr lang="ja-JP" altLang="en-US" sz="2400" dirty="0" smtClean="0">
                <a:latin typeface="メイリオ" panose="020B0604030504040204" pitchFamily="50" charset="-128"/>
                <a:ea typeface="メイリオ" panose="020B0604030504040204" pitchFamily="50" charset="-128"/>
              </a:rPr>
              <a:t>みんな</a:t>
            </a:r>
            <a:r>
              <a:rPr lang="ja-JP" altLang="en-US" sz="2400" dirty="0">
                <a:latin typeface="メイリオ" panose="020B0604030504040204" pitchFamily="50" charset="-128"/>
                <a:ea typeface="メイリオ" panose="020B0604030504040204" pitchFamily="50" charset="-128"/>
              </a:rPr>
              <a:t>のアクセシビリティ評価ツール： </a:t>
            </a:r>
            <a:r>
              <a:rPr lang="en-US" altLang="ja-JP" sz="2400" dirty="0" err="1">
                <a:latin typeface="メイリオ" panose="020B0604030504040204" pitchFamily="50" charset="-128"/>
                <a:ea typeface="メイリオ" panose="020B0604030504040204" pitchFamily="50" charset="-128"/>
              </a:rPr>
              <a:t>miChecker</a:t>
            </a: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エムアイチェッカー</a:t>
            </a:r>
            <a:r>
              <a:rPr lang="en-US" altLang="ja-JP" sz="2400" dirty="0" smtClean="0">
                <a:latin typeface="メイリオ" panose="020B0604030504040204" pitchFamily="50" charset="-128"/>
                <a:ea typeface="メイリオ" panose="020B0604030504040204" pitchFamily="50" charset="-128"/>
              </a:rPr>
              <a:t>)</a:t>
            </a:r>
          </a:p>
          <a:p>
            <a:pPr lvl="1">
              <a:defRPr/>
            </a:pPr>
            <a:r>
              <a:rPr lang="en-US" altLang="ja-JP" sz="2000" dirty="0">
                <a:latin typeface="メイリオ" panose="020B0604030504040204" pitchFamily="50" charset="-128"/>
                <a:ea typeface="メイリオ" panose="020B0604030504040204" pitchFamily="50" charset="-128"/>
              </a:rPr>
              <a:t>http://www.soumu.go.jp/main_sosiki/joho_tsusin/b_free/miChecker_download.html</a:t>
            </a:r>
            <a:endParaRPr lang="ja-JP" altLang="en-US" sz="2000" dirty="0" smtClean="0">
              <a:latin typeface="メイリオ" panose="020B0604030504040204" pitchFamily="50" charset="-128"/>
              <a:ea typeface="メイリオ" panose="020B0604030504040204" pitchFamily="50" charset="-128"/>
            </a:endParaRPr>
          </a:p>
        </p:txBody>
      </p:sp>
      <p:sp>
        <p:nvSpPr>
          <p:cNvPr id="7168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B672E9B7-3B9B-4B1D-B976-E86051527EAF}" type="slidenum">
              <a:rPr kumimoji="0" lang="en-US" altLang="ja-JP" sz="1800" smtClean="0">
                <a:latin typeface="メイリオ" panose="020B0604030504040204" pitchFamily="50" charset="-128"/>
                <a:ea typeface="メイリオ" panose="020B0604030504040204" pitchFamily="50" charset="-128"/>
              </a:rPr>
              <a:pPr eaLnBrk="1" hangingPunct="1"/>
              <a:t>46</a:t>
            </a:fld>
            <a:endParaRPr kumimoji="0" lang="en-US" altLang="ja-JP" sz="180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59782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ja-JP" altLang="en-US" sz="4000" dirty="0" smtClean="0">
                <a:latin typeface="メイリオ" panose="020B0604030504040204" pitchFamily="50" charset="-128"/>
                <a:ea typeface="メイリオ" panose="020B0604030504040204" pitchFamily="50" charset="-128"/>
              </a:rPr>
              <a:t>参考リンク</a:t>
            </a:r>
          </a:p>
        </p:txBody>
      </p:sp>
      <p:sp>
        <p:nvSpPr>
          <p:cNvPr id="82947" name="Rectangle 3"/>
          <p:cNvSpPr>
            <a:spLocks noGrp="1" noChangeArrowheads="1"/>
          </p:cNvSpPr>
          <p:nvPr>
            <p:ph type="body" idx="1"/>
          </p:nvPr>
        </p:nvSpPr>
        <p:spPr>
          <a:xfrm>
            <a:off x="457200" y="1346106"/>
            <a:ext cx="8410074" cy="5114852"/>
          </a:xfrm>
        </p:spPr>
        <p:txBody>
          <a:bodyPr>
            <a:noAutofit/>
          </a:bodyPr>
          <a:lstStyle/>
          <a:p>
            <a:pPr>
              <a:defRPr/>
            </a:pPr>
            <a:r>
              <a:rPr lang="en-US" altLang="ja-JP" sz="2400" dirty="0">
                <a:latin typeface="メイリオ" panose="020B0604030504040204" pitchFamily="50" charset="-128"/>
                <a:ea typeface="メイリオ" panose="020B0604030504040204" pitchFamily="50" charset="-128"/>
              </a:rPr>
              <a:t>Web Content Accessibility Guidelines (WCAG) 2.0</a:t>
            </a:r>
          </a:p>
          <a:p>
            <a:pPr lvl="1">
              <a:defRPr/>
            </a:pPr>
            <a:r>
              <a:rPr lang="en-US" altLang="ja-JP" sz="2000" dirty="0">
                <a:latin typeface="メイリオ" panose="020B0604030504040204" pitchFamily="50" charset="-128"/>
                <a:ea typeface="メイリオ" panose="020B0604030504040204" pitchFamily="50" charset="-128"/>
              </a:rPr>
              <a:t>http://www.w3.org/TR/WCAG20/</a:t>
            </a:r>
          </a:p>
          <a:p>
            <a:pPr>
              <a:defRPr/>
            </a:pPr>
            <a:r>
              <a:rPr lang="en-US" altLang="ja-JP" sz="2400" dirty="0" smtClean="0">
                <a:latin typeface="メイリオ" panose="020B0604030504040204" pitchFamily="50" charset="-128"/>
                <a:ea typeface="メイリオ" panose="020B0604030504040204" pitchFamily="50" charset="-128"/>
              </a:rPr>
              <a:t>Understanding</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WCAG20</a:t>
            </a:r>
          </a:p>
          <a:p>
            <a:pPr lvl="1">
              <a:defRPr/>
            </a:pPr>
            <a:r>
              <a:rPr lang="en-US" altLang="ja-JP" sz="2000" dirty="0" smtClean="0">
                <a:latin typeface="メイリオ" panose="020B0604030504040204" pitchFamily="50" charset="-128"/>
                <a:ea typeface="メイリオ" panose="020B0604030504040204" pitchFamily="50" charset="-128"/>
              </a:rPr>
              <a:t>http://www.w3.org/TR/UNDERSTANDING-WCAG20/</a:t>
            </a:r>
          </a:p>
          <a:p>
            <a:pPr>
              <a:defRPr/>
            </a:pPr>
            <a:r>
              <a:rPr lang="en-US" altLang="ja-JP" sz="2400" dirty="0" smtClean="0">
                <a:latin typeface="メイリオ" panose="020B0604030504040204" pitchFamily="50" charset="-128"/>
                <a:ea typeface="メイリオ" panose="020B0604030504040204" pitchFamily="50" charset="-128"/>
              </a:rPr>
              <a:t>Techniques for WCAG 2.0 </a:t>
            </a:r>
          </a:p>
          <a:p>
            <a:pPr lvl="1">
              <a:defRPr/>
            </a:pPr>
            <a:r>
              <a:rPr lang="en-US" altLang="ja-JP" sz="2000" dirty="0" smtClean="0">
                <a:latin typeface="メイリオ" panose="020B0604030504040204" pitchFamily="50" charset="-128"/>
                <a:ea typeface="メイリオ" panose="020B0604030504040204" pitchFamily="50" charset="-128"/>
              </a:rPr>
              <a:t>http://www.w3.org/TR/WCAG-TECHS/</a:t>
            </a:r>
          </a:p>
          <a:p>
            <a:pPr eaLnBrk="1" hangingPunct="1">
              <a:defRPr/>
            </a:pPr>
            <a:r>
              <a:rPr lang="en-US" altLang="ja-JP" sz="2400" dirty="0" smtClean="0">
                <a:latin typeface="メイリオ" panose="020B0604030504040204" pitchFamily="50" charset="-128"/>
                <a:ea typeface="メイリオ" panose="020B0604030504040204" pitchFamily="50" charset="-128"/>
              </a:rPr>
              <a:t>NTT</a:t>
            </a:r>
            <a:r>
              <a:rPr lang="ja-JP" altLang="en-US" sz="2400" dirty="0" smtClean="0">
                <a:latin typeface="メイリオ" panose="020B0604030504040204" pitchFamily="50" charset="-128"/>
                <a:ea typeface="メイリオ" panose="020B0604030504040204" pitchFamily="50" charset="-128"/>
              </a:rPr>
              <a:t>の</a:t>
            </a:r>
            <a:r>
              <a:rPr lang="en-US" altLang="ja-JP" sz="2400" dirty="0" smtClean="0">
                <a:latin typeface="メイリオ" panose="020B0604030504040204" pitchFamily="50" charset="-128"/>
                <a:ea typeface="メイリオ" panose="020B0604030504040204" pitchFamily="50" charset="-128"/>
              </a:rPr>
              <a:t>ICT</a:t>
            </a:r>
            <a:r>
              <a:rPr lang="ja-JP" altLang="en-US" sz="2400" dirty="0" smtClean="0">
                <a:latin typeface="メイリオ" panose="020B0604030504040204" pitchFamily="50" charset="-128"/>
                <a:ea typeface="メイリオ" panose="020B0604030504040204" pitchFamily="50" charset="-128"/>
              </a:rPr>
              <a:t>デザイン</a:t>
            </a:r>
            <a:endParaRPr lang="en-US" altLang="ja-JP" sz="2400" dirty="0" smtClean="0">
              <a:latin typeface="メイリオ" panose="020B0604030504040204" pitchFamily="50" charset="-128"/>
              <a:ea typeface="メイリオ" panose="020B0604030504040204" pitchFamily="50" charset="-128"/>
            </a:endParaRPr>
          </a:p>
          <a:p>
            <a:pPr lvl="1" eaLnBrk="1" hangingPunct="1">
              <a:defRPr/>
            </a:pPr>
            <a:r>
              <a:rPr lang="en-US" altLang="ja-JP" sz="1800" dirty="0" smtClean="0">
                <a:latin typeface="メイリオ" panose="020B0604030504040204" pitchFamily="50" charset="-128"/>
                <a:ea typeface="メイリオ" panose="020B0604030504040204" pitchFamily="50" charset="-128"/>
              </a:rPr>
              <a:t>http://www.waza.jp/idec/</a:t>
            </a:r>
          </a:p>
          <a:p>
            <a:pPr marL="0" lvl="1" indent="0" eaLnBrk="1" hangingPunct="1">
              <a:buNone/>
              <a:defRPr/>
            </a:pPr>
            <a:endParaRPr lang="en-US" altLang="ja-JP" sz="1800" dirty="0">
              <a:latin typeface="メイリオ" panose="020B0604030504040204" pitchFamily="50" charset="-128"/>
              <a:ea typeface="メイリオ" panose="020B0604030504040204" pitchFamily="50" charset="-128"/>
            </a:endParaRPr>
          </a:p>
          <a:p>
            <a:pPr marL="0" lvl="1" indent="0" eaLnBrk="1" hangingPunct="1">
              <a:buNone/>
              <a:defRPr/>
            </a:pPr>
            <a:r>
              <a:rPr lang="ja-JP" altLang="en-US" sz="4000" dirty="0" smtClean="0">
                <a:latin typeface="メイリオ" panose="020B0604030504040204" pitchFamily="50" charset="-128"/>
                <a:ea typeface="メイリオ" panose="020B0604030504040204" pitchFamily="50" charset="-128"/>
              </a:rPr>
              <a:t>参考文献</a:t>
            </a:r>
            <a:endParaRPr lang="en-US" altLang="ja-JP" sz="4000" dirty="0" smtClean="0">
              <a:latin typeface="メイリオ" panose="020B0604030504040204" pitchFamily="50" charset="-128"/>
              <a:ea typeface="メイリオ" panose="020B0604030504040204" pitchFamily="50" charset="-128"/>
            </a:endParaRPr>
          </a:p>
          <a:p>
            <a:pPr eaLnBrk="1" hangingPunct="1">
              <a:defRPr/>
            </a:pPr>
            <a:r>
              <a:rPr lang="en-US" altLang="ja-JP" sz="2400" dirty="0" smtClean="0">
                <a:latin typeface="メイリオ" panose="020B0604030504040204" pitchFamily="50" charset="-128"/>
                <a:ea typeface="メイリオ" panose="020B0604030504040204" pitchFamily="50" charset="-128"/>
              </a:rPr>
              <a:t>NTT</a:t>
            </a:r>
            <a:r>
              <a:rPr lang="ja-JP" altLang="en-US" sz="2400" dirty="0" smtClean="0">
                <a:latin typeface="メイリオ" panose="020B0604030504040204" pitchFamily="50" charset="-128"/>
                <a:ea typeface="メイリオ" panose="020B0604030504040204" pitchFamily="50" charset="-128"/>
              </a:rPr>
              <a:t>サービスエボリューション研究所編著</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「ウェブユニバーサルデザイン」</a:t>
            </a:r>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近代科学社</a:t>
            </a:r>
            <a:r>
              <a:rPr lang="en-US" altLang="ja-JP" sz="2400" dirty="0" smtClean="0">
                <a:latin typeface="メイリオ" panose="020B0604030504040204" pitchFamily="50" charset="-128"/>
                <a:ea typeface="メイリオ" panose="020B0604030504040204" pitchFamily="50" charset="-128"/>
              </a:rPr>
              <a:t>, 2014.</a:t>
            </a:r>
          </a:p>
          <a:p>
            <a:pPr lvl="1">
              <a:defRPr/>
            </a:pPr>
            <a:endParaRPr lang="ja-JP" altLang="en-US" sz="1800" dirty="0" smtClean="0">
              <a:latin typeface="メイリオ" panose="020B0604030504040204" pitchFamily="50" charset="-128"/>
              <a:ea typeface="メイリオ" panose="020B0604030504040204" pitchFamily="50" charset="-128"/>
            </a:endParaRPr>
          </a:p>
        </p:txBody>
      </p:sp>
      <p:sp>
        <p:nvSpPr>
          <p:cNvPr id="7168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B672E9B7-3B9B-4B1D-B976-E86051527EAF}" type="slidenum">
              <a:rPr kumimoji="0" lang="en-US" altLang="ja-JP" sz="1800" smtClean="0">
                <a:latin typeface="メイリオ" panose="020B0604030504040204" pitchFamily="50" charset="-128"/>
                <a:ea typeface="メイリオ" panose="020B0604030504040204" pitchFamily="50" charset="-128"/>
              </a:rPr>
              <a:pPr eaLnBrk="1" hangingPunct="1"/>
              <a:t>47</a:t>
            </a:fld>
            <a:endParaRPr kumimoji="0" lang="en-US" altLang="ja-JP" sz="180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18740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z="3600" dirty="0" smtClean="0">
                <a:latin typeface="メイリオ" panose="020B0604030504040204" pitchFamily="50" charset="-128"/>
                <a:ea typeface="メイリオ" panose="020B0604030504040204" pitchFamily="50" charset="-128"/>
              </a:rPr>
              <a:t>ウェブコンテンツとは</a:t>
            </a:r>
          </a:p>
        </p:txBody>
      </p:sp>
      <p:cxnSp>
        <p:nvCxnSpPr>
          <p:cNvPr id="16" name="直線矢印コネクタ 15"/>
          <p:cNvCxnSpPr/>
          <p:nvPr/>
        </p:nvCxnSpPr>
        <p:spPr>
          <a:xfrm rot="5400000" flipH="1" flipV="1">
            <a:off x="1343025" y="4818063"/>
            <a:ext cx="503237" cy="1588"/>
          </a:xfrm>
          <a:prstGeom prst="straightConnector1">
            <a:avLst/>
          </a:prstGeom>
          <a:ln w="2857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7172" name="computr1"/>
          <p:cNvSpPr>
            <a:spLocks noEditPoints="1" noChangeArrowheads="1"/>
          </p:cNvSpPr>
          <p:nvPr/>
        </p:nvSpPr>
        <p:spPr bwMode="auto">
          <a:xfrm>
            <a:off x="947738" y="5154613"/>
            <a:ext cx="1206500" cy="1209675"/>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cxnSp>
        <p:nvCxnSpPr>
          <p:cNvPr id="24" name="直線矢印コネクタ 23"/>
          <p:cNvCxnSpPr/>
          <p:nvPr/>
        </p:nvCxnSpPr>
        <p:spPr>
          <a:xfrm>
            <a:off x="2439988" y="5853113"/>
            <a:ext cx="615950" cy="1587"/>
          </a:xfrm>
          <a:prstGeom prst="straightConnector1">
            <a:avLst/>
          </a:prstGeom>
          <a:ln w="2857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8" name="正方形/長方形 27"/>
          <p:cNvSpPr/>
          <p:nvPr/>
        </p:nvSpPr>
        <p:spPr>
          <a:xfrm>
            <a:off x="1206500" y="5249863"/>
            <a:ext cx="728663" cy="560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bg2"/>
              </a:buClr>
              <a:buSzPct val="75000"/>
              <a:buFont typeface="Wingdings" pitchFamily="2" charset="2"/>
              <a:buNone/>
              <a:defRPr/>
            </a:pPr>
            <a:endParaRPr lang="en-US" altLang="ja-JP" sz="500" dirty="0" smtClean="0">
              <a:solidFill>
                <a:schemeClr val="tx1"/>
              </a:solidFill>
              <a:latin typeface="メイリオ" panose="020B0604030504040204" pitchFamily="50" charset="-128"/>
              <a:ea typeface="メイリオ" panose="020B0604030504040204" pitchFamily="50" charset="-128"/>
            </a:endParaRPr>
          </a:p>
          <a:p>
            <a:pPr algn="ctr" eaLnBrk="0" hangingPunct="0">
              <a:lnSpc>
                <a:spcPct val="80000"/>
              </a:lnSpc>
              <a:spcBef>
                <a:spcPct val="20000"/>
              </a:spcBef>
              <a:buClr>
                <a:schemeClr val="bg2"/>
              </a:buClr>
              <a:buSzPct val="75000"/>
              <a:buFont typeface="Wingdings" pitchFamily="2" charset="2"/>
              <a:buNone/>
              <a:defRPr/>
            </a:pPr>
            <a:r>
              <a:rPr lang="en-US" altLang="ja-JP" sz="2400" dirty="0" smtClean="0">
                <a:solidFill>
                  <a:schemeClr val="tx1"/>
                </a:solidFill>
                <a:latin typeface="メイリオ" panose="020B0604030504040204" pitchFamily="50" charset="-128"/>
                <a:ea typeface="メイリオ" panose="020B0604030504040204" pitchFamily="50" charset="-128"/>
              </a:rPr>
              <a:t>PC</a:t>
            </a:r>
            <a:endParaRPr lang="ja-JP" altLang="en-US" sz="2400" dirty="0">
              <a:solidFill>
                <a:schemeClr val="tx1"/>
              </a:solidFill>
              <a:latin typeface="メイリオ" panose="020B0604030504040204" pitchFamily="50" charset="-128"/>
              <a:ea typeface="メイリオ" panose="020B0604030504040204" pitchFamily="50" charset="-128"/>
            </a:endParaRPr>
          </a:p>
        </p:txBody>
      </p:sp>
      <p:pic>
        <p:nvPicPr>
          <p:cNvPr id="7175" name="Picture 4" descr="C:\Program Files\Microsoft Office\MEDIA\CAGCAT10\j029202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230563" y="4846638"/>
            <a:ext cx="1452562"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テキスト ボックス 29"/>
          <p:cNvSpPr txBox="1">
            <a:spLocks noChangeArrowheads="1"/>
          </p:cNvSpPr>
          <p:nvPr/>
        </p:nvSpPr>
        <p:spPr bwMode="auto">
          <a:xfrm>
            <a:off x="6854806" y="4455403"/>
            <a:ext cx="954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ユーザ</a:t>
            </a:r>
          </a:p>
        </p:txBody>
      </p:sp>
      <p:sp>
        <p:nvSpPr>
          <p:cNvPr id="7177" name="テキスト ボックス 30"/>
          <p:cNvSpPr txBox="1">
            <a:spLocks noChangeArrowheads="1"/>
          </p:cNvSpPr>
          <p:nvPr/>
        </p:nvSpPr>
        <p:spPr bwMode="auto">
          <a:xfrm>
            <a:off x="3341688" y="6238875"/>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ウェブ制作者</a:t>
            </a:r>
          </a:p>
        </p:txBody>
      </p:sp>
      <p:sp>
        <p:nvSpPr>
          <p:cNvPr id="7178" name="computr1"/>
          <p:cNvSpPr>
            <a:spLocks noEditPoints="1" noChangeArrowheads="1"/>
          </p:cNvSpPr>
          <p:nvPr/>
        </p:nvSpPr>
        <p:spPr bwMode="auto">
          <a:xfrm>
            <a:off x="4878388" y="3065463"/>
            <a:ext cx="1139825" cy="1166812"/>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179" name="server"/>
          <p:cNvSpPr>
            <a:spLocks noEditPoints="1" noChangeArrowheads="1"/>
          </p:cNvSpPr>
          <p:nvPr/>
        </p:nvSpPr>
        <p:spPr bwMode="auto">
          <a:xfrm>
            <a:off x="887413" y="3132138"/>
            <a:ext cx="1155700" cy="11557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180" name="Freeform 32"/>
          <p:cNvSpPr>
            <a:spLocks/>
          </p:cNvSpPr>
          <p:nvPr/>
        </p:nvSpPr>
        <p:spPr bwMode="auto">
          <a:xfrm>
            <a:off x="2886074" y="3560763"/>
            <a:ext cx="1317387" cy="730250"/>
          </a:xfrm>
          <a:custGeom>
            <a:avLst/>
            <a:gdLst>
              <a:gd name="T0" fmla="*/ 2147483647 w 1446"/>
              <a:gd name="T1" fmla="*/ 2147483647 h 806"/>
              <a:gd name="T2" fmla="*/ 2147483647 w 1446"/>
              <a:gd name="T3" fmla="*/ 2147483647 h 806"/>
              <a:gd name="T4" fmla="*/ 2147483647 w 1446"/>
              <a:gd name="T5" fmla="*/ 2147483647 h 806"/>
              <a:gd name="T6" fmla="*/ 2147483647 w 1446"/>
              <a:gd name="T7" fmla="*/ 2147483647 h 806"/>
              <a:gd name="T8" fmla="*/ 2147483647 w 1446"/>
              <a:gd name="T9" fmla="*/ 2147483647 h 806"/>
              <a:gd name="T10" fmla="*/ 2147483647 w 1446"/>
              <a:gd name="T11" fmla="*/ 2147483647 h 806"/>
              <a:gd name="T12" fmla="*/ 2147483647 w 1446"/>
              <a:gd name="T13" fmla="*/ 2147483647 h 806"/>
              <a:gd name="T14" fmla="*/ 2147483647 w 1446"/>
              <a:gd name="T15" fmla="*/ 2147483647 h 806"/>
              <a:gd name="T16" fmla="*/ 2147483647 w 1446"/>
              <a:gd name="T17" fmla="*/ 2147483647 h 806"/>
              <a:gd name="T18" fmla="*/ 2147483647 w 1446"/>
              <a:gd name="T19" fmla="*/ 2147483647 h 806"/>
              <a:gd name="T20" fmla="*/ 2147483647 w 1446"/>
              <a:gd name="T21" fmla="*/ 2147483647 h 806"/>
              <a:gd name="T22" fmla="*/ 2147483647 w 1446"/>
              <a:gd name="T23" fmla="*/ 2147483647 h 806"/>
              <a:gd name="T24" fmla="*/ 2147483647 w 1446"/>
              <a:gd name="T25" fmla="*/ 2147483647 h 806"/>
              <a:gd name="T26" fmla="*/ 2147483647 w 1446"/>
              <a:gd name="T27" fmla="*/ 2147483647 h 806"/>
              <a:gd name="T28" fmla="*/ 2147483647 w 1446"/>
              <a:gd name="T29" fmla="*/ 2147483647 h 806"/>
              <a:gd name="T30" fmla="*/ 2147483647 w 1446"/>
              <a:gd name="T31" fmla="*/ 2147483647 h 806"/>
              <a:gd name="T32" fmla="*/ 2147483647 w 1446"/>
              <a:gd name="T33" fmla="*/ 2147483647 h 806"/>
              <a:gd name="T34" fmla="*/ 2147483647 w 1446"/>
              <a:gd name="T35" fmla="*/ 2147483647 h 806"/>
              <a:gd name="T36" fmla="*/ 2147483647 w 1446"/>
              <a:gd name="T37" fmla="*/ 2147483647 h 806"/>
              <a:gd name="T38" fmla="*/ 2147483647 w 1446"/>
              <a:gd name="T39" fmla="*/ 2147483647 h 806"/>
              <a:gd name="T40" fmla="*/ 2147483647 w 1446"/>
              <a:gd name="T41" fmla="*/ 2147483647 h 806"/>
              <a:gd name="T42" fmla="*/ 2147483647 w 1446"/>
              <a:gd name="T43" fmla="*/ 2147483647 h 806"/>
              <a:gd name="T44" fmla="*/ 2147483647 w 1446"/>
              <a:gd name="T45" fmla="*/ 2147483647 h 806"/>
              <a:gd name="T46" fmla="*/ 2147483647 w 1446"/>
              <a:gd name="T47" fmla="*/ 2147483647 h 806"/>
              <a:gd name="T48" fmla="*/ 2147483647 w 1446"/>
              <a:gd name="T49" fmla="*/ 2147483647 h 806"/>
              <a:gd name="T50" fmla="*/ 2147483647 w 1446"/>
              <a:gd name="T51" fmla="*/ 2147483647 h 806"/>
              <a:gd name="T52" fmla="*/ 2147483647 w 1446"/>
              <a:gd name="T53" fmla="*/ 2147483647 h 806"/>
              <a:gd name="T54" fmla="*/ 2147483647 w 1446"/>
              <a:gd name="T55" fmla="*/ 2147483647 h 806"/>
              <a:gd name="T56" fmla="*/ 2147483647 w 1446"/>
              <a:gd name="T57" fmla="*/ 2147483647 h 806"/>
              <a:gd name="T58" fmla="*/ 2147483647 w 1446"/>
              <a:gd name="T59" fmla="*/ 2147483647 h 806"/>
              <a:gd name="T60" fmla="*/ 2147483647 w 1446"/>
              <a:gd name="T61" fmla="*/ 2147483647 h 806"/>
              <a:gd name="T62" fmla="*/ 2147483647 w 1446"/>
              <a:gd name="T63" fmla="*/ 2147483647 h 806"/>
              <a:gd name="T64" fmla="*/ 2147483647 w 1446"/>
              <a:gd name="T65" fmla="*/ 2147483647 h 806"/>
              <a:gd name="T66" fmla="*/ 2147483647 w 1446"/>
              <a:gd name="T67" fmla="*/ 2147483647 h 806"/>
              <a:gd name="T68" fmla="*/ 2147483647 w 1446"/>
              <a:gd name="T69" fmla="*/ 2147483647 h 806"/>
              <a:gd name="T70" fmla="*/ 2147483647 w 1446"/>
              <a:gd name="T71" fmla="*/ 2147483647 h 806"/>
              <a:gd name="T72" fmla="*/ 2147483647 w 1446"/>
              <a:gd name="T73" fmla="*/ 2147483647 h 806"/>
              <a:gd name="T74" fmla="*/ 2147483647 w 1446"/>
              <a:gd name="T75" fmla="*/ 2147483647 h 806"/>
              <a:gd name="T76" fmla="*/ 2147483647 w 1446"/>
              <a:gd name="T77" fmla="*/ 2147483647 h 806"/>
              <a:gd name="T78" fmla="*/ 2147483647 w 1446"/>
              <a:gd name="T79" fmla="*/ 2147483647 h 806"/>
              <a:gd name="T80" fmla="*/ 2147483647 w 1446"/>
              <a:gd name="T81" fmla="*/ 2147483647 h 806"/>
              <a:gd name="T82" fmla="*/ 2147483647 w 1446"/>
              <a:gd name="T83" fmla="*/ 2147483647 h 806"/>
              <a:gd name="T84" fmla="*/ 2147483647 w 1446"/>
              <a:gd name="T85" fmla="*/ 2147483647 h 806"/>
              <a:gd name="T86" fmla="*/ 2147483647 w 1446"/>
              <a:gd name="T87" fmla="*/ 2147483647 h 806"/>
              <a:gd name="T88" fmla="*/ 2147483647 w 1446"/>
              <a:gd name="T89" fmla="*/ 0 h 806"/>
              <a:gd name="T90" fmla="*/ 2147483647 w 1446"/>
              <a:gd name="T91" fmla="*/ 2147483647 h 806"/>
              <a:gd name="T92" fmla="*/ 2147483647 w 1446"/>
              <a:gd name="T93" fmla="*/ 2147483647 h 806"/>
              <a:gd name="T94" fmla="*/ 2147483647 w 1446"/>
              <a:gd name="T95" fmla="*/ 2147483647 h 806"/>
              <a:gd name="T96" fmla="*/ 2147483647 w 1446"/>
              <a:gd name="T97" fmla="*/ 2147483647 h 806"/>
              <a:gd name="T98" fmla="*/ 2147483647 w 1446"/>
              <a:gd name="T99" fmla="*/ 2147483647 h 806"/>
              <a:gd name="T100" fmla="*/ 2147483647 w 1446"/>
              <a:gd name="T101" fmla="*/ 2147483647 h 806"/>
              <a:gd name="T102" fmla="*/ 2147483647 w 1446"/>
              <a:gd name="T103" fmla="*/ 2147483647 h 806"/>
              <a:gd name="T104" fmla="*/ 2147483647 w 1446"/>
              <a:gd name="T105" fmla="*/ 2147483647 h 806"/>
              <a:gd name="T106" fmla="*/ 2147483647 w 1446"/>
              <a:gd name="T107" fmla="*/ 2147483647 h 806"/>
              <a:gd name="T108" fmla="*/ 2147483647 w 1446"/>
              <a:gd name="T109" fmla="*/ 2147483647 h 806"/>
              <a:gd name="T110" fmla="*/ 2147483647 w 1446"/>
              <a:gd name="T111" fmla="*/ 2147483647 h 806"/>
              <a:gd name="T112" fmla="*/ 2147483647 w 1446"/>
              <a:gd name="T113" fmla="*/ 2147483647 h 806"/>
              <a:gd name="T114" fmla="*/ 2147483647 w 1446"/>
              <a:gd name="T115" fmla="*/ 2147483647 h 806"/>
              <a:gd name="T116" fmla="*/ 2147483647 w 1446"/>
              <a:gd name="T117" fmla="*/ 2147483647 h 8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46"/>
              <a:gd name="T178" fmla="*/ 0 h 806"/>
              <a:gd name="T179" fmla="*/ 1446 w 1446"/>
              <a:gd name="T180" fmla="*/ 806 h 8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46" h="806">
                <a:moveTo>
                  <a:pt x="131" y="268"/>
                </a:moveTo>
                <a:lnTo>
                  <a:pt x="117" y="270"/>
                </a:lnTo>
                <a:lnTo>
                  <a:pt x="104" y="272"/>
                </a:lnTo>
                <a:lnTo>
                  <a:pt x="91" y="275"/>
                </a:lnTo>
                <a:lnTo>
                  <a:pt x="79" y="279"/>
                </a:lnTo>
                <a:lnTo>
                  <a:pt x="68" y="285"/>
                </a:lnTo>
                <a:lnTo>
                  <a:pt x="57" y="291"/>
                </a:lnTo>
                <a:lnTo>
                  <a:pt x="47" y="296"/>
                </a:lnTo>
                <a:lnTo>
                  <a:pt x="38" y="304"/>
                </a:lnTo>
                <a:lnTo>
                  <a:pt x="30" y="311"/>
                </a:lnTo>
                <a:lnTo>
                  <a:pt x="22" y="319"/>
                </a:lnTo>
                <a:lnTo>
                  <a:pt x="15" y="328"/>
                </a:lnTo>
                <a:lnTo>
                  <a:pt x="11" y="338"/>
                </a:lnTo>
                <a:lnTo>
                  <a:pt x="5" y="347"/>
                </a:lnTo>
                <a:lnTo>
                  <a:pt x="3" y="357"/>
                </a:lnTo>
                <a:lnTo>
                  <a:pt x="1" y="368"/>
                </a:lnTo>
                <a:lnTo>
                  <a:pt x="0" y="378"/>
                </a:lnTo>
                <a:lnTo>
                  <a:pt x="1" y="385"/>
                </a:lnTo>
                <a:lnTo>
                  <a:pt x="1" y="393"/>
                </a:lnTo>
                <a:lnTo>
                  <a:pt x="3" y="401"/>
                </a:lnTo>
                <a:lnTo>
                  <a:pt x="5" y="406"/>
                </a:lnTo>
                <a:lnTo>
                  <a:pt x="7" y="414"/>
                </a:lnTo>
                <a:lnTo>
                  <a:pt x="11" y="421"/>
                </a:lnTo>
                <a:lnTo>
                  <a:pt x="15" y="427"/>
                </a:lnTo>
                <a:lnTo>
                  <a:pt x="20" y="433"/>
                </a:lnTo>
                <a:lnTo>
                  <a:pt x="24" y="440"/>
                </a:lnTo>
                <a:lnTo>
                  <a:pt x="30" y="446"/>
                </a:lnTo>
                <a:lnTo>
                  <a:pt x="36" y="452"/>
                </a:lnTo>
                <a:lnTo>
                  <a:pt x="41" y="456"/>
                </a:lnTo>
                <a:lnTo>
                  <a:pt x="57" y="465"/>
                </a:lnTo>
                <a:lnTo>
                  <a:pt x="72" y="475"/>
                </a:lnTo>
                <a:lnTo>
                  <a:pt x="72" y="473"/>
                </a:lnTo>
                <a:lnTo>
                  <a:pt x="62" y="480"/>
                </a:lnTo>
                <a:lnTo>
                  <a:pt x="55" y="490"/>
                </a:lnTo>
                <a:lnTo>
                  <a:pt x="47" y="499"/>
                </a:lnTo>
                <a:lnTo>
                  <a:pt x="43" y="509"/>
                </a:lnTo>
                <a:lnTo>
                  <a:pt x="38" y="518"/>
                </a:lnTo>
                <a:lnTo>
                  <a:pt x="36" y="528"/>
                </a:lnTo>
                <a:lnTo>
                  <a:pt x="32" y="537"/>
                </a:lnTo>
                <a:lnTo>
                  <a:pt x="32" y="549"/>
                </a:lnTo>
                <a:lnTo>
                  <a:pt x="34" y="560"/>
                </a:lnTo>
                <a:lnTo>
                  <a:pt x="36" y="571"/>
                </a:lnTo>
                <a:lnTo>
                  <a:pt x="39" y="581"/>
                </a:lnTo>
                <a:lnTo>
                  <a:pt x="43" y="592"/>
                </a:lnTo>
                <a:lnTo>
                  <a:pt x="49" y="602"/>
                </a:lnTo>
                <a:lnTo>
                  <a:pt x="57" y="609"/>
                </a:lnTo>
                <a:lnTo>
                  <a:pt x="66" y="619"/>
                </a:lnTo>
                <a:lnTo>
                  <a:pt x="76" y="626"/>
                </a:lnTo>
                <a:lnTo>
                  <a:pt x="85" y="634"/>
                </a:lnTo>
                <a:lnTo>
                  <a:pt x="96" y="640"/>
                </a:lnTo>
                <a:lnTo>
                  <a:pt x="108" y="645"/>
                </a:lnTo>
                <a:lnTo>
                  <a:pt x="121" y="651"/>
                </a:lnTo>
                <a:lnTo>
                  <a:pt x="134" y="655"/>
                </a:lnTo>
                <a:lnTo>
                  <a:pt x="148" y="657"/>
                </a:lnTo>
                <a:lnTo>
                  <a:pt x="163" y="659"/>
                </a:lnTo>
                <a:lnTo>
                  <a:pt x="178" y="659"/>
                </a:lnTo>
                <a:lnTo>
                  <a:pt x="186" y="659"/>
                </a:lnTo>
                <a:lnTo>
                  <a:pt x="195" y="659"/>
                </a:lnTo>
                <a:lnTo>
                  <a:pt x="193" y="659"/>
                </a:lnTo>
                <a:lnTo>
                  <a:pt x="203" y="670"/>
                </a:lnTo>
                <a:lnTo>
                  <a:pt x="212" y="681"/>
                </a:lnTo>
                <a:lnTo>
                  <a:pt x="224" y="691"/>
                </a:lnTo>
                <a:lnTo>
                  <a:pt x="235" y="700"/>
                </a:lnTo>
                <a:lnTo>
                  <a:pt x="248" y="710"/>
                </a:lnTo>
                <a:lnTo>
                  <a:pt x="262" y="717"/>
                </a:lnTo>
                <a:lnTo>
                  <a:pt x="275" y="725"/>
                </a:lnTo>
                <a:lnTo>
                  <a:pt x="288" y="731"/>
                </a:lnTo>
                <a:lnTo>
                  <a:pt x="304" y="736"/>
                </a:lnTo>
                <a:lnTo>
                  <a:pt x="319" y="742"/>
                </a:lnTo>
                <a:lnTo>
                  <a:pt x="334" y="748"/>
                </a:lnTo>
                <a:lnTo>
                  <a:pt x="351" y="751"/>
                </a:lnTo>
                <a:lnTo>
                  <a:pt x="366" y="753"/>
                </a:lnTo>
                <a:lnTo>
                  <a:pt x="383" y="755"/>
                </a:lnTo>
                <a:lnTo>
                  <a:pt x="400" y="757"/>
                </a:lnTo>
                <a:lnTo>
                  <a:pt x="418" y="757"/>
                </a:lnTo>
                <a:lnTo>
                  <a:pt x="437" y="757"/>
                </a:lnTo>
                <a:lnTo>
                  <a:pt x="454" y="755"/>
                </a:lnTo>
                <a:lnTo>
                  <a:pt x="471" y="753"/>
                </a:lnTo>
                <a:lnTo>
                  <a:pt x="488" y="750"/>
                </a:lnTo>
                <a:lnTo>
                  <a:pt x="503" y="746"/>
                </a:lnTo>
                <a:lnTo>
                  <a:pt x="520" y="742"/>
                </a:lnTo>
                <a:lnTo>
                  <a:pt x="535" y="736"/>
                </a:lnTo>
                <a:lnTo>
                  <a:pt x="551" y="729"/>
                </a:lnTo>
                <a:lnTo>
                  <a:pt x="551" y="731"/>
                </a:lnTo>
                <a:lnTo>
                  <a:pt x="558" y="738"/>
                </a:lnTo>
                <a:lnTo>
                  <a:pt x="568" y="746"/>
                </a:lnTo>
                <a:lnTo>
                  <a:pt x="577" y="755"/>
                </a:lnTo>
                <a:lnTo>
                  <a:pt x="587" y="761"/>
                </a:lnTo>
                <a:lnTo>
                  <a:pt x="598" y="769"/>
                </a:lnTo>
                <a:lnTo>
                  <a:pt x="609" y="774"/>
                </a:lnTo>
                <a:lnTo>
                  <a:pt x="621" y="780"/>
                </a:lnTo>
                <a:lnTo>
                  <a:pt x="632" y="786"/>
                </a:lnTo>
                <a:lnTo>
                  <a:pt x="644" y="791"/>
                </a:lnTo>
                <a:lnTo>
                  <a:pt x="657" y="795"/>
                </a:lnTo>
                <a:lnTo>
                  <a:pt x="670" y="797"/>
                </a:lnTo>
                <a:lnTo>
                  <a:pt x="684" y="801"/>
                </a:lnTo>
                <a:lnTo>
                  <a:pt x="697" y="803"/>
                </a:lnTo>
                <a:lnTo>
                  <a:pt x="710" y="805"/>
                </a:lnTo>
                <a:lnTo>
                  <a:pt x="725" y="806"/>
                </a:lnTo>
                <a:lnTo>
                  <a:pt x="739" y="806"/>
                </a:lnTo>
                <a:lnTo>
                  <a:pt x="758" y="805"/>
                </a:lnTo>
                <a:lnTo>
                  <a:pt x="775" y="805"/>
                </a:lnTo>
                <a:lnTo>
                  <a:pt x="794" y="801"/>
                </a:lnTo>
                <a:lnTo>
                  <a:pt x="811" y="797"/>
                </a:lnTo>
                <a:lnTo>
                  <a:pt x="826" y="793"/>
                </a:lnTo>
                <a:lnTo>
                  <a:pt x="843" y="786"/>
                </a:lnTo>
                <a:lnTo>
                  <a:pt x="858" y="780"/>
                </a:lnTo>
                <a:lnTo>
                  <a:pt x="874" y="772"/>
                </a:lnTo>
                <a:lnTo>
                  <a:pt x="887" y="763"/>
                </a:lnTo>
                <a:lnTo>
                  <a:pt x="900" y="755"/>
                </a:lnTo>
                <a:lnTo>
                  <a:pt x="912" y="744"/>
                </a:lnTo>
                <a:lnTo>
                  <a:pt x="923" y="734"/>
                </a:lnTo>
                <a:lnTo>
                  <a:pt x="932" y="723"/>
                </a:lnTo>
                <a:lnTo>
                  <a:pt x="942" y="710"/>
                </a:lnTo>
                <a:lnTo>
                  <a:pt x="950" y="696"/>
                </a:lnTo>
                <a:lnTo>
                  <a:pt x="955" y="683"/>
                </a:lnTo>
                <a:lnTo>
                  <a:pt x="955" y="685"/>
                </a:lnTo>
                <a:lnTo>
                  <a:pt x="967" y="691"/>
                </a:lnTo>
                <a:lnTo>
                  <a:pt x="978" y="695"/>
                </a:lnTo>
                <a:lnTo>
                  <a:pt x="991" y="698"/>
                </a:lnTo>
                <a:lnTo>
                  <a:pt x="1005" y="702"/>
                </a:lnTo>
                <a:lnTo>
                  <a:pt x="1018" y="704"/>
                </a:lnTo>
                <a:lnTo>
                  <a:pt x="1031" y="706"/>
                </a:lnTo>
                <a:lnTo>
                  <a:pt x="1045" y="706"/>
                </a:lnTo>
                <a:lnTo>
                  <a:pt x="1058" y="708"/>
                </a:lnTo>
                <a:lnTo>
                  <a:pt x="1077" y="706"/>
                </a:lnTo>
                <a:lnTo>
                  <a:pt x="1096" y="704"/>
                </a:lnTo>
                <a:lnTo>
                  <a:pt x="1115" y="700"/>
                </a:lnTo>
                <a:lnTo>
                  <a:pt x="1132" y="696"/>
                </a:lnTo>
                <a:lnTo>
                  <a:pt x="1149" y="689"/>
                </a:lnTo>
                <a:lnTo>
                  <a:pt x="1164" y="683"/>
                </a:lnTo>
                <a:lnTo>
                  <a:pt x="1180" y="674"/>
                </a:lnTo>
                <a:lnTo>
                  <a:pt x="1193" y="664"/>
                </a:lnTo>
                <a:lnTo>
                  <a:pt x="1206" y="655"/>
                </a:lnTo>
                <a:lnTo>
                  <a:pt x="1218" y="643"/>
                </a:lnTo>
                <a:lnTo>
                  <a:pt x="1227" y="632"/>
                </a:lnTo>
                <a:lnTo>
                  <a:pt x="1235" y="619"/>
                </a:lnTo>
                <a:lnTo>
                  <a:pt x="1242" y="605"/>
                </a:lnTo>
                <a:lnTo>
                  <a:pt x="1246" y="590"/>
                </a:lnTo>
                <a:lnTo>
                  <a:pt x="1248" y="585"/>
                </a:lnTo>
                <a:lnTo>
                  <a:pt x="1250" y="577"/>
                </a:lnTo>
                <a:lnTo>
                  <a:pt x="1250" y="569"/>
                </a:lnTo>
                <a:lnTo>
                  <a:pt x="1252" y="562"/>
                </a:lnTo>
                <a:lnTo>
                  <a:pt x="1250" y="562"/>
                </a:lnTo>
                <a:lnTo>
                  <a:pt x="1271" y="558"/>
                </a:lnTo>
                <a:lnTo>
                  <a:pt x="1292" y="554"/>
                </a:lnTo>
                <a:lnTo>
                  <a:pt x="1311" y="549"/>
                </a:lnTo>
                <a:lnTo>
                  <a:pt x="1328" y="541"/>
                </a:lnTo>
                <a:lnTo>
                  <a:pt x="1345" y="533"/>
                </a:lnTo>
                <a:lnTo>
                  <a:pt x="1362" y="524"/>
                </a:lnTo>
                <a:lnTo>
                  <a:pt x="1375" y="514"/>
                </a:lnTo>
                <a:lnTo>
                  <a:pt x="1390" y="503"/>
                </a:lnTo>
                <a:lnTo>
                  <a:pt x="1402" y="492"/>
                </a:lnTo>
                <a:lnTo>
                  <a:pt x="1413" y="478"/>
                </a:lnTo>
                <a:lnTo>
                  <a:pt x="1423" y="465"/>
                </a:lnTo>
                <a:lnTo>
                  <a:pt x="1430" y="452"/>
                </a:lnTo>
                <a:lnTo>
                  <a:pt x="1436" y="437"/>
                </a:lnTo>
                <a:lnTo>
                  <a:pt x="1442" y="421"/>
                </a:lnTo>
                <a:lnTo>
                  <a:pt x="1444" y="406"/>
                </a:lnTo>
                <a:lnTo>
                  <a:pt x="1446" y="399"/>
                </a:lnTo>
                <a:lnTo>
                  <a:pt x="1446" y="391"/>
                </a:lnTo>
                <a:lnTo>
                  <a:pt x="1444" y="376"/>
                </a:lnTo>
                <a:lnTo>
                  <a:pt x="1442" y="363"/>
                </a:lnTo>
                <a:lnTo>
                  <a:pt x="1438" y="349"/>
                </a:lnTo>
                <a:lnTo>
                  <a:pt x="1432" y="336"/>
                </a:lnTo>
                <a:lnTo>
                  <a:pt x="1427" y="323"/>
                </a:lnTo>
                <a:lnTo>
                  <a:pt x="1419" y="310"/>
                </a:lnTo>
                <a:lnTo>
                  <a:pt x="1409" y="298"/>
                </a:lnTo>
                <a:lnTo>
                  <a:pt x="1398" y="287"/>
                </a:lnTo>
                <a:lnTo>
                  <a:pt x="1404" y="273"/>
                </a:lnTo>
                <a:lnTo>
                  <a:pt x="1409" y="260"/>
                </a:lnTo>
                <a:lnTo>
                  <a:pt x="1411" y="247"/>
                </a:lnTo>
                <a:lnTo>
                  <a:pt x="1411" y="232"/>
                </a:lnTo>
                <a:lnTo>
                  <a:pt x="1411" y="220"/>
                </a:lnTo>
                <a:lnTo>
                  <a:pt x="1409" y="211"/>
                </a:lnTo>
                <a:lnTo>
                  <a:pt x="1408" y="200"/>
                </a:lnTo>
                <a:lnTo>
                  <a:pt x="1402" y="188"/>
                </a:lnTo>
                <a:lnTo>
                  <a:pt x="1398" y="179"/>
                </a:lnTo>
                <a:lnTo>
                  <a:pt x="1390" y="169"/>
                </a:lnTo>
                <a:lnTo>
                  <a:pt x="1383" y="160"/>
                </a:lnTo>
                <a:lnTo>
                  <a:pt x="1375" y="150"/>
                </a:lnTo>
                <a:lnTo>
                  <a:pt x="1366" y="141"/>
                </a:lnTo>
                <a:lnTo>
                  <a:pt x="1356" y="133"/>
                </a:lnTo>
                <a:lnTo>
                  <a:pt x="1345" y="127"/>
                </a:lnTo>
                <a:lnTo>
                  <a:pt x="1333" y="120"/>
                </a:lnTo>
                <a:lnTo>
                  <a:pt x="1322" y="114"/>
                </a:lnTo>
                <a:lnTo>
                  <a:pt x="1309" y="108"/>
                </a:lnTo>
                <a:lnTo>
                  <a:pt x="1295" y="105"/>
                </a:lnTo>
                <a:lnTo>
                  <a:pt x="1280" y="101"/>
                </a:lnTo>
                <a:lnTo>
                  <a:pt x="1282" y="101"/>
                </a:lnTo>
                <a:lnTo>
                  <a:pt x="1278" y="89"/>
                </a:lnTo>
                <a:lnTo>
                  <a:pt x="1275" y="80"/>
                </a:lnTo>
                <a:lnTo>
                  <a:pt x="1269" y="71"/>
                </a:lnTo>
                <a:lnTo>
                  <a:pt x="1261" y="61"/>
                </a:lnTo>
                <a:lnTo>
                  <a:pt x="1254" y="52"/>
                </a:lnTo>
                <a:lnTo>
                  <a:pt x="1246" y="44"/>
                </a:lnTo>
                <a:lnTo>
                  <a:pt x="1237" y="36"/>
                </a:lnTo>
                <a:lnTo>
                  <a:pt x="1225" y="29"/>
                </a:lnTo>
                <a:lnTo>
                  <a:pt x="1214" y="23"/>
                </a:lnTo>
                <a:lnTo>
                  <a:pt x="1202" y="17"/>
                </a:lnTo>
                <a:lnTo>
                  <a:pt x="1191" y="12"/>
                </a:lnTo>
                <a:lnTo>
                  <a:pt x="1178" y="8"/>
                </a:lnTo>
                <a:lnTo>
                  <a:pt x="1164" y="4"/>
                </a:lnTo>
                <a:lnTo>
                  <a:pt x="1151" y="2"/>
                </a:lnTo>
                <a:lnTo>
                  <a:pt x="1136" y="0"/>
                </a:lnTo>
                <a:lnTo>
                  <a:pt x="1121" y="0"/>
                </a:lnTo>
                <a:lnTo>
                  <a:pt x="1104" y="0"/>
                </a:lnTo>
                <a:lnTo>
                  <a:pt x="1086" y="2"/>
                </a:lnTo>
                <a:lnTo>
                  <a:pt x="1069" y="6"/>
                </a:lnTo>
                <a:lnTo>
                  <a:pt x="1052" y="12"/>
                </a:lnTo>
                <a:lnTo>
                  <a:pt x="1037" y="17"/>
                </a:lnTo>
                <a:lnTo>
                  <a:pt x="1024" y="25"/>
                </a:lnTo>
                <a:lnTo>
                  <a:pt x="1010" y="34"/>
                </a:lnTo>
                <a:lnTo>
                  <a:pt x="997" y="44"/>
                </a:lnTo>
                <a:lnTo>
                  <a:pt x="986" y="34"/>
                </a:lnTo>
                <a:lnTo>
                  <a:pt x="974" y="25"/>
                </a:lnTo>
                <a:lnTo>
                  <a:pt x="961" y="17"/>
                </a:lnTo>
                <a:lnTo>
                  <a:pt x="946" y="12"/>
                </a:lnTo>
                <a:lnTo>
                  <a:pt x="931" y="6"/>
                </a:lnTo>
                <a:lnTo>
                  <a:pt x="915" y="2"/>
                </a:lnTo>
                <a:lnTo>
                  <a:pt x="898" y="0"/>
                </a:lnTo>
                <a:lnTo>
                  <a:pt x="881" y="0"/>
                </a:lnTo>
                <a:lnTo>
                  <a:pt x="872" y="0"/>
                </a:lnTo>
                <a:lnTo>
                  <a:pt x="860" y="0"/>
                </a:lnTo>
                <a:lnTo>
                  <a:pt x="851" y="2"/>
                </a:lnTo>
                <a:lnTo>
                  <a:pt x="841" y="4"/>
                </a:lnTo>
                <a:lnTo>
                  <a:pt x="832" y="6"/>
                </a:lnTo>
                <a:lnTo>
                  <a:pt x="822" y="10"/>
                </a:lnTo>
                <a:lnTo>
                  <a:pt x="805" y="17"/>
                </a:lnTo>
                <a:lnTo>
                  <a:pt x="788" y="25"/>
                </a:lnTo>
                <a:lnTo>
                  <a:pt x="780" y="31"/>
                </a:lnTo>
                <a:lnTo>
                  <a:pt x="775" y="36"/>
                </a:lnTo>
                <a:lnTo>
                  <a:pt x="767" y="42"/>
                </a:lnTo>
                <a:lnTo>
                  <a:pt x="761" y="48"/>
                </a:lnTo>
                <a:lnTo>
                  <a:pt x="756" y="55"/>
                </a:lnTo>
                <a:lnTo>
                  <a:pt x="752" y="61"/>
                </a:lnTo>
                <a:lnTo>
                  <a:pt x="752" y="63"/>
                </a:lnTo>
                <a:lnTo>
                  <a:pt x="739" y="53"/>
                </a:lnTo>
                <a:lnTo>
                  <a:pt x="725" y="46"/>
                </a:lnTo>
                <a:lnTo>
                  <a:pt x="710" y="40"/>
                </a:lnTo>
                <a:lnTo>
                  <a:pt x="693" y="34"/>
                </a:lnTo>
                <a:lnTo>
                  <a:pt x="678" y="31"/>
                </a:lnTo>
                <a:lnTo>
                  <a:pt x="661" y="27"/>
                </a:lnTo>
                <a:lnTo>
                  <a:pt x="644" y="25"/>
                </a:lnTo>
                <a:lnTo>
                  <a:pt x="627" y="25"/>
                </a:lnTo>
                <a:lnTo>
                  <a:pt x="613" y="25"/>
                </a:lnTo>
                <a:lnTo>
                  <a:pt x="602" y="25"/>
                </a:lnTo>
                <a:lnTo>
                  <a:pt x="590" y="27"/>
                </a:lnTo>
                <a:lnTo>
                  <a:pt x="579" y="29"/>
                </a:lnTo>
                <a:lnTo>
                  <a:pt x="568" y="33"/>
                </a:lnTo>
                <a:lnTo>
                  <a:pt x="556" y="34"/>
                </a:lnTo>
                <a:lnTo>
                  <a:pt x="545" y="40"/>
                </a:lnTo>
                <a:lnTo>
                  <a:pt x="535" y="44"/>
                </a:lnTo>
                <a:lnTo>
                  <a:pt x="524" y="48"/>
                </a:lnTo>
                <a:lnTo>
                  <a:pt x="514" y="53"/>
                </a:lnTo>
                <a:lnTo>
                  <a:pt x="505" y="59"/>
                </a:lnTo>
                <a:lnTo>
                  <a:pt x="497" y="67"/>
                </a:lnTo>
                <a:lnTo>
                  <a:pt x="490" y="72"/>
                </a:lnTo>
                <a:lnTo>
                  <a:pt x="482" y="80"/>
                </a:lnTo>
                <a:lnTo>
                  <a:pt x="475" y="88"/>
                </a:lnTo>
                <a:lnTo>
                  <a:pt x="469" y="97"/>
                </a:lnTo>
                <a:lnTo>
                  <a:pt x="456" y="91"/>
                </a:lnTo>
                <a:lnTo>
                  <a:pt x="442" y="88"/>
                </a:lnTo>
                <a:lnTo>
                  <a:pt x="427" y="84"/>
                </a:lnTo>
                <a:lnTo>
                  <a:pt x="414" y="80"/>
                </a:lnTo>
                <a:lnTo>
                  <a:pt x="399" y="76"/>
                </a:lnTo>
                <a:lnTo>
                  <a:pt x="383" y="74"/>
                </a:lnTo>
                <a:lnTo>
                  <a:pt x="370" y="74"/>
                </a:lnTo>
                <a:lnTo>
                  <a:pt x="355" y="74"/>
                </a:lnTo>
                <a:lnTo>
                  <a:pt x="330" y="74"/>
                </a:lnTo>
                <a:lnTo>
                  <a:pt x="309" y="76"/>
                </a:lnTo>
                <a:lnTo>
                  <a:pt x="286" y="82"/>
                </a:lnTo>
                <a:lnTo>
                  <a:pt x="266" y="88"/>
                </a:lnTo>
                <a:lnTo>
                  <a:pt x="247" y="95"/>
                </a:lnTo>
                <a:lnTo>
                  <a:pt x="228" y="103"/>
                </a:lnTo>
                <a:lnTo>
                  <a:pt x="210" y="112"/>
                </a:lnTo>
                <a:lnTo>
                  <a:pt x="195" y="124"/>
                </a:lnTo>
                <a:lnTo>
                  <a:pt x="180" y="137"/>
                </a:lnTo>
                <a:lnTo>
                  <a:pt x="167" y="150"/>
                </a:lnTo>
                <a:lnTo>
                  <a:pt x="155" y="163"/>
                </a:lnTo>
                <a:lnTo>
                  <a:pt x="150" y="171"/>
                </a:lnTo>
                <a:lnTo>
                  <a:pt x="146" y="179"/>
                </a:lnTo>
                <a:lnTo>
                  <a:pt x="142" y="186"/>
                </a:lnTo>
                <a:lnTo>
                  <a:pt x="138" y="194"/>
                </a:lnTo>
                <a:lnTo>
                  <a:pt x="136" y="201"/>
                </a:lnTo>
                <a:lnTo>
                  <a:pt x="133" y="211"/>
                </a:lnTo>
                <a:lnTo>
                  <a:pt x="131" y="218"/>
                </a:lnTo>
                <a:lnTo>
                  <a:pt x="129" y="228"/>
                </a:lnTo>
                <a:lnTo>
                  <a:pt x="129" y="236"/>
                </a:lnTo>
                <a:lnTo>
                  <a:pt x="129" y="245"/>
                </a:lnTo>
                <a:lnTo>
                  <a:pt x="129" y="256"/>
                </a:lnTo>
                <a:lnTo>
                  <a:pt x="131" y="268"/>
                </a:lnTo>
              </a:path>
            </a:pathLst>
          </a:custGeom>
          <a:solidFill>
            <a:schemeClr val="bg1"/>
          </a:solidFill>
          <a:ln w="6">
            <a:solidFill>
              <a:srgbClr val="000000"/>
            </a:solidFill>
            <a:round/>
            <a:headEnd/>
            <a:tailEnd/>
          </a:ln>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a:lnSpc>
                <a:spcPct val="80000"/>
              </a:lnSpc>
              <a:spcBef>
                <a:spcPct val="20000"/>
              </a:spcBef>
              <a:buClr>
                <a:schemeClr val="bg2"/>
              </a:buClr>
              <a:buSzPct val="75000"/>
              <a:buFont typeface="Wingdings" pitchFamily="2" charset="2"/>
              <a:buNone/>
            </a:pPr>
            <a:r>
              <a:rPr lang="en-US" altLang="ja-JP" sz="1000" dirty="0">
                <a:latin typeface="メイリオ" panose="020B0604030504040204" pitchFamily="50" charset="-128"/>
                <a:ea typeface="メイリオ" panose="020B0604030504040204" pitchFamily="50" charset="-128"/>
              </a:rPr>
              <a:t> </a:t>
            </a:r>
            <a:endParaRPr lang="en-US" altLang="ja-JP" sz="1000" dirty="0" smtClean="0">
              <a:latin typeface="メイリオ" panose="020B0604030504040204" pitchFamily="50" charset="-128"/>
              <a:ea typeface="メイリオ" panose="020B0604030504040204" pitchFamily="50" charset="-128"/>
            </a:endParaRPr>
          </a:p>
          <a:p>
            <a:pPr algn="ctr">
              <a:lnSpc>
                <a:spcPct val="80000"/>
              </a:lnSpc>
              <a:spcBef>
                <a:spcPct val="20000"/>
              </a:spcBef>
              <a:buClr>
                <a:schemeClr val="bg2"/>
              </a:buClr>
              <a:buSzPct val="75000"/>
              <a:buFont typeface="Wingdings" pitchFamily="2" charset="2"/>
              <a:buNone/>
            </a:pPr>
            <a:r>
              <a:rPr lang="ja-JP" altLang="en-US" sz="1600" dirty="0" smtClean="0">
                <a:latin typeface="メイリオ" panose="020B0604030504040204" pitchFamily="50" charset="-128"/>
                <a:ea typeface="メイリオ" panose="020B0604030504040204" pitchFamily="50" charset="-128"/>
              </a:rPr>
              <a:t>ネット</a:t>
            </a:r>
            <a:endParaRPr lang="en-US" altLang="ja-JP" sz="1600" dirty="0" smtClean="0">
              <a:latin typeface="メイリオ" panose="020B0604030504040204" pitchFamily="50" charset="-128"/>
              <a:ea typeface="メイリオ" panose="020B0604030504040204" pitchFamily="50" charset="-128"/>
            </a:endParaRPr>
          </a:p>
          <a:p>
            <a:pPr algn="ctr">
              <a:lnSpc>
                <a:spcPct val="80000"/>
              </a:lnSpc>
              <a:spcBef>
                <a:spcPct val="20000"/>
              </a:spcBef>
              <a:buClr>
                <a:schemeClr val="bg2"/>
              </a:buClr>
              <a:buSzPct val="75000"/>
              <a:buFont typeface="Wingdings" pitchFamily="2" charset="2"/>
              <a:buNone/>
            </a:pPr>
            <a:r>
              <a:rPr lang="ja-JP" altLang="en-US" sz="1600" dirty="0" smtClean="0">
                <a:latin typeface="メイリオ" panose="020B0604030504040204" pitchFamily="50" charset="-128"/>
                <a:ea typeface="メイリオ" panose="020B0604030504040204" pitchFamily="50" charset="-128"/>
              </a:rPr>
              <a:t>ワーク</a:t>
            </a:r>
            <a:endParaRPr lang="ja-JP" altLang="en-US" sz="1600" dirty="0">
              <a:latin typeface="メイリオ" panose="020B0604030504040204" pitchFamily="50" charset="-128"/>
              <a:ea typeface="メイリオ" panose="020B0604030504040204" pitchFamily="50" charset="-128"/>
            </a:endParaRPr>
          </a:p>
        </p:txBody>
      </p:sp>
      <p:sp>
        <p:nvSpPr>
          <p:cNvPr id="9" name="フローチャート : 複数書類 8"/>
          <p:cNvSpPr/>
          <p:nvPr/>
        </p:nvSpPr>
        <p:spPr bwMode="auto">
          <a:xfrm>
            <a:off x="1193800" y="3500438"/>
            <a:ext cx="1103313" cy="965200"/>
          </a:xfrm>
          <a:prstGeom prst="flowChartMulti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bg2"/>
              </a:buClr>
              <a:buSzPct val="75000"/>
              <a:buFont typeface="Wingdings" pitchFamily="2" charset="2"/>
              <a:buNone/>
              <a:defRPr/>
            </a:pPr>
            <a:r>
              <a:rPr lang="ja-JP" altLang="en-US" sz="1200" dirty="0">
                <a:solidFill>
                  <a:schemeClr val="tx1"/>
                </a:solidFill>
                <a:latin typeface="メイリオ" panose="020B0604030504040204" pitchFamily="50" charset="-128"/>
                <a:ea typeface="メイリオ" panose="020B0604030504040204" pitchFamily="50" charset="-128"/>
              </a:rPr>
              <a:t>ウェブ</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eaLnBrk="0" hangingPunct="0">
              <a:lnSpc>
                <a:spcPct val="80000"/>
              </a:lnSpc>
              <a:spcBef>
                <a:spcPct val="20000"/>
              </a:spcBef>
              <a:buClr>
                <a:schemeClr val="bg2"/>
              </a:buClr>
              <a:buSzPct val="75000"/>
              <a:buFont typeface="Wingdings" pitchFamily="2" charset="2"/>
              <a:buNone/>
              <a:defRPr/>
            </a:pPr>
            <a:r>
              <a:rPr lang="ja-JP" altLang="en-US" sz="1200" dirty="0">
                <a:solidFill>
                  <a:schemeClr val="tx1"/>
                </a:solidFill>
                <a:latin typeface="メイリオ" panose="020B0604030504040204" pitchFamily="50" charset="-128"/>
                <a:ea typeface="メイリオ" panose="020B0604030504040204" pitchFamily="50" charset="-128"/>
              </a:rPr>
              <a:t>コンテンツ</a:t>
            </a:r>
          </a:p>
        </p:txBody>
      </p:sp>
      <p:cxnSp>
        <p:nvCxnSpPr>
          <p:cNvPr id="14" name="直線矢印コネクタ 13"/>
          <p:cNvCxnSpPr/>
          <p:nvPr/>
        </p:nvCxnSpPr>
        <p:spPr bwMode="auto">
          <a:xfrm>
            <a:off x="2370138" y="3929063"/>
            <a:ext cx="428625" cy="0"/>
          </a:xfrm>
          <a:prstGeom prst="straightConnector1">
            <a:avLst/>
          </a:prstGeom>
          <a:ln w="2857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bwMode="auto">
          <a:xfrm>
            <a:off x="4346575" y="3929063"/>
            <a:ext cx="430213" cy="0"/>
          </a:xfrm>
          <a:prstGeom prst="straightConnector1">
            <a:avLst/>
          </a:prstGeom>
          <a:ln w="28575">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bwMode="auto">
          <a:xfrm>
            <a:off x="6084888" y="3990975"/>
            <a:ext cx="430212" cy="0"/>
          </a:xfrm>
          <a:prstGeom prst="straightConnector1">
            <a:avLst/>
          </a:prstGeom>
          <a:ln w="2857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7185" name="テキスト ボックス 19"/>
          <p:cNvSpPr txBox="1">
            <a:spLocks noChangeArrowheads="1"/>
          </p:cNvSpPr>
          <p:nvPr/>
        </p:nvSpPr>
        <p:spPr bwMode="auto">
          <a:xfrm>
            <a:off x="4306298" y="4307139"/>
            <a:ext cx="226215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ユーザエージェント</a:t>
            </a:r>
          </a:p>
        </p:txBody>
      </p:sp>
      <p:sp>
        <p:nvSpPr>
          <p:cNvPr id="21" name="正方形/長方形 20"/>
          <p:cNvSpPr/>
          <p:nvPr/>
        </p:nvSpPr>
        <p:spPr bwMode="auto">
          <a:xfrm>
            <a:off x="5081588" y="3154363"/>
            <a:ext cx="728662" cy="558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80000"/>
              </a:lnSpc>
              <a:spcBef>
                <a:spcPct val="20000"/>
              </a:spcBef>
              <a:buClr>
                <a:schemeClr val="bg2"/>
              </a:buClr>
              <a:buSzPct val="75000"/>
              <a:buFont typeface="Wingdings" pitchFamily="2" charset="2"/>
              <a:buNone/>
              <a:defRPr/>
            </a:pPr>
            <a:r>
              <a:rPr lang="en-US" altLang="ja-JP" sz="2400" dirty="0">
                <a:solidFill>
                  <a:schemeClr val="tx1"/>
                </a:solidFill>
                <a:latin typeface="メイリオ" panose="020B0604030504040204" pitchFamily="50" charset="-128"/>
                <a:ea typeface="メイリオ" panose="020B0604030504040204" pitchFamily="50" charset="-128"/>
              </a:rPr>
              <a:t>PC</a:t>
            </a:r>
            <a:endParaRPr lang="ja-JP" altLang="en-US" sz="2400" dirty="0">
              <a:solidFill>
                <a:schemeClr val="tx1"/>
              </a:solidFill>
              <a:latin typeface="メイリオ" panose="020B0604030504040204" pitchFamily="50" charset="-128"/>
              <a:ea typeface="メイリオ" panose="020B0604030504040204" pitchFamily="50" charset="-128"/>
            </a:endParaRPr>
          </a:p>
        </p:txBody>
      </p:sp>
      <p:pic>
        <p:nvPicPr>
          <p:cNvPr id="7187" name="Picture 5"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750" y="3178175"/>
            <a:ext cx="117316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スライド番号プレースホルダ 3"/>
          <p:cNvSpPr>
            <a:spLocks noGrp="1"/>
          </p:cNvSpPr>
          <p:nvPr>
            <p:ph type="sldNum" sz="quarter" idx="11"/>
          </p:nvPr>
        </p:nvSpPr>
        <p:spPr>
          <a:xfrm>
            <a:off x="7011015"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0ABFB0A7-CF04-4118-9ED6-3F2A49AB6F58}" type="slidenum">
              <a:rPr kumimoji="0" lang="en-US" altLang="ja-JP" sz="1800" smtClean="0">
                <a:latin typeface="メイリオ" panose="020B0604030504040204" pitchFamily="50" charset="-128"/>
                <a:ea typeface="メイリオ" panose="020B0604030504040204" pitchFamily="50" charset="-128"/>
              </a:rPr>
              <a:pPr eaLnBrk="1" hangingPunct="1"/>
              <a:t>5</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7189" name="テキスト ボックス 30"/>
          <p:cNvSpPr txBox="1">
            <a:spLocks noChangeArrowheads="1"/>
          </p:cNvSpPr>
          <p:nvPr/>
        </p:nvSpPr>
        <p:spPr bwMode="auto">
          <a:xfrm>
            <a:off x="5584825" y="6259513"/>
            <a:ext cx="24929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コンテンツオーナー</a:t>
            </a:r>
            <a:endParaRPr lang="en-US" altLang="ja-JP" sz="2000" dirty="0">
              <a:latin typeface="メイリオ" panose="020B0604030504040204" pitchFamily="50" charset="-128"/>
              <a:ea typeface="メイリオ" panose="020B0604030504040204" pitchFamily="50" charset="-128"/>
            </a:endParaRPr>
          </a:p>
        </p:txBody>
      </p:sp>
      <p:cxnSp>
        <p:nvCxnSpPr>
          <p:cNvPr id="34" name="直線矢印コネクタ 33"/>
          <p:cNvCxnSpPr/>
          <p:nvPr/>
        </p:nvCxnSpPr>
        <p:spPr>
          <a:xfrm>
            <a:off x="4914900" y="5861050"/>
            <a:ext cx="615950" cy="0"/>
          </a:xfrm>
          <a:prstGeom prst="straightConnector1">
            <a:avLst/>
          </a:prstGeom>
          <a:ln w="28575">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5" name="Rectangle 3"/>
          <p:cNvSpPr txBox="1">
            <a:spLocks noChangeArrowheads="1"/>
          </p:cNvSpPr>
          <p:nvPr/>
        </p:nvSpPr>
        <p:spPr bwMode="auto">
          <a:xfrm>
            <a:off x="457200" y="1308100"/>
            <a:ext cx="8229600" cy="1638300"/>
          </a:xfrm>
          <a:prstGeom prst="rect">
            <a:avLst/>
          </a:prstGeom>
          <a:noFill/>
          <a:ln w="9525">
            <a:noFill/>
            <a:miter lim="800000"/>
            <a:headEnd/>
            <a:tailEnd/>
          </a:ln>
        </p:spPr>
        <p:txBody>
          <a:bodyPr/>
          <a:lstStyle/>
          <a:p>
            <a:pPr marL="342900" indent="-342900" eaLnBrk="0" hangingPunct="0">
              <a:spcBef>
                <a:spcPct val="20000"/>
              </a:spcBef>
              <a:buClr>
                <a:schemeClr val="accent1">
                  <a:lumMod val="50000"/>
                </a:schemeClr>
              </a:buClr>
              <a:buSzPct val="75000"/>
              <a:buFont typeface="Wingdings" pitchFamily="2" charset="2"/>
              <a:buChar char="n"/>
              <a:defRPr/>
            </a:pPr>
            <a:r>
              <a:rPr lang="en-US" altLang="ja-JP" sz="2400" kern="0" dirty="0">
                <a:latin typeface="メイリオ" panose="020B0604030504040204" pitchFamily="50" charset="-128"/>
                <a:ea typeface="メイリオ" panose="020B0604030504040204" pitchFamily="50" charset="-128"/>
              </a:rPr>
              <a:t>Internet Explorer</a:t>
            </a:r>
            <a:r>
              <a:rPr lang="ja-JP" altLang="en-US" sz="2400" kern="0" dirty="0">
                <a:latin typeface="メイリオ" panose="020B0604030504040204" pitchFamily="50" charset="-128"/>
                <a:ea typeface="メイリオ" panose="020B0604030504040204" pitchFamily="50" charset="-128"/>
              </a:rPr>
              <a:t>等のウェブブラウザによって閲覧できるコンテンツのこと</a:t>
            </a:r>
            <a:endParaRPr lang="en-US" altLang="ja-JP" sz="2400" kern="0" dirty="0">
              <a:latin typeface="メイリオ" panose="020B0604030504040204" pitchFamily="50" charset="-128"/>
              <a:ea typeface="メイリオ" panose="020B0604030504040204" pitchFamily="50" charset="-128"/>
            </a:endParaRPr>
          </a:p>
          <a:p>
            <a:pPr marL="800100" lvl="1" indent="-342900" eaLnBrk="0" hangingPunct="0">
              <a:spcBef>
                <a:spcPct val="20000"/>
              </a:spcBef>
              <a:buClr>
                <a:schemeClr val="accent1">
                  <a:lumMod val="50000"/>
                </a:schemeClr>
              </a:buClr>
              <a:buSzPct val="75000"/>
              <a:buFont typeface="Wingdings" pitchFamily="2" charset="2"/>
              <a:buChar char="n"/>
              <a:defRPr/>
            </a:pPr>
            <a:r>
              <a:rPr lang="ja-JP" altLang="en-US" sz="2400" kern="0" dirty="0">
                <a:latin typeface="メイリオ" panose="020B0604030504040204" pitchFamily="50" charset="-128"/>
                <a:ea typeface="メイリオ" panose="020B0604030504040204" pitchFamily="50" charset="-128"/>
              </a:rPr>
              <a:t>様々な人や装置が関わっている</a:t>
            </a:r>
            <a:endParaRPr lang="en-US" altLang="ja-JP" sz="2400" kern="0" dirty="0">
              <a:latin typeface="メイリオ" panose="020B0604030504040204" pitchFamily="50" charset="-128"/>
              <a:ea typeface="メイリオ" panose="020B0604030504040204" pitchFamily="50" charset="-128"/>
            </a:endParaRPr>
          </a:p>
        </p:txBody>
      </p:sp>
      <p:pic>
        <p:nvPicPr>
          <p:cNvPr id="7192" name="Picture 6" descr="C:\Program Files\Microsoft Office\MEDIA\CAGCAT10\j023468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5116513"/>
            <a:ext cx="16637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ja-JP" altLang="en-US" dirty="0" smtClean="0">
                <a:latin typeface="メイリオ" panose="020B0604030504040204" pitchFamily="50" charset="-128"/>
                <a:ea typeface="メイリオ" panose="020B0604030504040204" pitchFamily="50" charset="-128"/>
              </a:rPr>
              <a:t>アクセシブルなウェブデザイン</a:t>
            </a:r>
          </a:p>
        </p:txBody>
      </p:sp>
      <p:sp>
        <p:nvSpPr>
          <p:cNvPr id="9219" name="Rectangle 3"/>
          <p:cNvSpPr>
            <a:spLocks noGrp="1" noChangeArrowheads="1"/>
          </p:cNvSpPr>
          <p:nvPr>
            <p:ph type="body" idx="1"/>
          </p:nvPr>
        </p:nvSpPr>
        <p:spPr>
          <a:xfrm>
            <a:off x="369888" y="1226297"/>
            <a:ext cx="8396287" cy="4208462"/>
          </a:xfrm>
        </p:spPr>
        <p:txBody>
          <a:bodyPr/>
          <a:lstStyle/>
          <a:p>
            <a:pPr>
              <a:lnSpc>
                <a:spcPct val="90000"/>
              </a:lnSpc>
            </a:pPr>
            <a:r>
              <a:rPr lang="ja-JP" altLang="en-US" sz="2800" dirty="0" smtClean="0">
                <a:latin typeface="メイリオ" panose="020B0604030504040204" pitchFamily="50" charset="-128"/>
                <a:ea typeface="メイリオ" panose="020B0604030504040204" pitchFamily="50" charset="-128"/>
              </a:rPr>
              <a:t>いろいろな表現に変えられることが重要</a:t>
            </a:r>
            <a:endParaRPr lang="en-US" altLang="ja-JP" sz="2800" dirty="0" smtClean="0">
              <a:latin typeface="メイリオ" panose="020B0604030504040204" pitchFamily="50" charset="-128"/>
              <a:ea typeface="メイリオ" panose="020B0604030504040204" pitchFamily="50" charset="-128"/>
            </a:endParaRPr>
          </a:p>
        </p:txBody>
      </p:sp>
      <p:sp>
        <p:nvSpPr>
          <p:cNvPr id="9220" name="Oval 4"/>
          <p:cNvSpPr>
            <a:spLocks noChangeArrowheads="1"/>
          </p:cNvSpPr>
          <p:nvPr/>
        </p:nvSpPr>
        <p:spPr bwMode="auto">
          <a:xfrm>
            <a:off x="755650" y="2220913"/>
            <a:ext cx="7748588" cy="4313237"/>
          </a:xfrm>
          <a:prstGeom prst="ellipse">
            <a:avLst/>
          </a:prstGeom>
          <a:gradFill rotWithShape="1">
            <a:gsLst>
              <a:gs pos="0">
                <a:srgbClr val="FFFFFF"/>
              </a:gs>
              <a:gs pos="100000">
                <a:srgbClr val="D6F4F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a:lnSpc>
                <a:spcPct val="80000"/>
              </a:lnSpc>
              <a:spcBef>
                <a:spcPct val="20000"/>
              </a:spcBef>
              <a:buClr>
                <a:schemeClr val="bg2"/>
              </a:buClr>
              <a:buSzPct val="75000"/>
              <a:buFont typeface="Wingdings" pitchFamily="2" charset="2"/>
              <a:buChar char="n"/>
            </a:pPr>
            <a:endParaRPr lang="ja-JP" altLang="ja-JP" sz="4400" dirty="0">
              <a:latin typeface="メイリオ" panose="020B0604030504040204" pitchFamily="50" charset="-128"/>
              <a:ea typeface="メイリオ" panose="020B0604030504040204" pitchFamily="50" charset="-128"/>
            </a:endParaRPr>
          </a:p>
        </p:txBody>
      </p:sp>
      <p:pic>
        <p:nvPicPr>
          <p:cNvPr id="9221" name="Picture 5" descr="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138" y="3741738"/>
            <a:ext cx="8921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ChangeArrowheads="1"/>
          </p:cNvSpPr>
          <p:nvPr/>
        </p:nvSpPr>
        <p:spPr bwMode="auto">
          <a:xfrm>
            <a:off x="7248525" y="4349750"/>
            <a:ext cx="16764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90000"/>
              </a:lnSpc>
              <a:spcBef>
                <a:spcPct val="20000"/>
              </a:spcBef>
              <a:buClr>
                <a:schemeClr val="accent1"/>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マウス以外の</a:t>
            </a:r>
          </a:p>
          <a:p>
            <a:pPr>
              <a:lnSpc>
                <a:spcPct val="90000"/>
              </a:lnSpc>
              <a:spcBef>
                <a:spcPct val="20000"/>
              </a:spcBef>
              <a:buClr>
                <a:schemeClr val="accent1"/>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入力方法</a:t>
            </a:r>
          </a:p>
        </p:txBody>
      </p:sp>
      <p:sp>
        <p:nvSpPr>
          <p:cNvPr id="9223" name="Rectangle 7"/>
          <p:cNvSpPr>
            <a:spLocks noChangeArrowheads="1"/>
          </p:cNvSpPr>
          <p:nvPr/>
        </p:nvSpPr>
        <p:spPr bwMode="auto">
          <a:xfrm>
            <a:off x="2794000" y="4181475"/>
            <a:ext cx="3703638" cy="4032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Char char="n"/>
            </a:pPr>
            <a:endParaRPr lang="ja-JP" altLang="en-US" sz="3600" dirty="0">
              <a:latin typeface="メイリオ" panose="020B0604030504040204" pitchFamily="50" charset="-128"/>
              <a:ea typeface="メイリオ" panose="020B0604030504040204" pitchFamily="50" charset="-128"/>
            </a:endParaRPr>
          </a:p>
        </p:txBody>
      </p:sp>
      <p:sp>
        <p:nvSpPr>
          <p:cNvPr id="9224" name="Rectangle 8"/>
          <p:cNvSpPr>
            <a:spLocks noChangeArrowheads="1"/>
          </p:cNvSpPr>
          <p:nvPr/>
        </p:nvSpPr>
        <p:spPr bwMode="auto">
          <a:xfrm>
            <a:off x="2720975" y="4114800"/>
            <a:ext cx="3703638" cy="40322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Char char="n"/>
            </a:pPr>
            <a:endParaRPr lang="ja-JP" altLang="en-US" sz="3600" dirty="0">
              <a:latin typeface="メイリオ" panose="020B0604030504040204" pitchFamily="50" charset="-128"/>
              <a:ea typeface="メイリオ" panose="020B0604030504040204" pitchFamily="50" charset="-128"/>
            </a:endParaRPr>
          </a:p>
        </p:txBody>
      </p:sp>
      <p:sp>
        <p:nvSpPr>
          <p:cNvPr id="9225" name="Rectangle 9"/>
          <p:cNvSpPr>
            <a:spLocks noChangeArrowheads="1"/>
          </p:cNvSpPr>
          <p:nvPr/>
        </p:nvSpPr>
        <p:spPr bwMode="auto">
          <a:xfrm>
            <a:off x="2771775" y="4119563"/>
            <a:ext cx="3570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a:lnSpc>
                <a:spcPct val="90000"/>
              </a:lnSpc>
              <a:spcBef>
                <a:spcPct val="20000"/>
              </a:spcBef>
              <a:buClr>
                <a:schemeClr val="accent1"/>
              </a:buClr>
              <a:buSzPct val="75000"/>
              <a:buFont typeface="Wingdings" pitchFamily="2" charset="2"/>
              <a:buNone/>
            </a:pPr>
            <a:r>
              <a:rPr lang="ja-JP" altLang="en-US" dirty="0">
                <a:solidFill>
                  <a:schemeClr val="bg1"/>
                </a:solidFill>
                <a:latin typeface="メイリオ" panose="020B0604030504040204" pitchFamily="50" charset="-128"/>
                <a:ea typeface="メイリオ" panose="020B0604030504040204" pitchFamily="50" charset="-128"/>
              </a:rPr>
              <a:t>ウェブコンテンツ</a:t>
            </a:r>
          </a:p>
        </p:txBody>
      </p:sp>
      <p:pic>
        <p:nvPicPr>
          <p:cNvPr id="9226" name="Picture 10" descr="def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63" y="2171700"/>
            <a:ext cx="11953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11"/>
          <p:cNvSpPr>
            <a:spLocks noChangeArrowheads="1"/>
          </p:cNvSpPr>
          <p:nvPr/>
        </p:nvSpPr>
        <p:spPr bwMode="auto">
          <a:xfrm>
            <a:off x="3514725" y="3494088"/>
            <a:ext cx="19875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a:lnSpc>
                <a:spcPct val="90000"/>
              </a:lnSpc>
              <a:spcBef>
                <a:spcPct val="20000"/>
              </a:spcBef>
              <a:buClr>
                <a:schemeClr val="accent1"/>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ウェブブラウザ</a:t>
            </a:r>
          </a:p>
        </p:txBody>
      </p:sp>
      <p:pic>
        <p:nvPicPr>
          <p:cNvPr id="9228" name="Picture 12" descr="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0350" y="2233613"/>
            <a:ext cx="10763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hiContra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288" y="4930775"/>
            <a:ext cx="11938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Rectangle 14"/>
          <p:cNvSpPr>
            <a:spLocks noChangeArrowheads="1"/>
          </p:cNvSpPr>
          <p:nvPr/>
        </p:nvSpPr>
        <p:spPr bwMode="auto">
          <a:xfrm>
            <a:off x="5370513" y="6270625"/>
            <a:ext cx="2716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90000"/>
              </a:lnSpc>
              <a:spcBef>
                <a:spcPct val="20000"/>
              </a:spcBef>
              <a:buClr>
                <a:schemeClr val="accent1"/>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ハイコントラスト機能</a:t>
            </a:r>
          </a:p>
        </p:txBody>
      </p:sp>
      <p:pic>
        <p:nvPicPr>
          <p:cNvPr id="9231" name="Picture 15" descr="hiContr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375" y="4992688"/>
            <a:ext cx="10763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Rectangle 16"/>
          <p:cNvSpPr>
            <a:spLocks noChangeArrowheads="1"/>
          </p:cNvSpPr>
          <p:nvPr/>
        </p:nvSpPr>
        <p:spPr bwMode="auto">
          <a:xfrm>
            <a:off x="3986299" y="6211888"/>
            <a:ext cx="1138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a:lnSpc>
                <a:spcPct val="90000"/>
              </a:lnSpc>
              <a:spcBef>
                <a:spcPct val="20000"/>
              </a:spcBef>
              <a:buClr>
                <a:schemeClr val="accent1"/>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画面拡大</a:t>
            </a:r>
          </a:p>
        </p:txBody>
      </p:sp>
      <p:grpSp>
        <p:nvGrpSpPr>
          <p:cNvPr id="9233" name="Group 17"/>
          <p:cNvGrpSpPr>
            <a:grpSpLocks/>
          </p:cNvGrpSpPr>
          <p:nvPr/>
        </p:nvGrpSpPr>
        <p:grpSpPr bwMode="auto">
          <a:xfrm>
            <a:off x="3962400" y="4930775"/>
            <a:ext cx="1203325" cy="1247775"/>
            <a:chOff x="3424" y="3022"/>
            <a:chExt cx="810" cy="840"/>
          </a:xfrm>
        </p:grpSpPr>
        <p:pic>
          <p:nvPicPr>
            <p:cNvPr id="9255" name="Picture 18" descr="lar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 y="3022"/>
              <a:ext cx="81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19" descr="lar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0" y="3067"/>
              <a:ext cx="72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34" name="Rectangle 20"/>
          <p:cNvSpPr>
            <a:spLocks noChangeArrowheads="1"/>
          </p:cNvSpPr>
          <p:nvPr/>
        </p:nvSpPr>
        <p:spPr bwMode="auto">
          <a:xfrm>
            <a:off x="2196849" y="3567867"/>
            <a:ext cx="12350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90000"/>
              </a:lnSpc>
              <a:spcBef>
                <a:spcPct val="20000"/>
              </a:spcBef>
              <a:buClr>
                <a:schemeClr val="accent1"/>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携帯端末</a:t>
            </a:r>
          </a:p>
        </p:txBody>
      </p:sp>
      <p:grpSp>
        <p:nvGrpSpPr>
          <p:cNvPr id="9235" name="Group 21"/>
          <p:cNvGrpSpPr>
            <a:grpSpLocks/>
          </p:cNvGrpSpPr>
          <p:nvPr/>
        </p:nvGrpSpPr>
        <p:grpSpPr bwMode="auto">
          <a:xfrm>
            <a:off x="2630488" y="2476500"/>
            <a:ext cx="704850" cy="998538"/>
            <a:chOff x="1111" y="1298"/>
            <a:chExt cx="474" cy="672"/>
          </a:xfrm>
        </p:grpSpPr>
        <p:pic>
          <p:nvPicPr>
            <p:cNvPr id="9253" name="Picture 22" descr="p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 y="1298"/>
              <a:ext cx="47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23" descr="p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2" y="1367"/>
              <a:ext cx="339"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36" name="Group 24"/>
          <p:cNvGrpSpPr>
            <a:grpSpLocks/>
          </p:cNvGrpSpPr>
          <p:nvPr/>
        </p:nvGrpSpPr>
        <p:grpSpPr bwMode="auto">
          <a:xfrm>
            <a:off x="2295525" y="2071688"/>
            <a:ext cx="419100" cy="1435100"/>
            <a:chOff x="703" y="1253"/>
            <a:chExt cx="282" cy="966"/>
          </a:xfrm>
        </p:grpSpPr>
        <p:pic>
          <p:nvPicPr>
            <p:cNvPr id="9251" name="Picture 25" descr="keita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 y="1253"/>
              <a:ext cx="282"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26" descr="keita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4" y="1321"/>
              <a:ext cx="21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37" name="Group 27"/>
          <p:cNvGrpSpPr>
            <a:grpSpLocks/>
          </p:cNvGrpSpPr>
          <p:nvPr/>
        </p:nvGrpSpPr>
        <p:grpSpPr bwMode="auto">
          <a:xfrm>
            <a:off x="192088" y="3756025"/>
            <a:ext cx="2354263" cy="1600200"/>
            <a:chOff x="564" y="3028"/>
            <a:chExt cx="1483" cy="1008"/>
          </a:xfrm>
        </p:grpSpPr>
        <p:sp>
          <p:nvSpPr>
            <p:cNvPr id="9246" name="Rectangle 28"/>
            <p:cNvSpPr>
              <a:spLocks noChangeArrowheads="1"/>
            </p:cNvSpPr>
            <p:nvPr/>
          </p:nvSpPr>
          <p:spPr bwMode="auto">
            <a:xfrm>
              <a:off x="564" y="3835"/>
              <a:ext cx="101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90000"/>
                </a:lnSpc>
                <a:spcBef>
                  <a:spcPct val="20000"/>
                </a:spcBef>
                <a:buClr>
                  <a:schemeClr val="accent1"/>
                </a:buClr>
                <a:buSzPct val="75000"/>
                <a:buFont typeface="Wingdings" pitchFamily="2" charset="2"/>
                <a:buNone/>
              </a:pPr>
              <a:r>
                <a:rPr lang="ja-JP" altLang="en-US" sz="1800" dirty="0" smtClean="0">
                  <a:latin typeface="メイリオ" panose="020B0604030504040204" pitchFamily="50" charset="-128"/>
                  <a:ea typeface="メイリオ" panose="020B0604030504040204" pitchFamily="50" charset="-128"/>
                </a:rPr>
                <a:t>音声読み上げソフト</a:t>
              </a:r>
              <a:endParaRPr lang="ja-JP" altLang="en-US" sz="1800" dirty="0">
                <a:latin typeface="メイリオ" panose="020B0604030504040204" pitchFamily="50" charset="-128"/>
                <a:ea typeface="メイリオ" panose="020B0604030504040204" pitchFamily="50" charset="-128"/>
              </a:endParaRPr>
            </a:p>
          </p:txBody>
        </p:sp>
        <p:grpSp>
          <p:nvGrpSpPr>
            <p:cNvPr id="9247" name="Group 30"/>
            <p:cNvGrpSpPr>
              <a:grpSpLocks/>
            </p:cNvGrpSpPr>
            <p:nvPr/>
          </p:nvGrpSpPr>
          <p:grpSpPr bwMode="auto">
            <a:xfrm>
              <a:off x="688" y="3028"/>
              <a:ext cx="943" cy="781"/>
              <a:chOff x="3424" y="1026"/>
              <a:chExt cx="1008" cy="834"/>
            </a:xfrm>
          </p:grpSpPr>
          <p:pic>
            <p:nvPicPr>
              <p:cNvPr id="9249" name="Picture 31" descr="onse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4" y="1026"/>
                <a:ext cx="1008"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Picture 32" descr="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4" y="1069"/>
                <a:ext cx="725"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4093" name="AutoShape 29"/>
            <p:cNvSpPr>
              <a:spLocks noChangeArrowheads="1"/>
            </p:cNvSpPr>
            <p:nvPr/>
          </p:nvSpPr>
          <p:spPr bwMode="auto">
            <a:xfrm>
              <a:off x="1394" y="3067"/>
              <a:ext cx="653" cy="343"/>
            </a:xfrm>
            <a:prstGeom prst="wedgeEllipseCallout">
              <a:avLst>
                <a:gd name="adj1" fmla="val -26597"/>
                <a:gd name="adj2" fmla="val 66472"/>
              </a:avLst>
            </a:prstGeom>
            <a:solidFill>
              <a:schemeClr val="bg1"/>
            </a:solidFill>
            <a:ln w="9525">
              <a:solidFill>
                <a:schemeClr val="tx1"/>
              </a:solidFill>
              <a:miter lim="800000"/>
              <a:headEnd/>
              <a:tailEnd/>
            </a:ln>
            <a:effectLst/>
          </p:spPr>
          <p:txBody>
            <a:bodyPr lIns="0" rIns="0"/>
            <a:lstStyle/>
            <a:p>
              <a:pPr algn="ctr" eaLnBrk="0" hangingPunct="0">
                <a:spcBef>
                  <a:spcPct val="20000"/>
                </a:spcBef>
                <a:buClr>
                  <a:schemeClr val="bg2"/>
                </a:buClr>
                <a:buSzPct val="75000"/>
                <a:buFont typeface="Wingdings" pitchFamily="2" charset="2"/>
                <a:buNone/>
                <a:defRPr/>
              </a:pPr>
              <a:r>
                <a:rPr lang="ja-JP" altLang="en-US" sz="1100" dirty="0">
                  <a:latin typeface="メイリオ" panose="020B0604030504040204" pitchFamily="50" charset="-128"/>
                  <a:ea typeface="メイリオ" panose="020B0604030504040204" pitchFamily="50" charset="-128"/>
                </a:rPr>
                <a:t>光の丘祭のお知らせ</a:t>
              </a:r>
            </a:p>
          </p:txBody>
        </p:sp>
      </p:grpSp>
      <p:pic>
        <p:nvPicPr>
          <p:cNvPr id="9238" name="Picture 33" descr="print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6963" y="2141538"/>
            <a:ext cx="147161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9" name="Rectangle 34"/>
          <p:cNvSpPr>
            <a:spLocks noChangeArrowheads="1"/>
          </p:cNvSpPr>
          <p:nvPr/>
        </p:nvSpPr>
        <p:spPr bwMode="auto">
          <a:xfrm>
            <a:off x="5826203" y="3422650"/>
            <a:ext cx="1677987" cy="24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a:lnSpc>
                <a:spcPct val="90000"/>
              </a:lnSpc>
              <a:spcBef>
                <a:spcPct val="20000"/>
              </a:spcBef>
              <a:buClr>
                <a:schemeClr val="accent1"/>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白黒プリンタ</a:t>
            </a:r>
          </a:p>
        </p:txBody>
      </p:sp>
      <p:grpSp>
        <p:nvGrpSpPr>
          <p:cNvPr id="9240" name="グループ化 39"/>
          <p:cNvGrpSpPr>
            <a:grpSpLocks/>
          </p:cNvGrpSpPr>
          <p:nvPr/>
        </p:nvGrpSpPr>
        <p:grpSpPr bwMode="auto">
          <a:xfrm>
            <a:off x="1263316" y="4905375"/>
            <a:ext cx="2116472" cy="1611314"/>
            <a:chOff x="6822741" y="3646488"/>
            <a:chExt cx="2116472" cy="1611313"/>
          </a:xfrm>
        </p:grpSpPr>
        <p:pic>
          <p:nvPicPr>
            <p:cNvPr id="9242" name="Picture 35" descr="点字ディスプレイ"/>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15150" y="4152900"/>
              <a:ext cx="18748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3" name="Rectangle 36"/>
            <p:cNvSpPr>
              <a:spLocks noChangeArrowheads="1"/>
            </p:cNvSpPr>
            <p:nvPr/>
          </p:nvSpPr>
          <p:spPr bwMode="auto">
            <a:xfrm>
              <a:off x="6822741" y="5010151"/>
              <a:ext cx="211647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ctr">
                <a:lnSpc>
                  <a:spcPct val="90000"/>
                </a:lnSpc>
                <a:spcBef>
                  <a:spcPct val="20000"/>
                </a:spcBef>
                <a:buClr>
                  <a:schemeClr val="accent1"/>
                </a:buClr>
                <a:buSzPct val="75000"/>
                <a:buFont typeface="Wingdings" pitchFamily="2" charset="2"/>
                <a:buNone/>
              </a:pPr>
              <a:r>
                <a:rPr lang="ja-JP" altLang="en-US" sz="1800" dirty="0">
                  <a:latin typeface="メイリオ" panose="020B0604030504040204" pitchFamily="50" charset="-128"/>
                  <a:ea typeface="メイリオ" panose="020B0604030504040204" pitchFamily="50" charset="-128"/>
                </a:rPr>
                <a:t>点字ディスプレイ</a:t>
              </a:r>
            </a:p>
          </p:txBody>
        </p:sp>
        <p:sp>
          <p:nvSpPr>
            <p:cNvPr id="9244" name="Line 37"/>
            <p:cNvSpPr>
              <a:spLocks noChangeShapeType="1"/>
            </p:cNvSpPr>
            <p:nvPr/>
          </p:nvSpPr>
          <p:spPr bwMode="auto">
            <a:xfrm flipV="1">
              <a:off x="7175500" y="4281488"/>
              <a:ext cx="755650" cy="407987"/>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メイリオ" panose="020B0604030504040204" pitchFamily="50" charset="-128"/>
                <a:ea typeface="メイリオ" panose="020B0604030504040204" pitchFamily="50" charset="-128"/>
              </a:endParaRPr>
            </a:p>
          </p:txBody>
        </p:sp>
        <p:pic>
          <p:nvPicPr>
            <p:cNvPr id="9245" name="Picture 38" descr="点字"/>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61313" y="3646488"/>
              <a:ext cx="962025" cy="83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9241"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B3FB85D9-F6AF-41CE-8FC7-BD726443C590}" type="slidenum">
              <a:rPr kumimoji="0" lang="en-US" altLang="ja-JP" sz="1800" smtClean="0">
                <a:latin typeface="メイリオ" panose="020B0604030504040204" pitchFamily="50" charset="-128"/>
                <a:ea typeface="メイリオ" panose="020B0604030504040204" pitchFamily="50" charset="-128"/>
              </a:rPr>
              <a:pPr eaLnBrk="1" hangingPunct="1"/>
              <a:t>6</a:t>
            </a:fld>
            <a:endParaRPr kumimoji="0" lang="en-US" altLang="ja-JP" sz="18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bwMode="auto">
          <a:xfrm>
            <a:off x="4441825" y="1160463"/>
            <a:ext cx="4368800" cy="5697537"/>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latin typeface="メイリオ" panose="020B0604030504040204" pitchFamily="50" charset="-128"/>
              <a:ea typeface="メイリオ" panose="020B0604030504040204" pitchFamily="50" charset="-128"/>
            </a:endParaRPr>
          </a:p>
        </p:txBody>
      </p:sp>
      <p:sp>
        <p:nvSpPr>
          <p:cNvPr id="15" name="正方形/長方形 14"/>
          <p:cNvSpPr/>
          <p:nvPr/>
        </p:nvSpPr>
        <p:spPr bwMode="auto">
          <a:xfrm>
            <a:off x="4598988" y="1573213"/>
            <a:ext cx="4014787" cy="5038725"/>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0244" name="タイトル 1"/>
          <p:cNvSpPr>
            <a:spLocks noGrp="1"/>
          </p:cNvSpPr>
          <p:nvPr>
            <p:ph type="title"/>
          </p:nvPr>
        </p:nvSpPr>
        <p:spPr/>
        <p:txBody>
          <a:bodyPr/>
          <a:lstStyle/>
          <a:p>
            <a:r>
              <a:rPr lang="ja-JP" altLang="en-US" dirty="0" smtClean="0">
                <a:solidFill>
                  <a:srgbClr val="FF0000"/>
                </a:solidFill>
                <a:latin typeface="メイリオ" panose="020B0604030504040204" pitchFamily="50" charset="-128"/>
                <a:ea typeface="メイリオ" panose="020B0604030504040204" pitchFamily="50" charset="-128"/>
              </a:rPr>
              <a:t>問題事例</a:t>
            </a:r>
            <a:r>
              <a:rPr lang="en-US" altLang="ja-JP" dirty="0" smtClean="0">
                <a:solidFill>
                  <a:srgbClr val="FF0000"/>
                </a:solidFill>
                <a:latin typeface="メイリオ" panose="020B0604030504040204" pitchFamily="50" charset="-128"/>
                <a:ea typeface="メイリオ" panose="020B0604030504040204" pitchFamily="50" charset="-128"/>
              </a:rPr>
              <a:t>1</a:t>
            </a:r>
            <a:r>
              <a:rPr lang="ja-JP" altLang="en-US" dirty="0" smtClean="0">
                <a:solidFill>
                  <a:srgbClr val="FF0000"/>
                </a:solidFill>
                <a:latin typeface="メイリオ" panose="020B0604030504040204" pitchFamily="50" charset="-128"/>
                <a:ea typeface="メイリオ" panose="020B0604030504040204" pitchFamily="50" charset="-128"/>
              </a:rPr>
              <a:t>　色による区別</a:t>
            </a:r>
            <a:endParaRPr lang="ja-JP" altLang="en-US" sz="2800" dirty="0" smtClean="0">
              <a:solidFill>
                <a:srgbClr val="FF0000"/>
              </a:solidFill>
              <a:latin typeface="メイリオ" panose="020B0604030504040204" pitchFamily="50" charset="-128"/>
              <a:ea typeface="メイリオ" panose="020B0604030504040204" pitchFamily="50" charset="-128"/>
            </a:endParaRPr>
          </a:p>
        </p:txBody>
      </p:sp>
      <p:sp>
        <p:nvSpPr>
          <p:cNvPr id="10245" name="コンテンツ プレースホルダ 2"/>
          <p:cNvSpPr>
            <a:spLocks noGrp="1"/>
          </p:cNvSpPr>
          <p:nvPr>
            <p:ph idx="1"/>
          </p:nvPr>
        </p:nvSpPr>
        <p:spPr>
          <a:xfrm>
            <a:off x="457200" y="1582738"/>
            <a:ext cx="3722688" cy="4208462"/>
          </a:xfrm>
        </p:spPr>
        <p:txBody>
          <a:bodyPr/>
          <a:lstStyle/>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各項目を入力して、送信</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ボタンを押してください。</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1800" dirty="0" smtClean="0">
                <a:latin typeface="メイリオ" panose="020B0604030504040204" pitchFamily="50" charset="-128"/>
                <a:ea typeface="メイリオ" panose="020B0604030504040204" pitchFamily="50" charset="-128"/>
              </a:rPr>
              <a:t>赤字の項目は必須です。</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solidFill>
                  <a:srgbClr val="FF0000"/>
                </a:solidFill>
                <a:latin typeface="メイリオ" panose="020B0604030504040204" pitchFamily="50" charset="-128"/>
                <a:ea typeface="メイリオ" panose="020B0604030504040204" pitchFamily="50" charset="-128"/>
              </a:rPr>
              <a:t>　　氏名</a:t>
            </a: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　　年齢</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solidFill>
                  <a:srgbClr val="FF0000"/>
                </a:solidFill>
                <a:latin typeface="メイリオ" panose="020B0604030504040204" pitchFamily="50" charset="-128"/>
                <a:ea typeface="メイリオ" panose="020B0604030504040204" pitchFamily="50" charset="-128"/>
              </a:rPr>
              <a:t>　　住所</a:t>
            </a: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buFont typeface="Wingdings" pitchFamily="2" charset="2"/>
              <a:buNone/>
            </a:pP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buFont typeface="Wingdings" pitchFamily="2" charset="2"/>
              <a:buNone/>
            </a:pP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　　職業</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solidFill>
                  <a:srgbClr val="FF0000"/>
                </a:solidFill>
                <a:latin typeface="メイリオ" panose="020B0604030504040204" pitchFamily="50" charset="-128"/>
                <a:ea typeface="メイリオ" panose="020B0604030504040204" pitchFamily="50" charset="-128"/>
              </a:rPr>
              <a:t>電話番号</a:t>
            </a: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buFont typeface="Wingdings" pitchFamily="2" charset="2"/>
              <a:buNone/>
            </a:pPr>
            <a:r>
              <a:rPr lang="en-US" altLang="ja-JP" sz="2000" dirty="0" smtClean="0">
                <a:latin typeface="メイリオ" panose="020B0604030504040204" pitchFamily="50" charset="-128"/>
                <a:ea typeface="メイリオ" panose="020B0604030504040204" pitchFamily="50" charset="-128"/>
              </a:rPr>
              <a:t>FAX</a:t>
            </a:r>
            <a:r>
              <a:rPr lang="ja-JP" altLang="en-US" sz="2000" dirty="0" smtClean="0">
                <a:latin typeface="メイリオ" panose="020B0604030504040204" pitchFamily="50" charset="-128"/>
                <a:ea typeface="メイリオ" panose="020B0604030504040204" pitchFamily="50" charset="-128"/>
              </a:rPr>
              <a:t>番号</a:t>
            </a:r>
          </a:p>
        </p:txBody>
      </p:sp>
      <p:sp>
        <p:nvSpPr>
          <p:cNvPr id="10246"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885AAC6D-C0FD-42DA-A3CE-501BF364AEC3}" type="slidenum">
              <a:rPr kumimoji="0" lang="en-US" altLang="ja-JP" sz="1800" smtClean="0">
                <a:latin typeface="メイリオ" panose="020B0604030504040204" pitchFamily="50" charset="-128"/>
                <a:ea typeface="メイリオ" panose="020B0604030504040204" pitchFamily="50" charset="-128"/>
              </a:rPr>
              <a:pPr eaLnBrk="1" hangingPunct="1"/>
              <a:t>7</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5" name="正方形/長方形 4"/>
          <p:cNvSpPr/>
          <p:nvPr/>
        </p:nvSpPr>
        <p:spPr bwMode="auto">
          <a:xfrm>
            <a:off x="309563" y="1565275"/>
            <a:ext cx="4016375" cy="503872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bwMode="auto">
          <a:xfrm>
            <a:off x="1711325" y="3036888"/>
            <a:ext cx="1379538"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bwMode="auto">
          <a:xfrm>
            <a:off x="1708150" y="3438525"/>
            <a:ext cx="1381125" cy="271463"/>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bwMode="auto">
          <a:xfrm>
            <a:off x="1708150" y="3798888"/>
            <a:ext cx="2471738" cy="9334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bwMode="auto">
          <a:xfrm>
            <a:off x="1708150" y="4856163"/>
            <a:ext cx="2500313" cy="27463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p:cNvSpPr/>
          <p:nvPr/>
        </p:nvSpPr>
        <p:spPr bwMode="auto">
          <a:xfrm>
            <a:off x="1708150" y="5232400"/>
            <a:ext cx="2500313" cy="27463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bwMode="auto">
          <a:xfrm>
            <a:off x="1704975" y="5634038"/>
            <a:ext cx="2501900"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2" name="角丸四角形 11"/>
          <p:cNvSpPr/>
          <p:nvPr/>
        </p:nvSpPr>
        <p:spPr bwMode="auto">
          <a:xfrm>
            <a:off x="3090863" y="6124575"/>
            <a:ext cx="1074737" cy="382588"/>
          </a:xfrm>
          <a:prstGeom prst="round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gn="ctr">
              <a:lnSpc>
                <a:spcPct val="110000"/>
              </a:lnSpc>
              <a:spcBef>
                <a:spcPct val="20000"/>
              </a:spcBef>
              <a:buClr>
                <a:schemeClr val="bg2"/>
              </a:buClr>
              <a:buSzPct val="75000"/>
              <a:buFont typeface="Wingdings" pitchFamily="2" charset="2"/>
              <a:buNone/>
              <a:defRPr/>
            </a:pPr>
            <a:r>
              <a:rPr lang="ja-JP" altLang="en-US" sz="2000" dirty="0">
                <a:solidFill>
                  <a:schemeClr val="tx1"/>
                </a:solidFill>
                <a:latin typeface="メイリオ" panose="020B0604030504040204" pitchFamily="50" charset="-128"/>
                <a:ea typeface="メイリオ" panose="020B0604030504040204" pitchFamily="50" charset="-128"/>
              </a:rPr>
              <a:t>送信</a:t>
            </a:r>
          </a:p>
        </p:txBody>
      </p:sp>
      <p:sp>
        <p:nvSpPr>
          <p:cNvPr id="14" name="コンテンツ プレースホルダ 2"/>
          <p:cNvSpPr txBox="1">
            <a:spLocks/>
          </p:cNvSpPr>
          <p:nvPr/>
        </p:nvSpPr>
        <p:spPr bwMode="auto">
          <a:xfrm>
            <a:off x="4746625" y="1590675"/>
            <a:ext cx="3722688" cy="4208463"/>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各項目を入力して、送信</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ボタンを押してください。</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1800" kern="0" dirty="0">
                <a:latin typeface="メイリオ" panose="020B0604030504040204" pitchFamily="50" charset="-128"/>
                <a:ea typeface="メイリオ" panose="020B0604030504040204" pitchFamily="50" charset="-128"/>
              </a:rPr>
              <a:t>赤字の項目は必須です。</a:t>
            </a:r>
            <a:endParaRPr lang="en-US" altLang="ja-JP" sz="18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氏名</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年齢</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住所</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職業</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電話番号</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en-US" altLang="ja-JP" sz="2000" kern="0" dirty="0">
                <a:latin typeface="メイリオ" panose="020B0604030504040204" pitchFamily="50" charset="-128"/>
                <a:ea typeface="メイリオ" panose="020B0604030504040204" pitchFamily="50" charset="-128"/>
              </a:rPr>
              <a:t>FAX</a:t>
            </a:r>
            <a:r>
              <a:rPr lang="ja-JP" altLang="en-US" sz="2000" kern="0" dirty="0">
                <a:latin typeface="メイリオ" panose="020B0604030504040204" pitchFamily="50" charset="-128"/>
                <a:ea typeface="メイリオ" panose="020B0604030504040204" pitchFamily="50" charset="-128"/>
              </a:rPr>
              <a:t>番号</a:t>
            </a:r>
          </a:p>
        </p:txBody>
      </p:sp>
      <p:sp>
        <p:nvSpPr>
          <p:cNvPr id="16" name="正方形/長方形 15"/>
          <p:cNvSpPr/>
          <p:nvPr/>
        </p:nvSpPr>
        <p:spPr bwMode="auto">
          <a:xfrm>
            <a:off x="6000750" y="3044825"/>
            <a:ext cx="1379538"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p:cNvSpPr/>
          <p:nvPr/>
        </p:nvSpPr>
        <p:spPr bwMode="auto">
          <a:xfrm>
            <a:off x="5997575" y="3444875"/>
            <a:ext cx="1379538"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bwMode="auto">
          <a:xfrm>
            <a:off x="5997575" y="3806825"/>
            <a:ext cx="2471738" cy="931863"/>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9" name="正方形/長方形 18"/>
          <p:cNvSpPr/>
          <p:nvPr/>
        </p:nvSpPr>
        <p:spPr bwMode="auto">
          <a:xfrm>
            <a:off x="5995988" y="4864100"/>
            <a:ext cx="2500312" cy="27463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p:cNvSpPr/>
          <p:nvPr/>
        </p:nvSpPr>
        <p:spPr bwMode="auto">
          <a:xfrm>
            <a:off x="5995988" y="5240338"/>
            <a:ext cx="2500312" cy="27463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p:cNvSpPr/>
          <p:nvPr/>
        </p:nvSpPr>
        <p:spPr bwMode="auto">
          <a:xfrm>
            <a:off x="5994400" y="5640388"/>
            <a:ext cx="2500313" cy="27463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2" name="角丸四角形 21"/>
          <p:cNvSpPr/>
          <p:nvPr/>
        </p:nvSpPr>
        <p:spPr bwMode="auto">
          <a:xfrm>
            <a:off x="7380288" y="6132513"/>
            <a:ext cx="1074737" cy="381000"/>
          </a:xfrm>
          <a:prstGeom prst="round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gn="ctr">
              <a:lnSpc>
                <a:spcPct val="110000"/>
              </a:lnSpc>
              <a:spcBef>
                <a:spcPct val="20000"/>
              </a:spcBef>
              <a:buClr>
                <a:schemeClr val="bg2"/>
              </a:buClr>
              <a:buSzPct val="75000"/>
              <a:buFont typeface="Wingdings" pitchFamily="2" charset="2"/>
              <a:buNone/>
              <a:defRPr/>
            </a:pPr>
            <a:r>
              <a:rPr lang="ja-JP" altLang="en-US" sz="2000" dirty="0">
                <a:solidFill>
                  <a:schemeClr val="tx1"/>
                </a:solidFill>
                <a:latin typeface="メイリオ" panose="020B0604030504040204" pitchFamily="50" charset="-128"/>
                <a:ea typeface="メイリオ" panose="020B0604030504040204" pitchFamily="50" charset="-128"/>
              </a:rPr>
              <a:t>送信</a:t>
            </a:r>
          </a:p>
        </p:txBody>
      </p:sp>
      <p:sp>
        <p:nvSpPr>
          <p:cNvPr id="10263" name="テキスト ボックス 22"/>
          <p:cNvSpPr txBox="1">
            <a:spLocks noChangeArrowheads="1"/>
          </p:cNvSpPr>
          <p:nvPr/>
        </p:nvSpPr>
        <p:spPr bwMode="auto">
          <a:xfrm>
            <a:off x="7358063" y="1214438"/>
            <a:ext cx="1209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白黒表示</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bwMode="auto">
          <a:xfrm>
            <a:off x="4441825" y="1160463"/>
            <a:ext cx="4368800" cy="5697537"/>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latin typeface="メイリオ" panose="020B0604030504040204" pitchFamily="50" charset="-128"/>
              <a:ea typeface="メイリオ" panose="020B0604030504040204" pitchFamily="50" charset="-128"/>
            </a:endParaRPr>
          </a:p>
        </p:txBody>
      </p:sp>
      <p:sp>
        <p:nvSpPr>
          <p:cNvPr id="11267" name="タイトル 1"/>
          <p:cNvSpPr>
            <a:spLocks noGrp="1"/>
          </p:cNvSpPr>
          <p:nvPr>
            <p:ph type="title"/>
          </p:nvPr>
        </p:nvSpPr>
        <p:spPr/>
        <p:txBody>
          <a:bodyPr/>
          <a:lstStyle/>
          <a:p>
            <a:r>
              <a:rPr lang="ja-JP" altLang="en-US" dirty="0" smtClean="0">
                <a:latin typeface="メイリオ" panose="020B0604030504040204" pitchFamily="50" charset="-128"/>
                <a:ea typeface="メイリオ" panose="020B0604030504040204" pitchFamily="50" charset="-128"/>
              </a:rPr>
              <a:t>改善事例</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　色による区別</a:t>
            </a:r>
          </a:p>
        </p:txBody>
      </p:sp>
      <p:sp>
        <p:nvSpPr>
          <p:cNvPr id="11268" name="コンテンツ プレースホルダ 2"/>
          <p:cNvSpPr>
            <a:spLocks noGrp="1"/>
          </p:cNvSpPr>
          <p:nvPr>
            <p:ph idx="1"/>
          </p:nvPr>
        </p:nvSpPr>
        <p:spPr>
          <a:xfrm>
            <a:off x="304800" y="1582737"/>
            <a:ext cx="4021138" cy="4541837"/>
          </a:xfrm>
        </p:spPr>
        <p:txBody>
          <a:bodyPr/>
          <a:lstStyle/>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　各項目を入力して、送信</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　ボタンを押してください。</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1800" dirty="0" smtClean="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必須項目は必ず入力してください。</a:t>
            </a:r>
            <a:endParaRPr lang="en-US" altLang="ja-JP" sz="1600" dirty="0" smtClean="0">
              <a:latin typeface="メイリオ" panose="020B0604030504040204" pitchFamily="50" charset="-128"/>
              <a:ea typeface="メイリオ" panose="020B0604030504040204" pitchFamily="50" charset="-128"/>
            </a:endParaRPr>
          </a:p>
          <a:p>
            <a:pPr>
              <a:buFont typeface="Wingdings" pitchFamily="2" charset="2"/>
              <a:buNone/>
            </a:pP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solidFill>
                  <a:srgbClr val="FF0000"/>
                </a:solidFill>
                <a:latin typeface="メイリオ" panose="020B0604030504040204" pitchFamily="50" charset="-128"/>
                <a:ea typeface="メイリオ" panose="020B0604030504040204" pitchFamily="50" charset="-128"/>
              </a:rPr>
              <a:t>　氏名</a:t>
            </a:r>
            <a:r>
              <a:rPr lang="ja-JP" altLang="en-US" sz="1600" dirty="0" smtClean="0">
                <a:solidFill>
                  <a:srgbClr val="FF0000"/>
                </a:solidFill>
                <a:latin typeface="メイリオ" panose="020B0604030504040204" pitchFamily="50" charset="-128"/>
                <a:ea typeface="メイリオ" panose="020B0604030504040204" pitchFamily="50" charset="-128"/>
              </a:rPr>
              <a:t>（必須）</a:t>
            </a: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　        年齢</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solidFill>
                  <a:srgbClr val="FF0000"/>
                </a:solidFill>
                <a:latin typeface="メイリオ" panose="020B0604030504040204" pitchFamily="50" charset="-128"/>
                <a:ea typeface="メイリオ" panose="020B0604030504040204" pitchFamily="50" charset="-128"/>
              </a:rPr>
              <a:t>　住所</a:t>
            </a:r>
            <a:r>
              <a:rPr lang="ja-JP" altLang="en-US" sz="1600" dirty="0" smtClean="0">
                <a:solidFill>
                  <a:srgbClr val="FF0000"/>
                </a:solidFill>
                <a:latin typeface="メイリオ" panose="020B0604030504040204" pitchFamily="50" charset="-128"/>
                <a:ea typeface="メイリオ" panose="020B0604030504040204" pitchFamily="50" charset="-128"/>
              </a:rPr>
              <a:t>（必須）</a:t>
            </a: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buFont typeface="Wingdings" pitchFamily="2" charset="2"/>
              <a:buNone/>
            </a:pPr>
            <a:endParaRPr lang="en-US" altLang="ja-JP" sz="2000" dirty="0" smtClean="0">
              <a:solidFill>
                <a:srgbClr val="FF0000"/>
              </a:solidFill>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　　　　職業</a:t>
            </a:r>
            <a:endParaRPr lang="en-US" altLang="ja-JP" sz="2000" dirty="0" smtClean="0">
              <a:latin typeface="メイリオ" panose="020B0604030504040204" pitchFamily="50" charset="-128"/>
              <a:ea typeface="メイリオ" panose="020B0604030504040204" pitchFamily="50" charset="-128"/>
            </a:endParaRPr>
          </a:p>
          <a:p>
            <a:pPr>
              <a:buFont typeface="Wingdings" pitchFamily="2" charset="2"/>
              <a:buNone/>
            </a:pPr>
            <a:r>
              <a:rPr lang="ja-JP" altLang="en-US" sz="2000" dirty="0" smtClean="0">
                <a:solidFill>
                  <a:srgbClr val="FF0000"/>
                </a:solidFill>
                <a:latin typeface="メイリオ" panose="020B0604030504040204" pitchFamily="50" charset="-128"/>
                <a:ea typeface="メイリオ" panose="020B0604030504040204" pitchFamily="50" charset="-128"/>
              </a:rPr>
              <a:t>電話番号</a:t>
            </a:r>
            <a:r>
              <a:rPr lang="en-US" altLang="ja-JP" sz="1600" dirty="0" smtClean="0">
                <a:solidFill>
                  <a:srgbClr val="FF0000"/>
                </a:solidFill>
                <a:latin typeface="メイリオ" panose="020B0604030504040204" pitchFamily="50" charset="-128"/>
                <a:ea typeface="メイリオ" panose="020B0604030504040204" pitchFamily="50" charset="-128"/>
              </a:rPr>
              <a:t>(</a:t>
            </a:r>
            <a:r>
              <a:rPr lang="ja-JP" altLang="en-US" sz="1600" dirty="0" smtClean="0">
                <a:solidFill>
                  <a:srgbClr val="FF0000"/>
                </a:solidFill>
                <a:latin typeface="メイリオ" panose="020B0604030504040204" pitchFamily="50" charset="-128"/>
                <a:ea typeface="メイリオ" panose="020B0604030504040204" pitchFamily="50" charset="-128"/>
              </a:rPr>
              <a:t>必須</a:t>
            </a:r>
            <a:r>
              <a:rPr lang="en-US" altLang="ja-JP" sz="1600" dirty="0" smtClean="0">
                <a:solidFill>
                  <a:srgbClr val="FF0000"/>
                </a:solidFill>
                <a:latin typeface="メイリオ" panose="020B0604030504040204" pitchFamily="50" charset="-128"/>
                <a:ea typeface="メイリオ" panose="020B0604030504040204" pitchFamily="50" charset="-128"/>
              </a:rPr>
              <a:t>)</a:t>
            </a:r>
          </a:p>
          <a:p>
            <a:pPr>
              <a:buFont typeface="Wingdings" pitchFamily="2" charset="2"/>
              <a:buNone/>
            </a:pPr>
            <a:r>
              <a:rPr lang="ja-JP" altLang="en-US" sz="2000" dirty="0" smtClean="0">
                <a:latin typeface="メイリオ" panose="020B0604030504040204" pitchFamily="50" charset="-128"/>
                <a:ea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rPr>
              <a:t>FAX</a:t>
            </a:r>
            <a:r>
              <a:rPr lang="ja-JP" altLang="en-US" sz="2000" dirty="0" smtClean="0">
                <a:latin typeface="メイリオ" panose="020B0604030504040204" pitchFamily="50" charset="-128"/>
                <a:ea typeface="メイリオ" panose="020B0604030504040204" pitchFamily="50" charset="-128"/>
              </a:rPr>
              <a:t>番号</a:t>
            </a:r>
          </a:p>
        </p:txBody>
      </p:sp>
      <p:sp>
        <p:nvSpPr>
          <p:cNvPr id="11269"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C3827B5A-ABB7-43D2-B227-9F047DED99C6}" type="slidenum">
              <a:rPr kumimoji="0" lang="en-US" altLang="ja-JP" sz="1800" smtClean="0">
                <a:latin typeface="メイリオ" panose="020B0604030504040204" pitchFamily="50" charset="-128"/>
                <a:ea typeface="メイリオ" panose="020B0604030504040204" pitchFamily="50" charset="-128"/>
              </a:rPr>
              <a:pPr eaLnBrk="1" hangingPunct="1"/>
              <a:t>8</a:t>
            </a:fld>
            <a:endParaRPr kumimoji="0" lang="en-US" altLang="ja-JP" sz="1800" dirty="0" smtClean="0">
              <a:latin typeface="メイリオ" panose="020B0604030504040204" pitchFamily="50" charset="-128"/>
              <a:ea typeface="メイリオ" panose="020B0604030504040204" pitchFamily="50" charset="-128"/>
            </a:endParaRPr>
          </a:p>
        </p:txBody>
      </p:sp>
      <p:sp>
        <p:nvSpPr>
          <p:cNvPr id="5" name="正方形/長方形 4"/>
          <p:cNvSpPr/>
          <p:nvPr/>
        </p:nvSpPr>
        <p:spPr bwMode="auto">
          <a:xfrm>
            <a:off x="309563" y="1565275"/>
            <a:ext cx="4016375" cy="5038725"/>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bwMode="auto">
          <a:xfrm>
            <a:off x="2074863" y="3067050"/>
            <a:ext cx="1379537" cy="271463"/>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bwMode="auto">
          <a:xfrm>
            <a:off x="2071688" y="3467100"/>
            <a:ext cx="1379537"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bwMode="auto">
          <a:xfrm>
            <a:off x="2071688" y="3829050"/>
            <a:ext cx="2136775" cy="931863"/>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p:cNvSpPr/>
          <p:nvPr/>
        </p:nvSpPr>
        <p:spPr bwMode="auto">
          <a:xfrm>
            <a:off x="2070100" y="4886325"/>
            <a:ext cx="2162175"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p:cNvSpPr/>
          <p:nvPr/>
        </p:nvSpPr>
        <p:spPr bwMode="auto">
          <a:xfrm>
            <a:off x="2070100" y="5262563"/>
            <a:ext cx="2162175"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p:cNvSpPr/>
          <p:nvPr/>
        </p:nvSpPr>
        <p:spPr bwMode="auto">
          <a:xfrm>
            <a:off x="2066925" y="5662613"/>
            <a:ext cx="2163763"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2" name="角丸四角形 11"/>
          <p:cNvSpPr/>
          <p:nvPr/>
        </p:nvSpPr>
        <p:spPr bwMode="auto">
          <a:xfrm>
            <a:off x="3090863" y="6124575"/>
            <a:ext cx="1074737" cy="382588"/>
          </a:xfrm>
          <a:prstGeom prst="roundRect">
            <a:avLst/>
          </a:prstGeom>
          <a:solidFill>
            <a:schemeClr val="accent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gn="ctr">
              <a:lnSpc>
                <a:spcPct val="110000"/>
              </a:lnSpc>
              <a:spcBef>
                <a:spcPct val="20000"/>
              </a:spcBef>
              <a:buClr>
                <a:schemeClr val="bg2"/>
              </a:buClr>
              <a:buSzPct val="75000"/>
              <a:buFont typeface="Wingdings" pitchFamily="2" charset="2"/>
              <a:buNone/>
              <a:defRPr/>
            </a:pPr>
            <a:r>
              <a:rPr lang="ja-JP" altLang="en-US" sz="2000" dirty="0">
                <a:solidFill>
                  <a:schemeClr val="tx1"/>
                </a:solidFill>
                <a:latin typeface="メイリオ" panose="020B0604030504040204" pitchFamily="50" charset="-128"/>
                <a:ea typeface="メイリオ" panose="020B0604030504040204" pitchFamily="50" charset="-128"/>
              </a:rPr>
              <a:t>送信</a:t>
            </a:r>
          </a:p>
        </p:txBody>
      </p:sp>
      <p:sp>
        <p:nvSpPr>
          <p:cNvPr id="11278" name="テキスト ボックス 22"/>
          <p:cNvSpPr txBox="1">
            <a:spLocks noChangeArrowheads="1"/>
          </p:cNvSpPr>
          <p:nvPr/>
        </p:nvSpPr>
        <p:spPr bwMode="auto">
          <a:xfrm>
            <a:off x="7358063" y="1185863"/>
            <a:ext cx="1209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白黒表示</a:t>
            </a:r>
          </a:p>
        </p:txBody>
      </p:sp>
      <p:sp>
        <p:nvSpPr>
          <p:cNvPr id="25" name="正方形/長方形 24"/>
          <p:cNvSpPr/>
          <p:nvPr/>
        </p:nvSpPr>
        <p:spPr bwMode="auto">
          <a:xfrm>
            <a:off x="4670425" y="1558925"/>
            <a:ext cx="4016375" cy="5037138"/>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6" name="正方形/長方形 25"/>
          <p:cNvSpPr/>
          <p:nvPr/>
        </p:nvSpPr>
        <p:spPr bwMode="auto">
          <a:xfrm>
            <a:off x="6435725" y="3059113"/>
            <a:ext cx="1379538"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auto">
          <a:xfrm>
            <a:off x="6432550" y="3459163"/>
            <a:ext cx="1381125" cy="273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8" name="正方形/長方形 27"/>
          <p:cNvSpPr/>
          <p:nvPr/>
        </p:nvSpPr>
        <p:spPr bwMode="auto">
          <a:xfrm>
            <a:off x="6432550" y="3821113"/>
            <a:ext cx="2138363" cy="93186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p:cNvSpPr/>
          <p:nvPr/>
        </p:nvSpPr>
        <p:spPr bwMode="auto">
          <a:xfrm>
            <a:off x="6430963" y="4878388"/>
            <a:ext cx="2163762" cy="27463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0" name="正方形/長方形 29"/>
          <p:cNvSpPr/>
          <p:nvPr/>
        </p:nvSpPr>
        <p:spPr bwMode="auto">
          <a:xfrm>
            <a:off x="6430963" y="5254625"/>
            <a:ext cx="2163762" cy="27463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1" name="正方形/長方形 30"/>
          <p:cNvSpPr/>
          <p:nvPr/>
        </p:nvSpPr>
        <p:spPr bwMode="auto">
          <a:xfrm>
            <a:off x="6429375" y="5654675"/>
            <a:ext cx="2163763" cy="274638"/>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nSpc>
                <a:spcPct val="110000"/>
              </a:lnSpc>
              <a:spcBef>
                <a:spcPct val="20000"/>
              </a:spcBef>
              <a:buClr>
                <a:schemeClr val="bg2"/>
              </a:buClr>
              <a:buSzPct val="75000"/>
              <a:buFont typeface="Wingdings" pitchFamily="2" charset="2"/>
              <a:buChar char="n"/>
              <a:defRPr/>
            </a:pP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32" name="角丸四角形 31"/>
          <p:cNvSpPr/>
          <p:nvPr/>
        </p:nvSpPr>
        <p:spPr bwMode="auto">
          <a:xfrm>
            <a:off x="7453313" y="6118225"/>
            <a:ext cx="1073150" cy="381000"/>
          </a:xfrm>
          <a:prstGeom prst="round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marL="342900" indent="-342900" algn="ctr">
              <a:lnSpc>
                <a:spcPct val="110000"/>
              </a:lnSpc>
              <a:spcBef>
                <a:spcPct val="20000"/>
              </a:spcBef>
              <a:buClr>
                <a:schemeClr val="bg2"/>
              </a:buClr>
              <a:buSzPct val="75000"/>
              <a:buFont typeface="Wingdings" pitchFamily="2" charset="2"/>
              <a:buNone/>
              <a:defRPr/>
            </a:pPr>
            <a:r>
              <a:rPr lang="ja-JP" altLang="en-US" sz="2000" dirty="0">
                <a:solidFill>
                  <a:schemeClr val="tx1"/>
                </a:solidFill>
                <a:latin typeface="メイリオ" panose="020B0604030504040204" pitchFamily="50" charset="-128"/>
                <a:ea typeface="メイリオ" panose="020B0604030504040204" pitchFamily="50" charset="-128"/>
              </a:rPr>
              <a:t>送信</a:t>
            </a:r>
          </a:p>
        </p:txBody>
      </p:sp>
      <p:sp>
        <p:nvSpPr>
          <p:cNvPr id="24" name="コンテンツ プレースホルダ 2"/>
          <p:cNvSpPr txBox="1">
            <a:spLocks/>
          </p:cNvSpPr>
          <p:nvPr/>
        </p:nvSpPr>
        <p:spPr bwMode="auto">
          <a:xfrm>
            <a:off x="4665663" y="1576388"/>
            <a:ext cx="3876675" cy="4208462"/>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各項目を入力して、送信</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ボタンを押してください。</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1800" kern="0" dirty="0">
                <a:latin typeface="メイリオ" panose="020B0604030504040204" pitchFamily="50" charset="-128"/>
                <a:ea typeface="メイリオ" panose="020B0604030504040204" pitchFamily="50" charset="-128"/>
              </a:rPr>
              <a:t>　</a:t>
            </a:r>
            <a:r>
              <a:rPr lang="ja-JP" altLang="en-US" sz="1600" kern="0" dirty="0">
                <a:solidFill>
                  <a:srgbClr val="000000"/>
                </a:solidFill>
                <a:latin typeface="メイリオ" panose="020B0604030504040204" pitchFamily="50" charset="-128"/>
                <a:ea typeface="メイリオ" panose="020B0604030504040204" pitchFamily="50" charset="-128"/>
              </a:rPr>
              <a:t>必須項目は必ず入力してください。</a:t>
            </a:r>
            <a:endParaRPr lang="en-US" altLang="ja-JP" sz="18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solidFill>
                  <a:srgbClr val="FF0000"/>
                </a:solidFill>
                <a:latin typeface="メイリオ" panose="020B0604030504040204" pitchFamily="50" charset="-128"/>
                <a:ea typeface="メイリオ" panose="020B0604030504040204" pitchFamily="50" charset="-128"/>
              </a:rPr>
              <a:t>　</a:t>
            </a:r>
            <a:r>
              <a:rPr lang="ja-JP" altLang="en-US" sz="2000" kern="0" dirty="0" smtClean="0">
                <a:latin typeface="メイリオ" panose="020B0604030504040204" pitchFamily="50" charset="-128"/>
                <a:ea typeface="メイリオ" panose="020B0604030504040204" pitchFamily="50" charset="-128"/>
              </a:rPr>
              <a:t>氏名</a:t>
            </a:r>
            <a:r>
              <a:rPr lang="ja-JP" altLang="en-US" sz="1600" kern="0" dirty="0">
                <a:latin typeface="メイリオ" panose="020B0604030504040204" pitchFamily="50" charset="-128"/>
                <a:ea typeface="メイリオ" panose="020B0604030504040204" pitchFamily="50" charset="-128"/>
              </a:rPr>
              <a:t>（必須）</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年齢</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a:t>
            </a:r>
            <a:r>
              <a:rPr lang="ja-JP" altLang="en-US" sz="2000" kern="0" dirty="0" smtClean="0">
                <a:latin typeface="メイリオ" panose="020B0604030504040204" pitchFamily="50" charset="-128"/>
                <a:ea typeface="メイリオ" panose="020B0604030504040204" pitchFamily="50" charset="-128"/>
              </a:rPr>
              <a:t>住所</a:t>
            </a:r>
            <a:r>
              <a:rPr lang="ja-JP" altLang="en-US" sz="1600" kern="0" dirty="0">
                <a:latin typeface="メイリオ" panose="020B0604030504040204" pitchFamily="50" charset="-128"/>
                <a:ea typeface="メイリオ" panose="020B0604030504040204" pitchFamily="50" charset="-128"/>
              </a:rPr>
              <a:t>（必須）</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職業</a:t>
            </a:r>
            <a:endParaRPr lang="en-US" altLang="ja-JP" sz="20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smtClean="0">
                <a:latin typeface="メイリオ" panose="020B0604030504040204" pitchFamily="50" charset="-128"/>
                <a:ea typeface="メイリオ" panose="020B0604030504040204" pitchFamily="50" charset="-128"/>
              </a:rPr>
              <a:t>電話番号</a:t>
            </a:r>
            <a:r>
              <a:rPr lang="en-US" altLang="ja-JP" sz="1600" kern="0" dirty="0" smtClean="0">
                <a:latin typeface="メイリオ" panose="020B0604030504040204" pitchFamily="50" charset="-128"/>
                <a:ea typeface="メイリオ" panose="020B0604030504040204" pitchFamily="50" charset="-128"/>
              </a:rPr>
              <a:t>(</a:t>
            </a:r>
            <a:r>
              <a:rPr lang="ja-JP" altLang="en-US" sz="1600" kern="0" dirty="0" smtClean="0">
                <a:latin typeface="メイリオ" panose="020B0604030504040204" pitchFamily="50" charset="-128"/>
                <a:ea typeface="メイリオ" panose="020B0604030504040204" pitchFamily="50" charset="-128"/>
              </a:rPr>
              <a:t>必須</a:t>
            </a:r>
            <a:r>
              <a:rPr lang="en-US" altLang="ja-JP" sz="1600" kern="0" dirty="0" smtClean="0">
                <a:latin typeface="メイリオ" panose="020B0604030504040204" pitchFamily="50" charset="-128"/>
                <a:ea typeface="メイリオ" panose="020B0604030504040204" pitchFamily="50" charset="-128"/>
              </a:rPr>
              <a:t>)</a:t>
            </a:r>
            <a:endParaRPr lang="en-US" altLang="ja-JP" sz="1600" kern="0" dirty="0">
              <a:latin typeface="メイリオ" panose="020B0604030504040204" pitchFamily="50" charset="-128"/>
              <a:ea typeface="メイリオ" panose="020B0604030504040204" pitchFamily="50" charset="-128"/>
            </a:endParaRPr>
          </a:p>
          <a:p>
            <a:pPr marL="342900" indent="-342900" eaLnBrk="0" hangingPunct="0">
              <a:spcBef>
                <a:spcPct val="20000"/>
              </a:spcBef>
              <a:buClr>
                <a:schemeClr val="bg2"/>
              </a:buClr>
              <a:buSzPct val="75000"/>
              <a:buFont typeface="Wingdings" pitchFamily="2" charset="2"/>
              <a:buNone/>
              <a:defRPr/>
            </a:pPr>
            <a:r>
              <a:rPr lang="ja-JP" altLang="en-US" sz="2000" kern="0" dirty="0">
                <a:latin typeface="メイリオ" panose="020B0604030504040204" pitchFamily="50" charset="-128"/>
                <a:ea typeface="メイリオ" panose="020B0604030504040204" pitchFamily="50" charset="-128"/>
              </a:rPr>
              <a:t>　　</a:t>
            </a:r>
            <a:r>
              <a:rPr lang="en-US" altLang="ja-JP" sz="2000" kern="0" dirty="0">
                <a:latin typeface="メイリオ" panose="020B0604030504040204" pitchFamily="50" charset="-128"/>
                <a:ea typeface="メイリオ" panose="020B0604030504040204" pitchFamily="50" charset="-128"/>
              </a:rPr>
              <a:t>FAX</a:t>
            </a:r>
            <a:r>
              <a:rPr lang="ja-JP" altLang="en-US" sz="2000" kern="0" dirty="0">
                <a:latin typeface="メイリオ" panose="020B0604030504040204" pitchFamily="50" charset="-128"/>
                <a:ea typeface="メイリオ" panose="020B0604030504040204" pitchFamily="50" charset="-128"/>
              </a:rPr>
              <a:t>番号</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dirty="0" smtClean="0">
                <a:solidFill>
                  <a:srgbClr val="FF0000"/>
                </a:solidFill>
                <a:latin typeface="メイリオ" panose="020B0604030504040204" pitchFamily="50" charset="-128"/>
                <a:ea typeface="メイリオ" panose="020B0604030504040204" pitchFamily="50" charset="-128"/>
              </a:rPr>
              <a:t>問題事例２：リンクの下線</a:t>
            </a:r>
          </a:p>
        </p:txBody>
      </p:sp>
      <p:sp>
        <p:nvSpPr>
          <p:cNvPr id="12291" name="Rectangle 3"/>
          <p:cNvSpPr>
            <a:spLocks noGrp="1" noChangeArrowheads="1"/>
          </p:cNvSpPr>
          <p:nvPr>
            <p:ph type="body" idx="1"/>
          </p:nvPr>
        </p:nvSpPr>
        <p:spPr>
          <a:xfrm>
            <a:off x="457200" y="1379538"/>
            <a:ext cx="8193088" cy="5391150"/>
          </a:xfrm>
        </p:spPr>
        <p:txBody>
          <a:bodyPr/>
          <a:lstStyle/>
          <a:p>
            <a:pPr eaLnBrk="1" hangingPunct="1"/>
            <a:r>
              <a:rPr lang="ja-JP" altLang="en-US" sz="2400" dirty="0" smtClean="0">
                <a:latin typeface="メイリオ" panose="020B0604030504040204" pitchFamily="50" charset="-128"/>
                <a:ea typeface="メイリオ" panose="020B0604030504040204" pitchFamily="50" charset="-128"/>
              </a:rPr>
              <a:t>問題となるケース</a:t>
            </a:r>
          </a:p>
          <a:p>
            <a:pPr lvl="1" eaLnBrk="1" hangingPunct="1"/>
            <a:r>
              <a:rPr lang="ja-JP" altLang="en-US" sz="2000" dirty="0" smtClean="0">
                <a:latin typeface="メイリオ" panose="020B0604030504040204" pitchFamily="50" charset="-128"/>
                <a:ea typeface="メイリオ" panose="020B0604030504040204" pitchFamily="50" charset="-128"/>
              </a:rPr>
              <a:t>リンクを表す下線が表示されないと、リンクであることがわかりづらい</a:t>
            </a:r>
            <a:endParaRPr lang="en-US" altLang="ja-JP" sz="2000" dirty="0" smtClean="0">
              <a:latin typeface="メイリオ" panose="020B0604030504040204" pitchFamily="50" charset="-128"/>
              <a:ea typeface="メイリオ" panose="020B0604030504040204" pitchFamily="50" charset="-128"/>
            </a:endParaRPr>
          </a:p>
          <a:p>
            <a:pPr lvl="1" eaLnBrk="1" hangingPunct="1"/>
            <a:r>
              <a:rPr lang="ja-JP" altLang="en-US" sz="2000" dirty="0" smtClean="0">
                <a:latin typeface="メイリオ" panose="020B0604030504040204" pitchFamily="50" charset="-128"/>
                <a:ea typeface="メイリオ" panose="020B0604030504040204" pitchFamily="50" charset="-128"/>
              </a:rPr>
              <a:t>特に、シニアユーザにとってわかりづらい</a:t>
            </a:r>
            <a:endParaRPr lang="en-US" altLang="ja-JP" sz="2000" dirty="0" smtClean="0">
              <a:latin typeface="メイリオ" panose="020B0604030504040204" pitchFamily="50" charset="-128"/>
              <a:ea typeface="メイリオ" panose="020B0604030504040204" pitchFamily="50" charset="-128"/>
            </a:endParaRPr>
          </a:p>
          <a:p>
            <a:pPr lvl="1" eaLnBrk="1" hangingPunct="1"/>
            <a:endParaRPr lang="en-US" altLang="ja-JP" sz="2000" dirty="0" smtClean="0">
              <a:latin typeface="メイリオ" panose="020B0604030504040204" pitchFamily="50" charset="-128"/>
              <a:ea typeface="メイリオ" panose="020B0604030504040204" pitchFamily="50" charset="-128"/>
            </a:endParaRPr>
          </a:p>
          <a:p>
            <a:pPr lvl="1" eaLnBrk="1" hangingPunct="1"/>
            <a:endParaRPr lang="en-US" altLang="ja-JP" sz="2000" dirty="0" smtClean="0">
              <a:latin typeface="メイリオ" panose="020B0604030504040204" pitchFamily="50" charset="-128"/>
              <a:ea typeface="メイリオ" panose="020B0604030504040204" pitchFamily="50" charset="-128"/>
            </a:endParaRPr>
          </a:p>
          <a:p>
            <a:pPr lvl="1" eaLnBrk="1" hangingPunct="1"/>
            <a:endParaRPr lang="en-US" altLang="ja-JP" sz="2000" dirty="0" smtClean="0">
              <a:latin typeface="メイリオ" panose="020B0604030504040204" pitchFamily="50" charset="-128"/>
              <a:ea typeface="メイリオ" panose="020B0604030504040204" pitchFamily="50" charset="-128"/>
            </a:endParaRPr>
          </a:p>
          <a:p>
            <a:pPr lvl="1" eaLnBrk="1" hangingPunct="1"/>
            <a:endParaRPr lang="en-US" altLang="ja-JP" sz="2000" dirty="0" smtClean="0">
              <a:latin typeface="メイリオ" panose="020B0604030504040204" pitchFamily="50" charset="-128"/>
              <a:ea typeface="メイリオ" panose="020B0604030504040204" pitchFamily="50" charset="-128"/>
            </a:endParaRPr>
          </a:p>
          <a:p>
            <a:pPr lvl="1" eaLnBrk="1" hangingPunct="1"/>
            <a:endParaRPr lang="en-US" altLang="ja-JP"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lvl="1" eaLnBrk="1" hangingPunct="1"/>
            <a:endParaRPr lang="ja-JP" altLang="en-US" sz="2000" dirty="0" smtClean="0">
              <a:latin typeface="メイリオ" panose="020B0604030504040204" pitchFamily="50" charset="-128"/>
              <a:ea typeface="メイリオ" panose="020B0604030504040204" pitchFamily="50" charset="-128"/>
            </a:endParaRPr>
          </a:p>
          <a:p>
            <a:pPr eaLnBrk="1" hangingPunct="1"/>
            <a:r>
              <a:rPr lang="ja-JP" altLang="en-US" sz="2400" dirty="0" smtClean="0">
                <a:latin typeface="メイリオ" panose="020B0604030504040204" pitchFamily="50" charset="-128"/>
                <a:ea typeface="メイリオ" panose="020B0604030504040204" pitchFamily="50" charset="-128"/>
              </a:rPr>
              <a:t>配慮ポイント</a:t>
            </a:r>
          </a:p>
          <a:p>
            <a:pPr lvl="1" eaLnBrk="1" hangingPunct="1"/>
            <a:r>
              <a:rPr lang="ja-JP" altLang="en-US" sz="2000" dirty="0" smtClean="0">
                <a:latin typeface="メイリオ" panose="020B0604030504040204" pitchFamily="50" charset="-128"/>
                <a:ea typeface="メイリオ" panose="020B0604030504040204" pitchFamily="50" charset="-128"/>
              </a:rPr>
              <a:t>リンクの下線を消去しない</a:t>
            </a:r>
          </a:p>
        </p:txBody>
      </p:sp>
      <p:grpSp>
        <p:nvGrpSpPr>
          <p:cNvPr id="12292" name="グループ化 21"/>
          <p:cNvGrpSpPr>
            <a:grpSpLocks/>
          </p:cNvGrpSpPr>
          <p:nvPr/>
        </p:nvGrpSpPr>
        <p:grpSpPr bwMode="auto">
          <a:xfrm>
            <a:off x="311150" y="3381375"/>
            <a:ext cx="8539163" cy="1717675"/>
            <a:chOff x="638356" y="3394431"/>
            <a:chExt cx="7871700" cy="1584203"/>
          </a:xfrm>
        </p:grpSpPr>
        <p:pic>
          <p:nvPicPr>
            <p:cNvPr id="12295" name="Picture 2"/>
            <p:cNvPicPr>
              <a:picLocks noChangeAspect="1" noChangeArrowheads="1"/>
            </p:cNvPicPr>
            <p:nvPr/>
          </p:nvPicPr>
          <p:blipFill>
            <a:blip r:embed="rId3">
              <a:extLst>
                <a:ext uri="{28A0092B-C50C-407E-A947-70E740481C1C}">
                  <a14:useLocalDpi xmlns:a14="http://schemas.microsoft.com/office/drawing/2010/main" val="0"/>
                </a:ext>
              </a:extLst>
            </a:blip>
            <a:srcRect l="829" t="36980" r="78773" b="51784"/>
            <a:stretch>
              <a:fillRect/>
            </a:stretch>
          </p:blipFill>
          <p:spPr bwMode="auto">
            <a:xfrm>
              <a:off x="638356" y="3414559"/>
              <a:ext cx="3785658" cy="156407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2"/>
            <p:cNvPicPr>
              <a:picLocks noChangeAspect="1" noChangeArrowheads="1"/>
            </p:cNvPicPr>
            <p:nvPr/>
          </p:nvPicPr>
          <p:blipFill>
            <a:blip r:embed="rId3">
              <a:extLst>
                <a:ext uri="{28A0092B-C50C-407E-A947-70E740481C1C}">
                  <a14:useLocalDpi xmlns:a14="http://schemas.microsoft.com/office/drawing/2010/main" val="0"/>
                </a:ext>
              </a:extLst>
            </a:blip>
            <a:srcRect l="829" t="36980" r="78773" b="51784"/>
            <a:stretch>
              <a:fillRect/>
            </a:stretch>
          </p:blipFill>
          <p:spPr bwMode="auto">
            <a:xfrm>
              <a:off x="4724398" y="3394431"/>
              <a:ext cx="3785658" cy="156407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 name="直線コネクタ 8"/>
            <p:cNvCxnSpPr/>
            <p:nvPr/>
          </p:nvCxnSpPr>
          <p:spPr bwMode="auto">
            <a:xfrm>
              <a:off x="914942" y="4261204"/>
              <a:ext cx="875121" cy="0"/>
            </a:xfrm>
            <a:prstGeom prst="line">
              <a:avLst/>
            </a:prstGeom>
            <a:ln w="28575">
              <a:solidFill>
                <a:schemeClr val="tx2">
                  <a:lumMod val="60000"/>
                  <a:lumOff val="40000"/>
                </a:schemeClr>
              </a:solidFill>
            </a:ln>
            <a:extLst/>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bwMode="auto">
            <a:xfrm>
              <a:off x="914942" y="4860039"/>
              <a:ext cx="670243" cy="0"/>
            </a:xfrm>
            <a:prstGeom prst="line">
              <a:avLst/>
            </a:prstGeom>
            <a:ln w="28575">
              <a:solidFill>
                <a:schemeClr val="tx2">
                  <a:lumMod val="60000"/>
                  <a:lumOff val="40000"/>
                </a:schemeClr>
              </a:solidFill>
            </a:ln>
            <a:extLst/>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bwMode="auto">
            <a:xfrm>
              <a:off x="914942" y="4574530"/>
              <a:ext cx="1504389" cy="0"/>
            </a:xfrm>
            <a:prstGeom prst="line">
              <a:avLst/>
            </a:prstGeom>
            <a:ln w="28575">
              <a:solidFill>
                <a:schemeClr val="tx2">
                  <a:lumMod val="60000"/>
                  <a:lumOff val="40000"/>
                </a:schemeClr>
              </a:solidFill>
            </a:ln>
            <a:extLst/>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bwMode="auto">
            <a:xfrm>
              <a:off x="2672500" y="4259740"/>
              <a:ext cx="456585" cy="0"/>
            </a:xfrm>
            <a:prstGeom prst="line">
              <a:avLst/>
            </a:prstGeom>
            <a:ln w="28575">
              <a:solidFill>
                <a:schemeClr val="tx2">
                  <a:lumMod val="60000"/>
                  <a:lumOff val="40000"/>
                </a:schemeClr>
              </a:solidFill>
            </a:ln>
            <a:extLst/>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bwMode="auto">
            <a:xfrm>
              <a:off x="2672500" y="4860039"/>
              <a:ext cx="1046341" cy="0"/>
            </a:xfrm>
            <a:prstGeom prst="line">
              <a:avLst/>
            </a:prstGeom>
            <a:ln w="28575">
              <a:solidFill>
                <a:schemeClr val="tx2">
                  <a:lumMod val="60000"/>
                  <a:lumOff val="40000"/>
                </a:schemeClr>
              </a:solidFill>
            </a:ln>
            <a:extLst/>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bwMode="auto">
            <a:xfrm>
              <a:off x="2672500" y="4574530"/>
              <a:ext cx="1075609" cy="0"/>
            </a:xfrm>
            <a:prstGeom prst="line">
              <a:avLst/>
            </a:prstGeom>
            <a:ln w="28575">
              <a:solidFill>
                <a:schemeClr val="tx2">
                  <a:lumMod val="60000"/>
                  <a:lumOff val="40000"/>
                </a:schemeClr>
              </a:solidFill>
            </a:ln>
            <a:extLst/>
          </p:spPr>
          <p:style>
            <a:lnRef idx="1">
              <a:schemeClr val="dk1"/>
            </a:lnRef>
            <a:fillRef idx="0">
              <a:schemeClr val="dk1"/>
            </a:fillRef>
            <a:effectRef idx="0">
              <a:schemeClr val="dk1"/>
            </a:effectRef>
            <a:fontRef idx="minor">
              <a:schemeClr val="tx1"/>
            </a:fontRef>
          </p:style>
        </p:cxnSp>
      </p:grpSp>
      <p:sp>
        <p:nvSpPr>
          <p:cNvPr id="12293" name="テキスト ボックス 19"/>
          <p:cNvSpPr txBox="1">
            <a:spLocks noChangeArrowheads="1"/>
          </p:cNvSpPr>
          <p:nvPr/>
        </p:nvSpPr>
        <p:spPr bwMode="auto">
          <a:xfrm>
            <a:off x="311150" y="3021013"/>
            <a:ext cx="6955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algn="r">
              <a:lnSpc>
                <a:spcPct val="80000"/>
              </a:lnSpc>
              <a:spcBef>
                <a:spcPct val="20000"/>
              </a:spcBef>
              <a:buClr>
                <a:schemeClr val="bg2"/>
              </a:buClr>
              <a:buSzPct val="75000"/>
              <a:buFont typeface="Wingdings" pitchFamily="2" charset="2"/>
              <a:buNone/>
            </a:pPr>
            <a:r>
              <a:rPr lang="ja-JP" altLang="en-US" sz="2000" dirty="0">
                <a:latin typeface="メイリオ" panose="020B0604030504040204" pitchFamily="50" charset="-128"/>
                <a:ea typeface="メイリオ" panose="020B0604030504040204" pitchFamily="50" charset="-128"/>
              </a:rPr>
              <a:t>リンクテキストあり　　　　　　　</a:t>
            </a:r>
            <a:r>
              <a:rPr lang="ja-JP" altLang="en-US" sz="2000" dirty="0" smtClean="0">
                <a:latin typeface="メイリオ" panose="020B0604030504040204" pitchFamily="50" charset="-128"/>
                <a:ea typeface="メイリオ" panose="020B0604030504040204" pitchFamily="50" charset="-128"/>
              </a:rPr>
              <a:t>　リンクテキスト</a:t>
            </a:r>
            <a:r>
              <a:rPr lang="ja-JP" altLang="en-US" sz="2000" dirty="0">
                <a:latin typeface="メイリオ" panose="020B0604030504040204" pitchFamily="50" charset="-128"/>
                <a:ea typeface="メイリオ" panose="020B0604030504040204" pitchFamily="50" charset="-128"/>
              </a:rPr>
              <a:t>なし</a:t>
            </a:r>
          </a:p>
        </p:txBody>
      </p:sp>
      <p:sp>
        <p:nvSpPr>
          <p:cNvPr id="12294" name="スライド番号プレースホルダ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charset="0"/>
                <a:ea typeface="ＭＳ Ｐゴシック" charset="-128"/>
              </a:defRPr>
            </a:lvl1pPr>
            <a:lvl2pPr marL="742950" indent="-285750" eaLnBrk="0" hangingPunct="0">
              <a:defRPr kumimoji="1" sz="2800">
                <a:solidFill>
                  <a:schemeClr val="tx1"/>
                </a:solidFill>
                <a:latin typeface="Arial" charset="0"/>
                <a:ea typeface="ＭＳ Ｐゴシック" charset="-128"/>
              </a:defRPr>
            </a:lvl2pPr>
            <a:lvl3pPr marL="1143000" indent="-228600" eaLnBrk="0" hangingPunct="0">
              <a:defRPr kumimoji="1" sz="2800">
                <a:solidFill>
                  <a:schemeClr val="tx1"/>
                </a:solidFill>
                <a:latin typeface="Arial" charset="0"/>
                <a:ea typeface="ＭＳ Ｐゴシック" charset="-128"/>
              </a:defRPr>
            </a:lvl3pPr>
            <a:lvl4pPr marL="1600200" indent="-228600" eaLnBrk="0" hangingPunct="0">
              <a:defRPr kumimoji="1" sz="2800">
                <a:solidFill>
                  <a:schemeClr val="tx1"/>
                </a:solidFill>
                <a:latin typeface="Arial" charset="0"/>
                <a:ea typeface="ＭＳ Ｐゴシック" charset="-128"/>
              </a:defRPr>
            </a:lvl4pPr>
            <a:lvl5pPr marL="2057400" indent="-228600" eaLnBrk="0" hangingPunct="0">
              <a:defRPr kumimoji="1" sz="28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Arial" charset="0"/>
                <a:ea typeface="ＭＳ Ｐゴシック" charset="-128"/>
              </a:defRPr>
            </a:lvl9pPr>
          </a:lstStyle>
          <a:p>
            <a:pPr eaLnBrk="1" hangingPunct="1"/>
            <a:fld id="{719DBF14-595C-418C-8875-1A6663E20AF9}" type="slidenum">
              <a:rPr kumimoji="0" lang="en-US" altLang="ja-JP" sz="1800" smtClean="0">
                <a:latin typeface="メイリオ" panose="020B0604030504040204" pitchFamily="50" charset="-128"/>
                <a:ea typeface="メイリオ" panose="020B0604030504040204" pitchFamily="50" charset="-128"/>
              </a:rPr>
              <a:pPr eaLnBrk="1" hangingPunct="1"/>
              <a:t>9</a:t>
            </a:fld>
            <a:endParaRPr kumimoji="0" lang="en-US" altLang="ja-JP" sz="1800" dirty="0" smtClean="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defRPr kumimoji="1" lang="ja-JP" altLang="en-US" sz="3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10000"/>
          </a:lnSpc>
          <a:spcBef>
            <a:spcPct val="20000"/>
          </a:spcBef>
          <a:spcAft>
            <a:spcPct val="0"/>
          </a:spcAft>
          <a:buClr>
            <a:schemeClr val="bg2"/>
          </a:buClr>
          <a:buSzPct val="75000"/>
          <a:buFont typeface="Wingdings" pitchFamily="2" charset="2"/>
          <a:buChar char="n"/>
          <a:tabLst/>
          <a:defRPr kumimoji="1" lang="ja-JP" altLang="en-US" sz="32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26631</TotalTime>
  <Words>2397</Words>
  <Application>Microsoft Office PowerPoint</Application>
  <PresentationFormat>画面に合わせる (4:3)</PresentationFormat>
  <Paragraphs>583</Paragraphs>
  <Slides>47</Slides>
  <Notes>5</Notes>
  <HiddenSlides>0</HiddenSlides>
  <MMClips>0</MMClips>
  <ScaleCrop>false</ScaleCrop>
  <HeadingPairs>
    <vt:vector size="4" baseType="variant">
      <vt:variant>
        <vt:lpstr>テーマ</vt:lpstr>
      </vt:variant>
      <vt:variant>
        <vt:i4>1</vt:i4>
      </vt:variant>
      <vt:variant>
        <vt:lpstr>スライド タイトル</vt:lpstr>
      </vt:variant>
      <vt:variant>
        <vt:i4>47</vt:i4>
      </vt:variant>
    </vt:vector>
  </HeadingPairs>
  <TitlesOfParts>
    <vt:vector size="48" baseType="lpstr">
      <vt:lpstr>Pixel</vt:lpstr>
      <vt:lpstr>JIS規格 JIS X 8341-3:2010および総務省:みんなの公共サイト運用モデル解説</vt:lpstr>
      <vt:lpstr>目次</vt:lpstr>
      <vt:lpstr>1.  ウェブアクセシビリティとは</vt:lpstr>
      <vt:lpstr>背景：インターネット社会の進展</vt:lpstr>
      <vt:lpstr>ウェブコンテンツとは</vt:lpstr>
      <vt:lpstr>アクセシブルなウェブデザイン</vt:lpstr>
      <vt:lpstr>問題事例1　色による区別</vt:lpstr>
      <vt:lpstr>改善事例1　色による区別</vt:lpstr>
      <vt:lpstr>問題事例２：リンクの下線</vt:lpstr>
      <vt:lpstr>問題事例３：画像の説明</vt:lpstr>
      <vt:lpstr>ウェブアクセシビリティとは</vt:lpstr>
      <vt:lpstr>2.  JIS X 8341-3：2010について</vt:lpstr>
      <vt:lpstr>JIS X 8341-3 とは</vt:lpstr>
      <vt:lpstr>国内外の標準化の経緯</vt:lpstr>
      <vt:lpstr>規格間の関係</vt:lpstr>
      <vt:lpstr>JIS X 8341シリーズ</vt:lpstr>
      <vt:lpstr>JIS X 8341-3:2010の目次</vt:lpstr>
      <vt:lpstr>達成基準の内容</vt:lpstr>
      <vt:lpstr>JIS X 8341-3の特徴</vt:lpstr>
      <vt:lpstr>JIS X 8341-3の階層構造</vt:lpstr>
      <vt:lpstr>JISとW3Cの関連文書との関係（一部）</vt:lpstr>
      <vt:lpstr>3.  JIS X 8341-3:2010と関連文書</vt:lpstr>
      <vt:lpstr>JIS X 8341-3:2010と関連文書</vt:lpstr>
      <vt:lpstr>情報通信アクセス協議会 ウェブアクセシビリティ基盤委員会 （WAIC）　　（http://waic.jp）</vt:lpstr>
      <vt:lpstr>ウェブアクセシビリティ基盤委員会（WAIC） が公開している技術文書</vt:lpstr>
      <vt:lpstr>ウェブアクセシビリティ基盤委員会（WAIC） が公開している技術文書</vt:lpstr>
      <vt:lpstr>4.  みんなの公共サイト運用モデル</vt:lpstr>
      <vt:lpstr>みんなの公共サイト運用モデルとは</vt:lpstr>
      <vt:lpstr>みんなの公共サイト運用モデルの構成</vt:lpstr>
      <vt:lpstr>みんなの公共サイト運用モデルの構成</vt:lpstr>
      <vt:lpstr>ウェブアクセシビリティ対応の手引きの目次</vt:lpstr>
      <vt:lpstr>ウェブアクセシビリティの取組み</vt:lpstr>
      <vt:lpstr>ウェブアクセシビリティ取組み実施 チェックリスト（1/2）</vt:lpstr>
      <vt:lpstr>ウェブアクセシビリティ取組み実施 チェックリスト（2/2）</vt:lpstr>
      <vt:lpstr>「みんなの公共サイト運用モデル」に　記載された期限と達成等級の目安</vt:lpstr>
      <vt:lpstr>5.  JIS X 8341-3:2010に基づく      ウェブアクセシビリティの確保・ 　  向上</vt:lpstr>
      <vt:lpstr>JIS X 8341-3:2010の目次</vt:lpstr>
      <vt:lpstr>6. ウェブアクセシビリティの確保・向上に     関する要件</vt:lpstr>
      <vt:lpstr>JISに基づくウェブコンテンツ制作（1/2）</vt:lpstr>
      <vt:lpstr>JISに基づくウェブコンテンツ制作（2/2）</vt:lpstr>
      <vt:lpstr>6．まとめ</vt:lpstr>
      <vt:lpstr>JIS X 8341-3普及の取組み</vt:lpstr>
      <vt:lpstr>すべての人に情報を届ける</vt:lpstr>
      <vt:lpstr>すべての人に情報を届ける</vt:lpstr>
      <vt:lpstr>参考情報</vt:lpstr>
      <vt:lpstr>参考リンク</vt:lpstr>
      <vt:lpstr>参考リンク</vt:lpstr>
    </vt:vector>
  </TitlesOfParts>
  <Company>NTT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Masahiro Watanabe</dc:creator>
  <cp:lastModifiedBy>mwata</cp:lastModifiedBy>
  <cp:revision>334</cp:revision>
  <dcterms:created xsi:type="dcterms:W3CDTF">2004-10-12T05:49:18Z</dcterms:created>
  <dcterms:modified xsi:type="dcterms:W3CDTF">2015-02-18T00:48:17Z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TC011182381041</vt:lpwstr>
  </property>
</Properties>
</file>