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7" r:id="rId1"/>
  </p:sldMasterIdLst>
  <p:notesMasterIdLst>
    <p:notesMasterId r:id="rId25"/>
  </p:notesMasterIdLst>
  <p:sldIdLst>
    <p:sldId id="256" r:id="rId2"/>
    <p:sldId id="264" r:id="rId3"/>
    <p:sldId id="316" r:id="rId4"/>
    <p:sldId id="317" r:id="rId5"/>
    <p:sldId id="318" r:id="rId6"/>
    <p:sldId id="319" r:id="rId7"/>
    <p:sldId id="322" r:id="rId8"/>
    <p:sldId id="320" r:id="rId9"/>
    <p:sldId id="321" r:id="rId10"/>
    <p:sldId id="323" r:id="rId11"/>
    <p:sldId id="324" r:id="rId12"/>
    <p:sldId id="333" r:id="rId13"/>
    <p:sldId id="335" r:id="rId14"/>
    <p:sldId id="326" r:id="rId15"/>
    <p:sldId id="334" r:id="rId16"/>
    <p:sldId id="336" r:id="rId17"/>
    <p:sldId id="296" r:id="rId18"/>
    <p:sldId id="337" r:id="rId19"/>
    <p:sldId id="338" r:id="rId20"/>
    <p:sldId id="339" r:id="rId21"/>
    <p:sldId id="311" r:id="rId22"/>
    <p:sldId id="340" r:id="rId23"/>
    <p:sldId id="341" r:id="rId24"/>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99"/>
    <a:srgbClr val="EFFFFF"/>
    <a:srgbClr val="CCFFFF"/>
    <a:srgbClr val="FF0000"/>
    <a:srgbClr val="FFFFFF"/>
    <a:srgbClr val="FF3300"/>
    <a:srgbClr val="FFFFCC"/>
    <a:srgbClr val="00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94" autoAdjust="0"/>
    <p:restoredTop sz="93914" autoAdjust="0"/>
  </p:normalViewPr>
  <p:slideViewPr>
    <p:cSldViewPr>
      <p:cViewPr varScale="1">
        <p:scale>
          <a:sx n="101" d="100"/>
          <a:sy n="101" d="100"/>
        </p:scale>
        <p:origin x="-1110" y="-96"/>
      </p:cViewPr>
      <p:guideLst>
        <p:guide orient="horz" pos="2160"/>
        <p:guide pos="2880"/>
      </p:guideLst>
    </p:cSldViewPr>
  </p:slideViewPr>
  <p:outlineViewPr>
    <p:cViewPr>
      <p:scale>
        <a:sx n="33" d="100"/>
        <a:sy n="33" d="100"/>
      </p:scale>
      <p:origin x="0" y="31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AA264319-040A-4D42-8CD9-25EBBE28DC16}" type="datetimeFigureOut">
              <a:rPr kumimoji="1" lang="ja-JP" altLang="en-US" smtClean="0"/>
              <a:t>2015/2/17</a:t>
            </a:fld>
            <a:endParaRPr kumimoji="1" lang="ja-JP" altLang="en-US"/>
          </a:p>
        </p:txBody>
      </p:sp>
      <p:sp>
        <p:nvSpPr>
          <p:cNvPr id="4" name="スライド イメージ プレースホルダー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ー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416F8936-C074-45D2-AD38-679ADDDE1CDD}" type="slidenum">
              <a:rPr kumimoji="1" lang="ja-JP" altLang="en-US" smtClean="0"/>
              <a:t>‹#›</a:t>
            </a:fld>
            <a:endParaRPr kumimoji="1" lang="ja-JP" altLang="en-US"/>
          </a:p>
        </p:txBody>
      </p:sp>
    </p:spTree>
    <p:extLst>
      <p:ext uri="{BB962C8B-B14F-4D97-AF65-F5344CB8AC3E}">
        <p14:creationId xmlns:p14="http://schemas.microsoft.com/office/powerpoint/2010/main" val="4156148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2</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3</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4</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5</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6</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8</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16</a:t>
            </a:fld>
            <a:endParaRPr kumimoji="1" lang="ja-JP" altLang="en-US"/>
          </a:p>
        </p:txBody>
      </p:sp>
    </p:spTree>
    <p:extLst>
      <p:ext uri="{BB962C8B-B14F-4D97-AF65-F5344CB8AC3E}">
        <p14:creationId xmlns:p14="http://schemas.microsoft.com/office/powerpoint/2010/main" val="855646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6F8936-C074-45D2-AD38-679ADDDE1CDD}" type="slidenum">
              <a:rPr kumimoji="1" lang="ja-JP" altLang="en-US" smtClean="0"/>
              <a:t>23</a:t>
            </a:fld>
            <a:endParaRPr kumimoji="1" lang="ja-JP" altLang="en-US"/>
          </a:p>
        </p:txBody>
      </p:sp>
    </p:spTree>
    <p:extLst>
      <p:ext uri="{BB962C8B-B14F-4D97-AF65-F5344CB8AC3E}">
        <p14:creationId xmlns:p14="http://schemas.microsoft.com/office/powerpoint/2010/main" val="2370011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2A986-0FA8-4948-9F28-01B175C8A2E2}" type="datetime1">
              <a:rPr kumimoji="1" lang="ja-JP" altLang="en-US" smtClean="0"/>
              <a:t>2015/2/17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7" name="正方形/長方形 6"/>
          <p:cNvSpPr/>
          <p:nvPr userDrawn="1"/>
        </p:nvSpPr>
        <p:spPr>
          <a:xfrm>
            <a:off x="0" y="862149"/>
            <a:ext cx="9144000" cy="59290"/>
          </a:xfrm>
          <a:prstGeom prst="rect">
            <a:avLst/>
          </a:prstGeom>
          <a:gradFill flip="none" rotWithShape="1">
            <a:gsLst>
              <a:gs pos="0">
                <a:srgbClr val="000099"/>
              </a:gs>
              <a:gs pos="75000">
                <a:srgbClr val="000099"/>
              </a:gs>
              <a:gs pos="0">
                <a:srgbClr val="0000CC"/>
              </a:gs>
              <a:gs pos="100000">
                <a:srgbClr val="00009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6160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F08065C-9A25-4D41-8ED1-AF36FA934048}" type="datetime1">
              <a:rPr kumimoji="1" lang="ja-JP" altLang="en-US" smtClean="0"/>
              <a:t>2015/2/17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81009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A765724-432B-4F55-AF49-2C51BAF60479}" type="datetime1">
              <a:rPr kumimoji="1" lang="ja-JP" altLang="en-US" smtClean="0"/>
              <a:t>2015/2/17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515412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13DEE7B-DF0A-4C41-A10C-DA746ABAFE67}"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06FCC04-F040-4791-A137-FF161A778FFA}"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99871F9-EF72-4D60-8D9C-C9D35A0F32FC}"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4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4D55FB9-0F45-4FF4-9DE1-F502471FDABA}"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5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0DD7C13-1580-401A-B3FF-E93886E8DFBB}"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6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8BC01DA-2AAC-41EA-AA62-4EA2CDCDD240}"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7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55ACCEB-E304-4EBE-94A0-4B2C1C4493BB}"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8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C0383FD-7C98-4683-AA32-259E75018BB7}"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043019E-6902-4123-B56F-B6F279A841C8}" type="datetime1">
              <a:rPr kumimoji="1" lang="ja-JP" altLang="en-US" smtClean="0"/>
              <a:t>2015/2/17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923119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9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4A16CB0-B12F-4126-9CAB-C879312B469F}"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0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4344A7E-6E0F-4A2E-A293-C940FCF839F1}"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11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70422D2-1F18-4F67-8E2B-B5624E8929F8}"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2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AE59A61-2C70-430D-9D89-E1F14F4A71FF}"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13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DF4A4EE-DA65-44B5-A8A7-2544684FA19B}"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14_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C5EB33-C285-4471-BC95-BE69E0A7AC7D}" type="datetime1">
              <a:rPr kumimoji="1" lang="ja-JP" altLang="en-US" smtClean="0"/>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
        <p:nvSpPr>
          <p:cNvPr id="5" name="タイトル プレースホルダ 1"/>
          <p:cNvSpPr>
            <a:spLocks noGrp="1"/>
          </p:cNvSpPr>
          <p:nvPr>
            <p:ph type="title"/>
          </p:nvPr>
        </p:nvSpPr>
        <p:spPr>
          <a:xfrm>
            <a:off x="0" y="0"/>
            <a:ext cx="8352928" cy="764704"/>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1_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7" name="正方形/長方形 6"/>
          <p:cNvSpPr/>
          <p:nvPr userDrawn="1"/>
        </p:nvSpPr>
        <p:spPr>
          <a:xfrm>
            <a:off x="0" y="862149"/>
            <a:ext cx="9144000" cy="59290"/>
          </a:xfrm>
          <a:prstGeom prst="rect">
            <a:avLst/>
          </a:prstGeom>
          <a:gradFill flip="none" rotWithShape="1">
            <a:gsLst>
              <a:gs pos="0">
                <a:srgbClr val="000099"/>
              </a:gs>
              <a:gs pos="75000">
                <a:srgbClr val="000099"/>
              </a:gs>
              <a:gs pos="0">
                <a:srgbClr val="0000CC"/>
              </a:gs>
              <a:gs pos="100000">
                <a:srgbClr val="000099">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8"/>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 name="日付プレースホルダー 9"/>
          <p:cNvSpPr>
            <a:spLocks noGrp="1"/>
          </p:cNvSpPr>
          <p:nvPr>
            <p:ph type="dt" sz="half" idx="10"/>
          </p:nvPr>
        </p:nvSpPr>
        <p:spPr/>
        <p:txBody>
          <a:bodyPr/>
          <a:lstStyle/>
          <a:p>
            <a:fld id="{19944319-76EE-4566-ABC5-C926A21C7A95}" type="datetime1">
              <a:rPr kumimoji="1" lang="ja-JP" altLang="en-US" smtClean="0"/>
              <a:t>2015/2/17</a:t>
            </a:fld>
            <a:endParaRPr kumimoji="1" lang="ja-JP" altLang="en-US"/>
          </a:p>
        </p:txBody>
      </p:sp>
      <p:sp>
        <p:nvSpPr>
          <p:cNvPr id="11" name="フッター プレースホルダー 10"/>
          <p:cNvSpPr>
            <a:spLocks noGrp="1"/>
          </p:cNvSpPr>
          <p:nvPr>
            <p:ph type="ftr" sz="quarter" idx="11"/>
          </p:nvPr>
        </p:nvSpPr>
        <p:spPr/>
        <p:txBody>
          <a:bodyPr/>
          <a:lstStyle/>
          <a:p>
            <a:endParaRPr kumimoji="1" lang="ja-JP" altLang="en-US"/>
          </a:p>
        </p:txBody>
      </p:sp>
      <p:sp>
        <p:nvSpPr>
          <p:cNvPr id="12" name="スライド番号プレースホルダー 11"/>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AFE977D-D404-4280-9C32-E3389B8B2E09}" type="datetime1">
              <a:rPr kumimoji="1" lang="ja-JP" altLang="en-US" smtClean="0"/>
              <a:t>2015/2/17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4214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0D35AC-BD12-4C73-AC6E-E84D8809406B}" type="datetime1">
              <a:rPr kumimoji="1" lang="ja-JP" altLang="en-US" smtClean="0"/>
              <a:t>2015/2/17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4731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140161E-DD1A-4CE9-90A1-2B6B97CEC393}" type="datetime1">
              <a:rPr kumimoji="1" lang="ja-JP" altLang="en-US" smtClean="0"/>
              <a:t>2015/2/17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4182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1595869-EBE1-44B5-8530-DB44B46A6218}" type="datetime1">
              <a:rPr kumimoji="1" lang="ja-JP" altLang="en-US" smtClean="0"/>
              <a:t>2015/2/17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39796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725A9A-F8AD-4C0A-92BF-E0CBC193FD5C}" type="datetime1">
              <a:rPr kumimoji="1" lang="ja-JP" altLang="en-US" smtClean="0"/>
              <a:t>2015/2/17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68149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A6FF951-A221-4E27-B797-54E503938E50}" type="datetime1">
              <a:rPr kumimoji="1" lang="ja-JP" altLang="en-US" smtClean="0"/>
              <a:t>2015/2/17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769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509A410-B33A-47D9-8113-9A98F74861CA}" type="datetime1">
              <a:rPr kumimoji="1" lang="ja-JP" altLang="en-US" smtClean="0"/>
              <a:t>2015/2/17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09833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AF425-6594-459A-877A-A7E8249FA902}" type="datetime1">
              <a:rPr kumimoji="1" lang="ja-JP" altLang="en-US" smtClean="0"/>
              <a:t>2015/2/17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pic>
        <p:nvPicPr>
          <p:cNvPr id="7" name="Picture 2"/>
          <p:cNvPicPr>
            <a:picLocks noChangeAspect="1" noChangeArrowheads="1"/>
          </p:cNvPicPr>
          <p:nvPr userDrawn="1"/>
        </p:nvPicPr>
        <p:blipFill>
          <a:blip r:embed="rId28">
            <a:extLst>
              <a:ext uri="{28A0092B-C50C-407E-A947-70E740481C1C}">
                <a14:useLocalDpi xmlns:a14="http://schemas.microsoft.com/office/drawing/2010/main" val="0"/>
              </a:ext>
            </a:extLst>
          </a:blip>
          <a:srcRect/>
          <a:stretch>
            <a:fillRect/>
          </a:stretch>
        </p:blipFill>
        <p:spPr bwMode="auto">
          <a:xfrm>
            <a:off x="7715250" y="116632"/>
            <a:ext cx="1428750" cy="342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204833"/>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 id="2147483804" r:id="rId17"/>
    <p:sldLayoutId id="2147483805" r:id="rId18"/>
    <p:sldLayoutId id="2147483806" r:id="rId19"/>
    <p:sldLayoutId id="2147483807" r:id="rId20"/>
    <p:sldLayoutId id="2147483808" r:id="rId21"/>
    <p:sldLayoutId id="2147483809" r:id="rId22"/>
    <p:sldLayoutId id="2147483810" r:id="rId23"/>
    <p:sldLayoutId id="2147483811" r:id="rId24"/>
    <p:sldLayoutId id="2147483812" r:id="rId25"/>
    <p:sldLayoutId id="2147483649" r:id="rId26"/>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1.xml"/><Relationship Id="rId1" Type="http://schemas.openxmlformats.org/officeDocument/2006/relationships/vmlDrawing" Target="../drawings/vmlDrawing1.v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3" Type="http://schemas.openxmlformats.org/officeDocument/2006/relationships/hyperlink" Target="http://waic.jp/docs/jis2010-understanding/" TargetMode="External"/><Relationship Id="rId7" Type="http://schemas.openxmlformats.org/officeDocument/2006/relationships/hyperlink" Target="mailto:info@jwac.or.jp" TargetMode="External"/><Relationship Id="rId2" Type="http://schemas.openxmlformats.org/officeDocument/2006/relationships/notesSlide" Target="../notesSlides/notesSlide8.xml"/><Relationship Id="rId1" Type="http://schemas.openxmlformats.org/officeDocument/2006/relationships/slideLayout" Target="../slideLayouts/slideLayout25.xml"/><Relationship Id="rId6" Type="http://schemas.openxmlformats.org/officeDocument/2006/relationships/hyperlink" Target="http://www.jwac.or.jp/" TargetMode="External"/><Relationship Id="rId5" Type="http://schemas.openxmlformats.org/officeDocument/2006/relationships/hyperlink" Target="http://www.soumu.go.jp/main_sosiki/joho_tsusin/b_free/miChecker_download.html" TargetMode="External"/><Relationship Id="rId4" Type="http://schemas.openxmlformats.org/officeDocument/2006/relationships/hyperlink" Target="http://www.soumu.go.jp/main_sosiki/joho_tsusin/w_access/index_02.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1700808"/>
            <a:ext cx="8352928" cy="1470025"/>
          </a:xfrm>
        </p:spPr>
        <p:txBody>
          <a:bodyPr>
            <a:normAutofit/>
          </a:bodyPr>
          <a:lstStyle/>
          <a:p>
            <a:pPr algn="ctr"/>
            <a:r>
              <a:rPr lang="ja-JP" altLang="en-US" sz="4000" dirty="0">
                <a:latin typeface="Meiryo UI" panose="020B0604030504040204" pitchFamily="50" charset="-128"/>
                <a:ea typeface="Meiryo UI" panose="020B0604030504040204" pitchFamily="50" charset="-128"/>
                <a:cs typeface="Meiryo UI" panose="020B0604030504040204" pitchFamily="50" charset="-128"/>
              </a:rPr>
              <a:t>ウェブアクセシビリティに対応</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した</a:t>
            </a: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サイト</a:t>
            </a:r>
            <a:r>
              <a:rPr lang="ja-JP" altLang="en-US" sz="4000" dirty="0">
                <a:latin typeface="Meiryo UI" panose="020B0604030504040204" pitchFamily="50" charset="-128"/>
                <a:ea typeface="Meiryo UI" panose="020B0604030504040204" pitchFamily="50" charset="-128"/>
                <a:cs typeface="Meiryo UI" panose="020B0604030504040204" pitchFamily="50" charset="-128"/>
              </a:rPr>
              <a:t>運用の事例</a:t>
            </a:r>
            <a:endParaRPr kumimoji="1" lang="ja-JP" altLang="en-US" sz="4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サブタイトル 2"/>
          <p:cNvSpPr>
            <a:spLocks noGrp="1"/>
          </p:cNvSpPr>
          <p:nvPr>
            <p:ph type="subTitle" idx="1"/>
          </p:nvPr>
        </p:nvSpPr>
        <p:spPr>
          <a:xfrm>
            <a:off x="1187624" y="4221088"/>
            <a:ext cx="6768752" cy="2232248"/>
          </a:xfrm>
        </p:spPr>
        <p:txBody>
          <a:bodyPr>
            <a:normAutofit/>
          </a:bodyPr>
          <a:lstStyle/>
          <a:p>
            <a:r>
              <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2015.2.25</a:t>
            </a:r>
          </a:p>
          <a:p>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ウェブアクセシビリティ推進</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協会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普及啓発</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山本 康裕</a:t>
            </a:r>
            <a:endPar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NTT</a:t>
            </a:r>
            <a:r>
              <a:rPr kumimoji="1"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ラーニングシステムズ㈱ 所属）</a:t>
            </a:r>
            <a:endParaRPr kumimoji="1"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03624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テキスト ボックス 28"/>
          <p:cNvSpPr txBox="1">
            <a:spLocks noChangeArrowheads="1"/>
          </p:cNvSpPr>
          <p:nvPr/>
        </p:nvSpPr>
        <p:spPr bwMode="auto">
          <a:xfrm>
            <a:off x="264031" y="257830"/>
            <a:ext cx="6305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作成時のチェック項目の統一化</a:t>
            </a:r>
          </a:p>
        </p:txBody>
      </p:sp>
      <p:sp>
        <p:nvSpPr>
          <p:cNvPr id="11" name="テキスト ボックス 29"/>
          <p:cNvSpPr txBox="1">
            <a:spLocks noChangeArrowheads="1"/>
          </p:cNvSpPr>
          <p:nvPr/>
        </p:nvSpPr>
        <p:spPr bwMode="auto">
          <a:xfrm>
            <a:off x="107504" y="1412776"/>
            <a:ext cx="88392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リニューアル業務の場合、ページの作成とチェック者は複数人になることが大半です。</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その場合、統一した作成ルールとチェックがなければ、各ページの完成度に差異が発生してしまいます。</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そこ</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当社</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では</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チェック表を作成し、そのシートに基づき作成・チェックを実施しています。それによって、同じ完成度のページを作成することが可能です。また、チェックシート</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は対応の証跡として有効ですので、後々のトラブル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も防ぐことができます。</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発注する場合に</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おいても、業者がどのような要領で、どのようなレベルの試験を行うか確認しておくことが望ましいです。</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10</a:t>
            </a:fld>
            <a:endParaRPr kumimoji="1" lang="ja-JP" altLang="en-US"/>
          </a:p>
        </p:txBody>
      </p:sp>
    </p:spTree>
    <p:extLst>
      <p:ext uri="{BB962C8B-B14F-4D97-AF65-F5344CB8AC3E}">
        <p14:creationId xmlns:p14="http://schemas.microsoft.com/office/powerpoint/2010/main" val="1608726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16632"/>
            <a:ext cx="7618040" cy="6586430"/>
          </a:xfrm>
          <a:prstGeom prst="rect">
            <a:avLst/>
          </a:prstGeom>
          <a:solidFill>
            <a:schemeClr val="bg1"/>
          </a:solidFill>
          <a:ln>
            <a:noFill/>
          </a:ln>
          <a:effectLst>
            <a:glow rad="127000">
              <a:schemeClr val="bg1">
                <a:lumMod val="65000"/>
              </a:schemeClr>
            </a:glow>
          </a:effectLst>
        </p:spPr>
      </p:pic>
      <p:sp>
        <p:nvSpPr>
          <p:cNvPr id="6" name="テキスト ボックス 7"/>
          <p:cNvSpPr txBox="1">
            <a:spLocks noChangeArrowheads="1"/>
          </p:cNvSpPr>
          <p:nvPr/>
        </p:nvSpPr>
        <p:spPr bwMode="auto">
          <a:xfrm>
            <a:off x="6300192" y="116631"/>
            <a:ext cx="2736304" cy="400110"/>
          </a:xfrm>
          <a:prstGeom prst="rect">
            <a:avLst/>
          </a:prstGeom>
          <a:solidFill>
            <a:srgbClr val="000099"/>
          </a:solidFill>
          <a:ln>
            <a:noFill/>
          </a:ln>
          <a:extLst/>
        </p:spPr>
        <p:txBody>
          <a:bodyPr wrap="square">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2000" dirty="0">
                <a:solidFill>
                  <a:schemeClr val="bg1"/>
                </a:solidFill>
              </a:rPr>
              <a:t>＜チェックシート例</a:t>
            </a:r>
            <a:r>
              <a:rPr lang="ja-JP" altLang="en-US" sz="2000" dirty="0" smtClean="0">
                <a:solidFill>
                  <a:schemeClr val="bg1"/>
                </a:solidFill>
              </a:rPr>
              <a:t>＞</a:t>
            </a:r>
            <a:endParaRPr lang="en-US" altLang="ja-JP" sz="2000" dirty="0" smtClean="0">
              <a:solidFill>
                <a:schemeClr val="bg1"/>
              </a:solidFill>
            </a:endParaRPr>
          </a:p>
        </p:txBody>
      </p:sp>
      <p:sp>
        <p:nvSpPr>
          <p:cNvPr id="5" name="テキスト ボックス 4"/>
          <p:cNvSpPr txBox="1"/>
          <p:nvPr/>
        </p:nvSpPr>
        <p:spPr>
          <a:xfrm>
            <a:off x="4355976" y="5013176"/>
            <a:ext cx="4473284" cy="1200329"/>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400" dirty="0">
                <a:latin typeface="Meiryo UI" panose="020B0604030504040204" pitchFamily="50" charset="-128"/>
                <a:ea typeface="Meiryo UI" panose="020B0604030504040204" pitchFamily="50" charset="-128"/>
                <a:cs typeface="Meiryo UI" panose="020B0604030504040204" pitchFamily="50" charset="-128"/>
              </a:rPr>
              <a:t>デザイン、テンプレートのチェックを通過しているので、ページ固有の問題チェックに絞り込むことが</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できます。</a:t>
            </a:r>
            <a:endParaRPr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11</a:t>
            </a:fld>
            <a:endParaRPr kumimoji="1" lang="ja-JP" altLang="en-US"/>
          </a:p>
        </p:txBody>
      </p:sp>
    </p:spTree>
    <p:extLst>
      <p:ext uri="{BB962C8B-B14F-4D97-AF65-F5344CB8AC3E}">
        <p14:creationId xmlns:p14="http://schemas.microsoft.com/office/powerpoint/2010/main" val="22650842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9"/>
          <p:cNvSpPr txBox="1">
            <a:spLocks noChangeArrowheads="1"/>
          </p:cNvSpPr>
          <p:nvPr/>
        </p:nvSpPr>
        <p:spPr bwMode="auto">
          <a:xfrm>
            <a:off x="207945" y="713491"/>
            <a:ext cx="88392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marL="263525" indent="-263525" eaLnBrk="1" hangingPunct="1">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当社では、前出のチェックシート</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に基づき</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、制作者とチェッカーがそれぞれチェックを行います。</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pPr marL="263525" indent="-263525" eaLnBrk="1" hangingPunct="1">
              <a:buFont typeface="Arial" panose="020B0604020202020204" pitchFamily="34" charset="0"/>
              <a:buChar cha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制作者</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がチェッカを兼ねる場合も、自身の制作したものは自身ではチェックしないようにシャッフルしています。（甘くなる。見落としがある。）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263525" indent="-263525" eaLnBrk="1" hangingPunct="1">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リニューアル</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業務では短い期間で何千ページものページ作成を実施するため</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、作成者</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・チェック者の上にディレクションを実施する人物を立て、業務のスムーズな遂行を実施</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ています。</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72" name="Group 8"/>
          <p:cNvGrpSpPr>
            <a:grpSpLocks/>
          </p:cNvGrpSpPr>
          <p:nvPr/>
        </p:nvGrpSpPr>
        <p:grpSpPr bwMode="auto">
          <a:xfrm>
            <a:off x="2589738" y="4004569"/>
            <a:ext cx="296008" cy="504825"/>
            <a:chOff x="818" y="1933"/>
            <a:chExt cx="273" cy="398"/>
          </a:xfrm>
        </p:grpSpPr>
        <p:sp>
          <p:nvSpPr>
            <p:cNvPr id="73" name="AutoShape 7"/>
            <p:cNvSpPr>
              <a:spLocks noChangeArrowheads="1"/>
            </p:cNvSpPr>
            <p:nvPr/>
          </p:nvSpPr>
          <p:spPr bwMode="auto">
            <a:xfrm>
              <a:off x="818" y="2059"/>
              <a:ext cx="273" cy="272"/>
            </a:xfrm>
            <a:prstGeom prst="triangle">
              <a:avLst>
                <a:gd name="adj" fmla="val 50000"/>
              </a:avLst>
            </a:prstGeom>
            <a:solidFill>
              <a:srgbClr val="00FF00"/>
            </a:solidFill>
            <a:ln w="9525">
              <a:solidFill>
                <a:schemeClr val="tx1"/>
              </a:solidFill>
              <a:miter lim="800000"/>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Oval 6"/>
            <p:cNvSpPr>
              <a:spLocks noChangeArrowheads="1"/>
            </p:cNvSpPr>
            <p:nvPr/>
          </p:nvSpPr>
          <p:spPr bwMode="auto">
            <a:xfrm>
              <a:off x="839" y="1933"/>
              <a:ext cx="227" cy="227"/>
            </a:xfrm>
            <a:prstGeom prst="ellipse">
              <a:avLst/>
            </a:prstGeom>
            <a:solidFill>
              <a:srgbClr val="00FF00"/>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75" name="AutoShape 9"/>
          <p:cNvSpPr>
            <a:spLocks noChangeArrowheads="1"/>
          </p:cNvSpPr>
          <p:nvPr/>
        </p:nvSpPr>
        <p:spPr bwMode="auto">
          <a:xfrm>
            <a:off x="1073064" y="3140968"/>
            <a:ext cx="3093427" cy="431800"/>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ページの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量産</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Text Box 11"/>
          <p:cNvSpPr txBox="1">
            <a:spLocks noChangeArrowheads="1"/>
          </p:cNvSpPr>
          <p:nvPr/>
        </p:nvSpPr>
        <p:spPr bwMode="auto">
          <a:xfrm>
            <a:off x="1880491" y="3717231"/>
            <a:ext cx="172768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a:latin typeface="Meiryo UI" panose="020B0604030504040204" pitchFamily="50" charset="-128"/>
                <a:ea typeface="Meiryo UI" panose="020B0604030504040204" pitchFamily="50" charset="-128"/>
                <a:cs typeface="Meiryo UI" panose="020B0604030504040204" pitchFamily="50" charset="-128"/>
              </a:rPr>
              <a:t>制作者ディレクター</a:t>
            </a:r>
          </a:p>
        </p:txBody>
      </p:sp>
      <p:grpSp>
        <p:nvGrpSpPr>
          <p:cNvPr id="78" name="Group 12"/>
          <p:cNvGrpSpPr>
            <a:grpSpLocks/>
          </p:cNvGrpSpPr>
          <p:nvPr/>
        </p:nvGrpSpPr>
        <p:grpSpPr bwMode="auto">
          <a:xfrm>
            <a:off x="1433549" y="5174557"/>
            <a:ext cx="296008" cy="504825"/>
            <a:chOff x="818" y="1933"/>
            <a:chExt cx="273" cy="398"/>
          </a:xfrm>
        </p:grpSpPr>
        <p:sp>
          <p:nvSpPr>
            <p:cNvPr id="79" name="AutoShape 13"/>
            <p:cNvSpPr>
              <a:spLocks noChangeArrowheads="1"/>
            </p:cNvSpPr>
            <p:nvPr/>
          </p:nvSpPr>
          <p:spPr bwMode="auto">
            <a:xfrm>
              <a:off x="818" y="2059"/>
              <a:ext cx="273" cy="272"/>
            </a:xfrm>
            <a:prstGeom prst="triangle">
              <a:avLst>
                <a:gd name="adj" fmla="val 50000"/>
              </a:avLst>
            </a:prstGeom>
            <a:solidFill>
              <a:srgbClr val="00FF00"/>
            </a:solidFill>
            <a:ln w="9525">
              <a:solidFill>
                <a:schemeClr val="tx1"/>
              </a:solidFill>
              <a:miter lim="800000"/>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Oval 14"/>
            <p:cNvSpPr>
              <a:spLocks noChangeArrowheads="1"/>
            </p:cNvSpPr>
            <p:nvPr/>
          </p:nvSpPr>
          <p:spPr bwMode="auto">
            <a:xfrm>
              <a:off x="839" y="1933"/>
              <a:ext cx="227" cy="227"/>
            </a:xfrm>
            <a:prstGeom prst="ellipse">
              <a:avLst/>
            </a:prstGeom>
            <a:solidFill>
              <a:srgbClr val="00FF00"/>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1" name="Group 15"/>
          <p:cNvGrpSpPr>
            <a:grpSpLocks/>
          </p:cNvGrpSpPr>
          <p:nvPr/>
        </p:nvGrpSpPr>
        <p:grpSpPr bwMode="auto">
          <a:xfrm>
            <a:off x="2195549" y="5174557"/>
            <a:ext cx="296008" cy="504825"/>
            <a:chOff x="818" y="1933"/>
            <a:chExt cx="273" cy="398"/>
          </a:xfrm>
        </p:grpSpPr>
        <p:sp>
          <p:nvSpPr>
            <p:cNvPr id="82" name="AutoShape 16"/>
            <p:cNvSpPr>
              <a:spLocks noChangeArrowheads="1"/>
            </p:cNvSpPr>
            <p:nvPr/>
          </p:nvSpPr>
          <p:spPr bwMode="auto">
            <a:xfrm>
              <a:off x="818" y="2059"/>
              <a:ext cx="273" cy="272"/>
            </a:xfrm>
            <a:prstGeom prst="triangle">
              <a:avLst>
                <a:gd name="adj" fmla="val 50000"/>
              </a:avLst>
            </a:prstGeom>
            <a:solidFill>
              <a:srgbClr val="00FF00"/>
            </a:solidFill>
            <a:ln w="9525">
              <a:solidFill>
                <a:schemeClr val="tx1"/>
              </a:solidFill>
              <a:miter lim="800000"/>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Oval 17"/>
            <p:cNvSpPr>
              <a:spLocks noChangeArrowheads="1"/>
            </p:cNvSpPr>
            <p:nvPr/>
          </p:nvSpPr>
          <p:spPr bwMode="auto">
            <a:xfrm>
              <a:off x="839" y="1933"/>
              <a:ext cx="227" cy="227"/>
            </a:xfrm>
            <a:prstGeom prst="ellipse">
              <a:avLst/>
            </a:prstGeom>
            <a:solidFill>
              <a:srgbClr val="00FF00"/>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84" name="AutoShape 21"/>
          <p:cNvCxnSpPr>
            <a:cxnSpLocks noChangeShapeType="1"/>
            <a:stCxn id="80" idx="0"/>
            <a:endCxn id="73" idx="3"/>
          </p:cNvCxnSpPr>
          <p:nvPr/>
        </p:nvCxnSpPr>
        <p:spPr bwMode="auto">
          <a:xfrm rot="5400000" flipH="1" flipV="1">
            <a:off x="1826333" y="4263148"/>
            <a:ext cx="665163" cy="1157654"/>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85" name="AutoShape 22"/>
          <p:cNvCxnSpPr>
            <a:cxnSpLocks noChangeShapeType="1"/>
            <a:stCxn id="83" idx="0"/>
            <a:endCxn id="73" idx="3"/>
          </p:cNvCxnSpPr>
          <p:nvPr/>
        </p:nvCxnSpPr>
        <p:spPr bwMode="auto">
          <a:xfrm rot="5400000" flipH="1" flipV="1">
            <a:off x="2207333" y="4644148"/>
            <a:ext cx="665163" cy="395654"/>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grpSp>
        <p:nvGrpSpPr>
          <p:cNvPr id="87" name="Group 37"/>
          <p:cNvGrpSpPr>
            <a:grpSpLocks/>
          </p:cNvGrpSpPr>
          <p:nvPr/>
        </p:nvGrpSpPr>
        <p:grpSpPr bwMode="auto">
          <a:xfrm>
            <a:off x="6055354" y="4049656"/>
            <a:ext cx="296008" cy="504825"/>
            <a:chOff x="818" y="1933"/>
            <a:chExt cx="273" cy="398"/>
          </a:xfrm>
          <a:solidFill>
            <a:srgbClr val="00B0F0"/>
          </a:solidFill>
        </p:grpSpPr>
        <p:sp>
          <p:nvSpPr>
            <p:cNvPr id="88" name="AutoShape 38"/>
            <p:cNvSpPr>
              <a:spLocks noChangeArrowheads="1"/>
            </p:cNvSpPr>
            <p:nvPr/>
          </p:nvSpPr>
          <p:spPr bwMode="auto">
            <a:xfrm>
              <a:off x="818" y="2059"/>
              <a:ext cx="273" cy="272"/>
            </a:xfrm>
            <a:prstGeom prst="triangle">
              <a:avLst>
                <a:gd name="adj" fmla="val 50000"/>
              </a:avLst>
            </a:prstGeom>
            <a:grpFill/>
            <a:ln w="9525">
              <a:solidFill>
                <a:schemeClr val="tx1"/>
              </a:solidFill>
              <a:miter lim="800000"/>
              <a:headEnd/>
              <a:tailEnd/>
            </a:ln>
          </p:spPr>
          <p:txBody>
            <a:bodyPr wrap="none" anchor="ctr"/>
            <a:lstStyle/>
            <a:p>
              <a:pPr>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9" name="Oval 39"/>
            <p:cNvSpPr>
              <a:spLocks noChangeArrowheads="1"/>
            </p:cNvSpPr>
            <p:nvPr/>
          </p:nvSpPr>
          <p:spPr bwMode="auto">
            <a:xfrm>
              <a:off x="839" y="1933"/>
              <a:ext cx="227" cy="227"/>
            </a:xfrm>
            <a:prstGeom prst="ellipse">
              <a:avLst/>
            </a:prstGeom>
            <a:grpFill/>
            <a:ln w="9525">
              <a:solidFill>
                <a:schemeClr val="tx1"/>
              </a:solidFill>
              <a:round/>
              <a:headEnd/>
              <a:tailEnd/>
            </a:ln>
          </p:spPr>
          <p:txBody>
            <a:bodyPr wrap="none" anchor="ctr"/>
            <a:lstStyle/>
            <a:p>
              <a:pPr>
                <a:defRPr/>
              </a:pPr>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0" name="Group 47"/>
          <p:cNvGrpSpPr>
            <a:grpSpLocks/>
          </p:cNvGrpSpPr>
          <p:nvPr/>
        </p:nvGrpSpPr>
        <p:grpSpPr bwMode="auto">
          <a:xfrm>
            <a:off x="5604826" y="5194077"/>
            <a:ext cx="296008" cy="504825"/>
            <a:chOff x="818" y="1933"/>
            <a:chExt cx="273" cy="398"/>
          </a:xfrm>
          <a:solidFill>
            <a:srgbClr val="00B0F0"/>
          </a:solidFill>
        </p:grpSpPr>
        <p:sp>
          <p:nvSpPr>
            <p:cNvPr id="91" name="AutoShape 48"/>
            <p:cNvSpPr>
              <a:spLocks noChangeArrowheads="1"/>
            </p:cNvSpPr>
            <p:nvPr/>
          </p:nvSpPr>
          <p:spPr bwMode="auto">
            <a:xfrm>
              <a:off x="818" y="2059"/>
              <a:ext cx="273" cy="272"/>
            </a:xfrm>
            <a:prstGeom prst="triangle">
              <a:avLst>
                <a:gd name="adj" fmla="val 50000"/>
              </a:avLst>
            </a:prstGeom>
            <a:grpFill/>
            <a:ln w="9525">
              <a:solidFill>
                <a:schemeClr val="tx1"/>
              </a:solidFill>
              <a:miter lim="800000"/>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Oval 49"/>
            <p:cNvSpPr>
              <a:spLocks noChangeArrowheads="1"/>
            </p:cNvSpPr>
            <p:nvPr/>
          </p:nvSpPr>
          <p:spPr bwMode="auto">
            <a:xfrm>
              <a:off x="839" y="1933"/>
              <a:ext cx="227" cy="227"/>
            </a:xfrm>
            <a:prstGeom prst="ellipse">
              <a:avLst/>
            </a:prstGeom>
            <a:grpFill/>
            <a:ln w="9525">
              <a:solidFill>
                <a:schemeClr val="tx1"/>
              </a:solidFill>
              <a:round/>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93" name="Line 50"/>
          <p:cNvSpPr>
            <a:spLocks noChangeShapeType="1"/>
          </p:cNvSpPr>
          <p:nvPr/>
        </p:nvSpPr>
        <p:spPr bwMode="auto">
          <a:xfrm>
            <a:off x="2945825" y="4291907"/>
            <a:ext cx="3090497" cy="1587"/>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a:lstStyle/>
          <a:p>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4" name="AutoShape 52"/>
          <p:cNvCxnSpPr>
            <a:cxnSpLocks noChangeShapeType="1"/>
          </p:cNvCxnSpPr>
          <p:nvPr/>
        </p:nvCxnSpPr>
        <p:spPr bwMode="auto">
          <a:xfrm rot="5400000" flipH="1" flipV="1">
            <a:off x="5657092" y="4647323"/>
            <a:ext cx="639763" cy="452804"/>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grpSp>
        <p:nvGrpSpPr>
          <p:cNvPr id="95" name="Group 54"/>
          <p:cNvGrpSpPr>
            <a:grpSpLocks/>
          </p:cNvGrpSpPr>
          <p:nvPr/>
        </p:nvGrpSpPr>
        <p:grpSpPr bwMode="auto">
          <a:xfrm>
            <a:off x="6458970" y="5197730"/>
            <a:ext cx="296008" cy="504825"/>
            <a:chOff x="818" y="1933"/>
            <a:chExt cx="273" cy="398"/>
          </a:xfrm>
          <a:solidFill>
            <a:srgbClr val="00B0F0"/>
          </a:solidFill>
        </p:grpSpPr>
        <p:sp>
          <p:nvSpPr>
            <p:cNvPr id="96" name="AutoShape 55"/>
            <p:cNvSpPr>
              <a:spLocks noChangeArrowheads="1"/>
            </p:cNvSpPr>
            <p:nvPr/>
          </p:nvSpPr>
          <p:spPr bwMode="auto">
            <a:xfrm>
              <a:off x="818" y="2059"/>
              <a:ext cx="273" cy="272"/>
            </a:xfrm>
            <a:prstGeom prst="triangle">
              <a:avLst>
                <a:gd name="adj" fmla="val 50000"/>
              </a:avLst>
            </a:prstGeom>
            <a:grpFill/>
            <a:ln w="9525">
              <a:solidFill>
                <a:schemeClr val="tx1"/>
              </a:solidFill>
              <a:miter lim="800000"/>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Oval 56"/>
            <p:cNvSpPr>
              <a:spLocks noChangeArrowheads="1"/>
            </p:cNvSpPr>
            <p:nvPr/>
          </p:nvSpPr>
          <p:spPr bwMode="auto">
            <a:xfrm>
              <a:off x="839" y="1933"/>
              <a:ext cx="227" cy="227"/>
            </a:xfrm>
            <a:prstGeom prst="ellipse">
              <a:avLst/>
            </a:prstGeom>
            <a:grpFill/>
            <a:ln w="9525">
              <a:solidFill>
                <a:schemeClr val="tx1"/>
              </a:solidFill>
              <a:round/>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8" name="Group 57"/>
          <p:cNvGrpSpPr>
            <a:grpSpLocks/>
          </p:cNvGrpSpPr>
          <p:nvPr/>
        </p:nvGrpSpPr>
        <p:grpSpPr bwMode="auto">
          <a:xfrm>
            <a:off x="7344870" y="5188205"/>
            <a:ext cx="296008" cy="504825"/>
            <a:chOff x="818" y="1933"/>
            <a:chExt cx="273" cy="398"/>
          </a:xfrm>
          <a:solidFill>
            <a:srgbClr val="00B0F0"/>
          </a:solidFill>
        </p:grpSpPr>
        <p:sp>
          <p:nvSpPr>
            <p:cNvPr id="99" name="AutoShape 58"/>
            <p:cNvSpPr>
              <a:spLocks noChangeArrowheads="1"/>
            </p:cNvSpPr>
            <p:nvPr/>
          </p:nvSpPr>
          <p:spPr bwMode="auto">
            <a:xfrm>
              <a:off x="818" y="2059"/>
              <a:ext cx="273" cy="272"/>
            </a:xfrm>
            <a:prstGeom prst="triangle">
              <a:avLst>
                <a:gd name="adj" fmla="val 50000"/>
              </a:avLst>
            </a:prstGeom>
            <a:grpFill/>
            <a:ln w="9525">
              <a:solidFill>
                <a:schemeClr val="tx1"/>
              </a:solidFill>
              <a:miter lim="800000"/>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Oval 59"/>
            <p:cNvSpPr>
              <a:spLocks noChangeArrowheads="1"/>
            </p:cNvSpPr>
            <p:nvPr/>
          </p:nvSpPr>
          <p:spPr bwMode="auto">
            <a:xfrm>
              <a:off x="839" y="1933"/>
              <a:ext cx="227" cy="227"/>
            </a:xfrm>
            <a:prstGeom prst="ellipse">
              <a:avLst/>
            </a:prstGeom>
            <a:grpFill/>
            <a:ln w="9525">
              <a:solidFill>
                <a:schemeClr val="tx1"/>
              </a:solidFill>
              <a:round/>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01" name="AutoShape 63"/>
          <p:cNvCxnSpPr>
            <a:cxnSpLocks noChangeShapeType="1"/>
          </p:cNvCxnSpPr>
          <p:nvPr/>
        </p:nvCxnSpPr>
        <p:spPr bwMode="auto">
          <a:xfrm rot="16200000" flipV="1">
            <a:off x="6081871" y="4675349"/>
            <a:ext cx="644525" cy="401515"/>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cxnSp>
        <p:nvCxnSpPr>
          <p:cNvPr id="102" name="AutoShape 64"/>
          <p:cNvCxnSpPr>
            <a:cxnSpLocks noChangeShapeType="1"/>
          </p:cNvCxnSpPr>
          <p:nvPr/>
        </p:nvCxnSpPr>
        <p:spPr bwMode="auto">
          <a:xfrm rot="16200000" flipV="1">
            <a:off x="6529180" y="4228039"/>
            <a:ext cx="635000" cy="1286608"/>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103" name="Text Box 70"/>
          <p:cNvSpPr txBox="1">
            <a:spLocks noChangeArrowheads="1"/>
          </p:cNvSpPr>
          <p:nvPr/>
        </p:nvSpPr>
        <p:spPr bwMode="auto">
          <a:xfrm>
            <a:off x="5354918" y="3755331"/>
            <a:ext cx="172768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a:latin typeface="Meiryo UI" panose="020B0604030504040204" pitchFamily="50" charset="-128"/>
                <a:ea typeface="Meiryo UI" panose="020B0604030504040204" pitchFamily="50" charset="-128"/>
                <a:cs typeface="Meiryo UI" panose="020B0604030504040204" pitchFamily="50" charset="-128"/>
              </a:rPr>
              <a:t>チェックディレクター</a:t>
            </a:r>
          </a:p>
        </p:txBody>
      </p:sp>
      <p:grpSp>
        <p:nvGrpSpPr>
          <p:cNvPr id="104" name="Group 83"/>
          <p:cNvGrpSpPr>
            <a:grpSpLocks/>
          </p:cNvGrpSpPr>
          <p:nvPr/>
        </p:nvGrpSpPr>
        <p:grpSpPr bwMode="auto">
          <a:xfrm>
            <a:off x="4738861" y="5195664"/>
            <a:ext cx="296008" cy="504825"/>
            <a:chOff x="818" y="1933"/>
            <a:chExt cx="273" cy="398"/>
          </a:xfrm>
          <a:solidFill>
            <a:srgbClr val="00B0F0"/>
          </a:solidFill>
        </p:grpSpPr>
        <p:sp>
          <p:nvSpPr>
            <p:cNvPr id="105" name="AutoShape 84"/>
            <p:cNvSpPr>
              <a:spLocks noChangeArrowheads="1"/>
            </p:cNvSpPr>
            <p:nvPr/>
          </p:nvSpPr>
          <p:spPr bwMode="auto">
            <a:xfrm>
              <a:off x="818" y="2059"/>
              <a:ext cx="273" cy="272"/>
            </a:xfrm>
            <a:prstGeom prst="triangle">
              <a:avLst>
                <a:gd name="adj" fmla="val 50000"/>
              </a:avLst>
            </a:prstGeom>
            <a:grpFill/>
            <a:ln w="9525">
              <a:solidFill>
                <a:schemeClr val="tx1"/>
              </a:solidFill>
              <a:miter lim="800000"/>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Oval 85"/>
            <p:cNvSpPr>
              <a:spLocks noChangeArrowheads="1"/>
            </p:cNvSpPr>
            <p:nvPr/>
          </p:nvSpPr>
          <p:spPr bwMode="auto">
            <a:xfrm>
              <a:off x="839" y="1933"/>
              <a:ext cx="227" cy="227"/>
            </a:xfrm>
            <a:prstGeom prst="ellipse">
              <a:avLst/>
            </a:prstGeom>
            <a:grpFill/>
            <a:ln w="9525">
              <a:solidFill>
                <a:schemeClr val="tx1"/>
              </a:solidFill>
              <a:round/>
              <a:headEnd/>
              <a:tailEnd/>
            </a:ln>
          </p:spPr>
          <p:txBody>
            <a:bodyPr wrap="none" anchor="ctr"/>
            <a:lstStyle/>
            <a:p>
              <a:pPr>
                <a:defRPr/>
              </a:pPr>
              <a:endParaRPr lang="ja-JP" altLang="en-US" sz="160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07" name="AutoShape 86"/>
          <p:cNvCxnSpPr>
            <a:cxnSpLocks noChangeShapeType="1"/>
          </p:cNvCxnSpPr>
          <p:nvPr/>
        </p:nvCxnSpPr>
        <p:spPr bwMode="auto">
          <a:xfrm rot="5400000" flipH="1" flipV="1">
            <a:off x="5223278" y="4215095"/>
            <a:ext cx="641350" cy="1318846"/>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108" name="Text Box 90"/>
          <p:cNvSpPr txBox="1">
            <a:spLocks noChangeArrowheads="1"/>
          </p:cNvSpPr>
          <p:nvPr/>
        </p:nvSpPr>
        <p:spPr bwMode="auto">
          <a:xfrm>
            <a:off x="3877810" y="4056956"/>
            <a:ext cx="99792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a:latin typeface="Meiryo UI" panose="020B0604030504040204" pitchFamily="50" charset="-128"/>
                <a:ea typeface="Meiryo UI" panose="020B0604030504040204" pitchFamily="50" charset="-128"/>
                <a:cs typeface="Meiryo UI" panose="020B0604030504040204" pitchFamily="50" charset="-128"/>
              </a:rPr>
              <a:t>指示・報告</a:t>
            </a:r>
          </a:p>
        </p:txBody>
      </p:sp>
      <p:sp>
        <p:nvSpPr>
          <p:cNvPr id="109" name="Text Box 92"/>
          <p:cNvSpPr txBox="1">
            <a:spLocks noChangeArrowheads="1"/>
          </p:cNvSpPr>
          <p:nvPr/>
        </p:nvSpPr>
        <p:spPr bwMode="auto">
          <a:xfrm>
            <a:off x="2660076" y="4580831"/>
            <a:ext cx="9979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a:latin typeface="Meiryo UI" panose="020B0604030504040204" pitchFamily="50" charset="-128"/>
                <a:ea typeface="Meiryo UI" panose="020B0604030504040204" pitchFamily="50" charset="-128"/>
                <a:cs typeface="Meiryo UI" panose="020B0604030504040204" pitchFamily="50" charset="-128"/>
              </a:rPr>
              <a:t>指示・報告</a:t>
            </a:r>
          </a:p>
        </p:txBody>
      </p:sp>
      <p:sp>
        <p:nvSpPr>
          <p:cNvPr id="110" name="Text Box 94"/>
          <p:cNvSpPr txBox="1">
            <a:spLocks noChangeArrowheads="1"/>
          </p:cNvSpPr>
          <p:nvPr/>
        </p:nvSpPr>
        <p:spPr bwMode="auto">
          <a:xfrm>
            <a:off x="6185792" y="4615756"/>
            <a:ext cx="99792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a:latin typeface="Meiryo UI" panose="020B0604030504040204" pitchFamily="50" charset="-128"/>
                <a:ea typeface="Meiryo UI" panose="020B0604030504040204" pitchFamily="50" charset="-128"/>
                <a:cs typeface="Meiryo UI" panose="020B0604030504040204" pitchFamily="50" charset="-128"/>
              </a:rPr>
              <a:t>指示・報告</a:t>
            </a:r>
          </a:p>
        </p:txBody>
      </p:sp>
      <p:grpSp>
        <p:nvGrpSpPr>
          <p:cNvPr id="111" name="Group 15"/>
          <p:cNvGrpSpPr>
            <a:grpSpLocks/>
          </p:cNvGrpSpPr>
          <p:nvPr/>
        </p:nvGrpSpPr>
        <p:grpSpPr bwMode="auto">
          <a:xfrm>
            <a:off x="2922379" y="5176144"/>
            <a:ext cx="296008" cy="504825"/>
            <a:chOff x="818" y="1933"/>
            <a:chExt cx="273" cy="398"/>
          </a:xfrm>
        </p:grpSpPr>
        <p:sp>
          <p:nvSpPr>
            <p:cNvPr id="112" name="AutoShape 16"/>
            <p:cNvSpPr>
              <a:spLocks noChangeArrowheads="1"/>
            </p:cNvSpPr>
            <p:nvPr/>
          </p:nvSpPr>
          <p:spPr bwMode="auto">
            <a:xfrm>
              <a:off x="818" y="2059"/>
              <a:ext cx="273" cy="272"/>
            </a:xfrm>
            <a:prstGeom prst="triangle">
              <a:avLst>
                <a:gd name="adj" fmla="val 50000"/>
              </a:avLst>
            </a:prstGeom>
            <a:solidFill>
              <a:srgbClr val="00FF00"/>
            </a:solidFill>
            <a:ln w="9525">
              <a:solidFill>
                <a:schemeClr val="tx1"/>
              </a:solidFill>
              <a:miter lim="800000"/>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Oval 17"/>
            <p:cNvSpPr>
              <a:spLocks noChangeArrowheads="1"/>
            </p:cNvSpPr>
            <p:nvPr/>
          </p:nvSpPr>
          <p:spPr bwMode="auto">
            <a:xfrm>
              <a:off x="839" y="1933"/>
              <a:ext cx="227" cy="227"/>
            </a:xfrm>
            <a:prstGeom prst="ellipse">
              <a:avLst/>
            </a:prstGeom>
            <a:solidFill>
              <a:srgbClr val="00FF00"/>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4" name="AutoShape 22"/>
          <p:cNvCxnSpPr>
            <a:cxnSpLocks noChangeShapeType="1"/>
            <a:stCxn id="113" idx="0"/>
            <a:endCxn id="73" idx="3"/>
          </p:cNvCxnSpPr>
          <p:nvPr/>
        </p:nvCxnSpPr>
        <p:spPr bwMode="auto">
          <a:xfrm rot="16200000" flipV="1">
            <a:off x="2569955" y="4677180"/>
            <a:ext cx="666750" cy="331177"/>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grpSp>
        <p:nvGrpSpPr>
          <p:cNvPr id="115" name="Group 15"/>
          <p:cNvGrpSpPr>
            <a:grpSpLocks/>
          </p:cNvGrpSpPr>
          <p:nvPr/>
        </p:nvGrpSpPr>
        <p:grpSpPr bwMode="auto">
          <a:xfrm>
            <a:off x="3619902" y="5187257"/>
            <a:ext cx="296008" cy="504825"/>
            <a:chOff x="818" y="1933"/>
            <a:chExt cx="273" cy="398"/>
          </a:xfrm>
        </p:grpSpPr>
        <p:sp>
          <p:nvSpPr>
            <p:cNvPr id="116" name="AutoShape 16"/>
            <p:cNvSpPr>
              <a:spLocks noChangeArrowheads="1"/>
            </p:cNvSpPr>
            <p:nvPr/>
          </p:nvSpPr>
          <p:spPr bwMode="auto">
            <a:xfrm>
              <a:off x="818" y="2059"/>
              <a:ext cx="273" cy="272"/>
            </a:xfrm>
            <a:prstGeom prst="triangle">
              <a:avLst>
                <a:gd name="adj" fmla="val 50000"/>
              </a:avLst>
            </a:prstGeom>
            <a:solidFill>
              <a:srgbClr val="00FF00"/>
            </a:solidFill>
            <a:ln w="9525">
              <a:solidFill>
                <a:schemeClr val="tx1"/>
              </a:solidFill>
              <a:miter lim="800000"/>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sz="70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Oval 17"/>
            <p:cNvSpPr>
              <a:spLocks noChangeArrowheads="1"/>
            </p:cNvSpPr>
            <p:nvPr/>
          </p:nvSpPr>
          <p:spPr bwMode="auto">
            <a:xfrm>
              <a:off x="839" y="1933"/>
              <a:ext cx="227" cy="227"/>
            </a:xfrm>
            <a:prstGeom prst="ellipse">
              <a:avLst/>
            </a:prstGeom>
            <a:solidFill>
              <a:srgbClr val="00FF00"/>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sz="70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18" name="AutoShape 22"/>
          <p:cNvCxnSpPr>
            <a:cxnSpLocks noChangeShapeType="1"/>
            <a:stCxn id="117" idx="0"/>
            <a:endCxn id="73" idx="3"/>
          </p:cNvCxnSpPr>
          <p:nvPr/>
        </p:nvCxnSpPr>
        <p:spPr bwMode="auto">
          <a:xfrm rot="16200000" flipV="1">
            <a:off x="2913160" y="4333975"/>
            <a:ext cx="677863" cy="1028700"/>
          </a:xfrm>
          <a:prstGeom prst="bentConnector3">
            <a:avLst>
              <a:gd name="adj1" fmla="val 50000"/>
            </a:avLst>
          </a:prstGeom>
          <a:noFill/>
          <a:ln w="9525">
            <a:solidFill>
              <a:schemeClr val="tx1"/>
            </a:solidFill>
            <a:miter lim="800000"/>
            <a:headEnd type="triangle" w="med" len="med"/>
            <a:tailEnd type="triangle" w="med" len="med"/>
          </a:ln>
          <a:extLst>
            <a:ext uri="{909E8E84-426E-40DD-AFC4-6F175D3DCCD1}">
              <a14:hiddenFill xmlns:a14="http://schemas.microsoft.com/office/drawing/2010/main">
                <a:noFill/>
              </a14:hiddenFill>
            </a:ext>
          </a:extLst>
        </p:spPr>
      </p:cxnSp>
      <p:sp>
        <p:nvSpPr>
          <p:cNvPr id="126" name="AutoShape 9"/>
          <p:cNvSpPr>
            <a:spLocks noChangeArrowheads="1"/>
          </p:cNvSpPr>
          <p:nvPr/>
        </p:nvSpPr>
        <p:spPr bwMode="auto">
          <a:xfrm>
            <a:off x="4672048" y="3140968"/>
            <a:ext cx="3093427" cy="431800"/>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チェック体制</a:t>
            </a:r>
          </a:p>
        </p:txBody>
      </p:sp>
      <p:sp>
        <p:nvSpPr>
          <p:cNvPr id="127" name="正方形/長方形 126"/>
          <p:cNvSpPr/>
          <p:nvPr/>
        </p:nvSpPr>
        <p:spPr>
          <a:xfrm>
            <a:off x="107504" y="116632"/>
            <a:ext cx="3498073" cy="523220"/>
          </a:xfrm>
          <a:prstGeom prst="rect">
            <a:avLst/>
          </a:prstGeom>
        </p:spPr>
        <p:txBody>
          <a:bodyPr wrap="none">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量産時の体制について</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8" name="テキスト ボックス 127"/>
          <p:cNvSpPr txBox="1"/>
          <p:nvPr/>
        </p:nvSpPr>
        <p:spPr>
          <a:xfrm>
            <a:off x="251520" y="5949280"/>
            <a:ext cx="8433724" cy="830997"/>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自前で行う場合も、ページあたりの制作・チェック時間</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を見積った上で、全体のスケジューリングと体制づくりを行う必要が</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あります。</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Text Box 24"/>
          <p:cNvSpPr txBox="1">
            <a:spLocks noChangeArrowheads="1"/>
          </p:cNvSpPr>
          <p:nvPr/>
        </p:nvSpPr>
        <p:spPr bwMode="auto">
          <a:xfrm>
            <a:off x="611560" y="5308596"/>
            <a:ext cx="99646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作者</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Text Box 24"/>
          <p:cNvSpPr txBox="1">
            <a:spLocks noChangeArrowheads="1"/>
          </p:cNvSpPr>
          <p:nvPr/>
        </p:nvSpPr>
        <p:spPr bwMode="auto">
          <a:xfrm>
            <a:off x="7690996" y="5264000"/>
            <a:ext cx="109757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spcBef>
                <a:spcPct val="50000"/>
              </a:spcBef>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チェック者</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12</a:t>
            </a:fld>
            <a:endParaRPr kumimoji="1" lang="ja-JP" altLang="en-US"/>
          </a:p>
        </p:txBody>
      </p:sp>
    </p:spTree>
    <p:extLst>
      <p:ext uri="{BB962C8B-B14F-4D97-AF65-F5344CB8AC3E}">
        <p14:creationId xmlns:p14="http://schemas.microsoft.com/office/powerpoint/2010/main" val="20881428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 name="テキスト ボックス 28"/>
          <p:cNvSpPr txBox="1">
            <a:spLocks noChangeArrowheads="1"/>
          </p:cNvSpPr>
          <p:nvPr/>
        </p:nvSpPr>
        <p:spPr bwMode="auto">
          <a:xfrm>
            <a:off x="107504" y="116632"/>
            <a:ext cx="6305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実際に発生した</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齟齬</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① </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395536" y="980728"/>
            <a:ext cx="8352928" cy="830997"/>
          </a:xfrm>
          <a:prstGeom prst="rect">
            <a:avLst/>
          </a:prstGeom>
        </p:spPr>
        <p:txBody>
          <a:bodyPr wrap="square">
            <a:spAutoFit/>
          </a:bodyPr>
          <a:lstStyle/>
          <a:p>
            <a:pP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①シミュレーションページ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や</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意見</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募集ページなどで、特有なプログラムが含まれているページのアクセシビリティ</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314740" y="5301208"/>
            <a:ext cx="8433724" cy="1015663"/>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marL="342900" indent="-342900">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契約後の不要なトラブルを避けるため、</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複雑</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なプログラムが含まれたＷｅｂページを掲載</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している</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場合は、仕様書等で予め周知することが望ましい</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上下矢印 2"/>
          <p:cNvSpPr/>
          <p:nvPr/>
        </p:nvSpPr>
        <p:spPr>
          <a:xfrm>
            <a:off x="3426448" y="3068960"/>
            <a:ext cx="648072" cy="504056"/>
          </a:xfrm>
          <a:prstGeom prst="upDownArrow">
            <a:avLst>
              <a:gd name="adj1" fmla="val 50000"/>
              <a:gd name="adj2" fmla="val 281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AutoShape 9"/>
          <p:cNvSpPr>
            <a:spLocks noChangeArrowheads="1"/>
          </p:cNvSpPr>
          <p:nvPr/>
        </p:nvSpPr>
        <p:spPr bwMode="auto">
          <a:xfrm>
            <a:off x="1367644" y="2276870"/>
            <a:ext cx="6408712" cy="665243"/>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当然プログラムページも含んでリニューアルしてもらえるもの。</a:t>
            </a:r>
          </a:p>
        </p:txBody>
      </p:sp>
      <p:sp>
        <p:nvSpPr>
          <p:cNvPr id="11" name="AutoShape 9"/>
          <p:cNvSpPr>
            <a:spLocks noChangeArrowheads="1"/>
          </p:cNvSpPr>
          <p:nvPr/>
        </p:nvSpPr>
        <p:spPr bwMode="auto">
          <a:xfrm>
            <a:off x="1367644" y="3717032"/>
            <a:ext cx="6408712" cy="665243"/>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000" b="1" dirty="0">
                <a:latin typeface="Meiryo UI" panose="020B0604030504040204" pitchFamily="50" charset="-128"/>
                <a:ea typeface="Meiryo UI" panose="020B0604030504040204" pitchFamily="50" charset="-128"/>
                <a:cs typeface="Meiryo UI" panose="020B0604030504040204" pitchFamily="50" charset="-128"/>
              </a:rPr>
              <a:t>他業者のプログラムは編集できない。編集可能だとしても、</a:t>
            </a:r>
            <a:br>
              <a:rPr lang="ja-JP" altLang="en-US" sz="2000" b="1" dirty="0">
                <a:latin typeface="Meiryo UI" panose="020B0604030504040204" pitchFamily="50" charset="-128"/>
                <a:ea typeface="Meiryo UI" panose="020B0604030504040204" pitchFamily="50" charset="-128"/>
                <a:cs typeface="Meiryo UI" panose="020B0604030504040204" pitchFamily="50" charset="-128"/>
              </a:rPr>
            </a:b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特有</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のプログラムなので難しい。そもそも、契約範疇外。</a:t>
            </a:r>
          </a:p>
        </p:txBody>
      </p:sp>
      <p:sp>
        <p:nvSpPr>
          <p:cNvPr id="5" name="正方形/長方形 4"/>
          <p:cNvSpPr/>
          <p:nvPr/>
        </p:nvSpPr>
        <p:spPr>
          <a:xfrm>
            <a:off x="827584" y="1988840"/>
            <a:ext cx="877163" cy="369332"/>
          </a:xfrm>
          <a:prstGeom prst="rect">
            <a:avLst/>
          </a:prstGeom>
          <a:solidFill>
            <a:schemeClr val="tx1"/>
          </a:solidFill>
        </p:spPr>
        <p:txBody>
          <a:bodyPr wrap="none">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発注側</a:t>
            </a:r>
            <a:endParaRPr lang="ja-JP" altLang="en-US" dirty="0">
              <a:solidFill>
                <a:schemeClr val="bg1"/>
              </a:solidFill>
            </a:endParaRPr>
          </a:p>
        </p:txBody>
      </p:sp>
      <p:sp>
        <p:nvSpPr>
          <p:cNvPr id="13" name="正方形/長方形 12"/>
          <p:cNvSpPr/>
          <p:nvPr/>
        </p:nvSpPr>
        <p:spPr>
          <a:xfrm>
            <a:off x="827584" y="3429000"/>
            <a:ext cx="877163" cy="369332"/>
          </a:xfrm>
          <a:prstGeom prst="rect">
            <a:avLst/>
          </a:prstGeom>
          <a:solidFill>
            <a:schemeClr val="tx1"/>
          </a:solidFill>
        </p:spPr>
        <p:txBody>
          <a:bodyPr wrap="none">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受注</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側</a:t>
            </a:r>
            <a:endParaRPr lang="ja-JP" altLang="en-US" dirty="0">
              <a:solidFill>
                <a:schemeClr val="bg1"/>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13</a:t>
            </a:fld>
            <a:endParaRPr kumimoji="1" lang="ja-JP" altLang="en-US"/>
          </a:p>
        </p:txBody>
      </p:sp>
    </p:spTree>
    <p:extLst>
      <p:ext uri="{BB962C8B-B14F-4D97-AF65-F5344CB8AC3E}">
        <p14:creationId xmlns:p14="http://schemas.microsoft.com/office/powerpoint/2010/main" val="37161476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 name="テキスト ボックス 28"/>
          <p:cNvSpPr txBox="1">
            <a:spLocks noChangeArrowheads="1"/>
          </p:cNvSpPr>
          <p:nvPr/>
        </p:nvSpPr>
        <p:spPr bwMode="auto">
          <a:xfrm>
            <a:off x="107504" y="116632"/>
            <a:ext cx="63055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実際に発生した</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齟齬</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② </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251520" y="1052736"/>
            <a:ext cx="8640960" cy="461665"/>
          </a:xfrm>
          <a:prstGeom prst="rect">
            <a:avLst/>
          </a:prstGeom>
        </p:spPr>
        <p:txBody>
          <a:bodyPr wrap="square">
            <a:spAutoFit/>
          </a:bodyPr>
          <a:lstStyle/>
          <a:p>
            <a:pPr>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アクセシビリティに対応した</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CMS</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導入</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・という業務範囲の解釈</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上下矢印 53"/>
          <p:cNvSpPr/>
          <p:nvPr/>
        </p:nvSpPr>
        <p:spPr>
          <a:xfrm>
            <a:off x="3210424" y="3744533"/>
            <a:ext cx="648072" cy="504056"/>
          </a:xfrm>
          <a:prstGeom prst="upDownArrow">
            <a:avLst>
              <a:gd name="adj1" fmla="val 50000"/>
              <a:gd name="adj2" fmla="val 2818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AutoShape 9"/>
          <p:cNvSpPr>
            <a:spLocks noChangeArrowheads="1"/>
          </p:cNvSpPr>
          <p:nvPr/>
        </p:nvSpPr>
        <p:spPr bwMode="auto">
          <a:xfrm>
            <a:off x="1568414" y="4347933"/>
            <a:ext cx="6408712" cy="665243"/>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デザイン・テンプレート・</a:t>
            </a:r>
            <a:r>
              <a:rPr lang="ja-JP" altLang="en-US" sz="20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コンテンツ</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の対応を伴う</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CMS</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導入</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AutoShape 9"/>
          <p:cNvSpPr>
            <a:spLocks noChangeArrowheads="1"/>
          </p:cNvSpPr>
          <p:nvPr/>
        </p:nvSpPr>
        <p:spPr bwMode="auto">
          <a:xfrm>
            <a:off x="1568414" y="2155960"/>
            <a:ext cx="6408712" cy="665243"/>
          </a:xfrm>
          <a:prstGeom prst="roundRect">
            <a:avLst>
              <a:gd name="adj" fmla="val 16667"/>
            </a:avLst>
          </a:prstGeom>
          <a:solidFill>
            <a:schemeClr val="bg1"/>
          </a:solidFill>
          <a:ln w="9525">
            <a:solidFill>
              <a:schemeClr val="tx1"/>
            </a:solidFill>
            <a:round/>
            <a:headEnd/>
            <a:tailEnd/>
          </a:ln>
        </p:spPr>
        <p:txBody>
          <a:bodyPr wrap="none" anchor="ct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デザイン・テンプレートの対応を伴う</a:t>
            </a:r>
            <a:r>
              <a:rPr lang="en-US" altLang="ja-JP" sz="2000" b="1" dirty="0">
                <a:latin typeface="Meiryo UI" panose="020B0604030504040204" pitchFamily="50" charset="-128"/>
                <a:ea typeface="Meiryo UI" panose="020B0604030504040204" pitchFamily="50" charset="-128"/>
                <a:cs typeface="Meiryo UI" panose="020B0604030504040204" pitchFamily="50" charset="-128"/>
              </a:rPr>
              <a:t>CMS</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導入</a:t>
            </a:r>
          </a:p>
        </p:txBody>
      </p:sp>
      <p:sp>
        <p:nvSpPr>
          <p:cNvPr id="58" name="正方形/長方形 57"/>
          <p:cNvSpPr/>
          <p:nvPr/>
        </p:nvSpPr>
        <p:spPr>
          <a:xfrm>
            <a:off x="1028354" y="4059903"/>
            <a:ext cx="877163" cy="369332"/>
          </a:xfrm>
          <a:prstGeom prst="rect">
            <a:avLst/>
          </a:prstGeom>
          <a:solidFill>
            <a:schemeClr val="tx1"/>
          </a:solidFill>
        </p:spPr>
        <p:txBody>
          <a:bodyPr wrap="none">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発注側</a:t>
            </a:r>
            <a:endParaRPr lang="ja-JP" altLang="en-US" dirty="0">
              <a:solidFill>
                <a:schemeClr val="bg1"/>
              </a:solidFill>
            </a:endParaRPr>
          </a:p>
        </p:txBody>
      </p:sp>
      <p:sp>
        <p:nvSpPr>
          <p:cNvPr id="59" name="正方形/長方形 58"/>
          <p:cNvSpPr/>
          <p:nvPr/>
        </p:nvSpPr>
        <p:spPr>
          <a:xfrm>
            <a:off x="1028354" y="1867928"/>
            <a:ext cx="877163" cy="369332"/>
          </a:xfrm>
          <a:prstGeom prst="rect">
            <a:avLst/>
          </a:prstGeom>
          <a:solidFill>
            <a:schemeClr val="tx1"/>
          </a:solidFill>
        </p:spPr>
        <p:txBody>
          <a:bodyPr wrap="none">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受注</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側</a:t>
            </a:r>
            <a:endParaRPr lang="ja-JP" altLang="en-US" dirty="0">
              <a:solidFill>
                <a:schemeClr val="bg1"/>
              </a:solidFill>
            </a:endParaRPr>
          </a:p>
        </p:txBody>
      </p:sp>
      <p:sp>
        <p:nvSpPr>
          <p:cNvPr id="10" name="正方形/長方形 9"/>
          <p:cNvSpPr/>
          <p:nvPr/>
        </p:nvSpPr>
        <p:spPr>
          <a:xfrm>
            <a:off x="1691680" y="2821203"/>
            <a:ext cx="7200800" cy="923330"/>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デザインやグローバルナビゲーションなどテンプレートをアクセシビリティに対応。コンテンツ（各ページの文章部分）は機種依存文字や文字間スペース削除など最低限のアクセシビリティ対応を実施し、その他は現状をそのまま移行。</a:t>
            </a:r>
          </a:p>
        </p:txBody>
      </p:sp>
      <p:sp>
        <p:nvSpPr>
          <p:cNvPr id="61" name="テキスト ボックス 60"/>
          <p:cNvSpPr txBox="1"/>
          <p:nvPr/>
        </p:nvSpPr>
        <p:spPr>
          <a:xfrm>
            <a:off x="309831" y="5345921"/>
            <a:ext cx="8433724" cy="1323439"/>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a:defRPr/>
            </a:pP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CMS</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業者は、コンテンツ対応を含まない（コンテンツそのものは、顧客にて自由に設定するもの）と認識していること</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多いです</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また</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、後者の場合は、</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タイトルの最適化や文章内容の変更など発注者側から提示すべき情報も多くなる点について認識が</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必要です。</a:t>
            </a:r>
            <a:endParaRPr lang="ja-JP" altLang="en-US" sz="2000"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14</a:t>
            </a:fld>
            <a:endParaRPr kumimoji="1" lang="ja-JP" altLang="en-US"/>
          </a:p>
        </p:txBody>
      </p:sp>
    </p:spTree>
    <p:extLst>
      <p:ext uri="{BB962C8B-B14F-4D97-AF65-F5344CB8AC3E}">
        <p14:creationId xmlns:p14="http://schemas.microsoft.com/office/powerpoint/2010/main" val="33062017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テキスト ボックス 28"/>
          <p:cNvSpPr txBox="1">
            <a:spLocks noChangeArrowheads="1"/>
          </p:cNvSpPr>
          <p:nvPr/>
        </p:nvSpPr>
        <p:spPr bwMode="auto">
          <a:xfrm>
            <a:off x="107504" y="116632"/>
            <a:ext cx="705678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参考</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発注仕様書策定にあたり</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96752"/>
            <a:ext cx="8300347" cy="5460549"/>
          </a:xfrm>
          <a:prstGeom prst="rect">
            <a:avLst/>
          </a:prstGeom>
          <a:noFill/>
          <a:ln>
            <a:noFill/>
          </a:ln>
          <a:effectLst>
            <a:glow rad="228600">
              <a:schemeClr val="accent4">
                <a:satMod val="175000"/>
                <a:alpha val="40000"/>
              </a:schemeClr>
            </a:glo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正方形/長方形 2"/>
          <p:cNvSpPr/>
          <p:nvPr/>
        </p:nvSpPr>
        <p:spPr>
          <a:xfrm>
            <a:off x="4067944" y="1412776"/>
            <a:ext cx="4453591" cy="369332"/>
          </a:xfrm>
          <a:prstGeom prst="rect">
            <a:avLst/>
          </a:prstGeom>
        </p:spPr>
        <p:txBody>
          <a:bodyPr wrap="none">
            <a:spAutoFit/>
          </a:bodyPr>
          <a:lstStyle/>
          <a:p>
            <a:r>
              <a:rPr lang="en-US" altLang="ja-JP" dirty="0"/>
              <a:t>http://waic.jp/docs/jis2010-order-guidelines/</a:t>
            </a:r>
            <a:endParaRPr lang="ja-JP" altLang="en-US" dirty="0"/>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15</a:t>
            </a:fld>
            <a:endParaRPr kumimoji="1" lang="ja-JP" altLang="en-US"/>
          </a:p>
        </p:txBody>
      </p:sp>
    </p:spTree>
    <p:extLst>
      <p:ext uri="{BB962C8B-B14F-4D97-AF65-F5344CB8AC3E}">
        <p14:creationId xmlns:p14="http://schemas.microsoft.com/office/powerpoint/2010/main" val="10297600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395536" y="332656"/>
            <a:ext cx="7992888" cy="1068434"/>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ウェブアクセシビリティ品質向上（目標を達成する）のタイミング</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16</a:t>
            </a:fld>
            <a:endParaRPr kumimoji="1" lang="ja-JP" altLang="en-US"/>
          </a:p>
        </p:txBody>
      </p:sp>
      <p:sp>
        <p:nvSpPr>
          <p:cNvPr id="8" name="正方形/長方形 7"/>
          <p:cNvSpPr/>
          <p:nvPr/>
        </p:nvSpPr>
        <p:spPr>
          <a:xfrm>
            <a:off x="1378058" y="1700808"/>
            <a:ext cx="4680520" cy="616964"/>
          </a:xfrm>
          <a:prstGeom prst="rect">
            <a:avLst/>
          </a:prstGeom>
        </p:spPr>
        <p:txBody>
          <a:bodyPr wrap="square">
            <a:spAutoFit/>
          </a:bodyPr>
          <a:lstStyle/>
          <a:p>
            <a:pPr>
              <a:lnSpc>
                <a:spcPct val="120000"/>
              </a:lnSpc>
            </a:pP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サイトリニューアル時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78058" y="2655194"/>
            <a:ext cx="4680520" cy="616964"/>
          </a:xfrm>
          <a:prstGeom prst="rect">
            <a:avLst/>
          </a:prstGeom>
        </p:spPr>
        <p:txBody>
          <a:bodyPr wrap="square">
            <a:spAutoFit/>
          </a:bodyPr>
          <a:lstStyle/>
          <a:p>
            <a:pPr>
              <a:lnSpc>
                <a:spcPct val="120000"/>
              </a:lnSpc>
            </a:pP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日々</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のページ更新時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95536" y="5313555"/>
            <a:ext cx="8433724" cy="1015663"/>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サイトリニューアルのタイミングでサイト全体のアクセシビリティ品質を確保し、その後、日々のページ更新で維持するというケースが多い。</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それぞれ</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について、どのような点に留意して作業を行っているかを説明します。</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004048" y="2492896"/>
            <a:ext cx="1612381" cy="1336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96480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17</a:t>
            </a:fld>
            <a:endParaRPr kumimoji="1" lang="ja-JP" altLang="en-US"/>
          </a:p>
        </p:txBody>
      </p:sp>
      <p:sp>
        <p:nvSpPr>
          <p:cNvPr id="2" name="タイトル 1"/>
          <p:cNvSpPr>
            <a:spLocks noGrp="1"/>
          </p:cNvSpPr>
          <p:nvPr>
            <p:ph type="title"/>
          </p:nvPr>
        </p:nvSpPr>
        <p:spPr>
          <a:xfrm>
            <a:off x="251520" y="72008"/>
            <a:ext cx="8136904" cy="692696"/>
          </a:xfrm>
        </p:spPr>
        <p:txBody>
          <a:bodyPr>
            <a:normAutofit/>
          </a:bodyPr>
          <a:lstStyle/>
          <a:p>
            <a:pPr marL="342900" indent="-342900" algn="l"/>
            <a:r>
              <a:rPr lang="ja-JP" altLang="en-US" sz="2800" b="1" dirty="0">
                <a:latin typeface="Meiryo UI" panose="020B0604030504040204" pitchFamily="50" charset="-128"/>
                <a:ea typeface="Meiryo UI" panose="020B0604030504040204" pitchFamily="50" charset="-128"/>
                <a:cs typeface="Meiryo UI" panose="020B0604030504040204" pitchFamily="50" charset="-128"/>
              </a:rPr>
              <a:t>日々のページ更新における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取り組み</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539552" y="2147372"/>
            <a:ext cx="8064896" cy="1569660"/>
          </a:xfrm>
          <a:prstGeom prst="rect">
            <a:avLst/>
          </a:prstGeom>
        </p:spPr>
        <p:txBody>
          <a:bodyPr wrap="square">
            <a:spAutoFit/>
          </a:bodyPr>
          <a:lstStyle/>
          <a:p>
            <a:pPr marL="285750" indent="-285750">
              <a:lnSpc>
                <a:spcPct val="120000"/>
              </a:lnSpc>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ガイドラインを順守したページ更新を行っている。</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アクセシビリティチェックシートを作成し、日々の更新時に確認している。</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定期的に 社員研修</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勉強会</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を行っている。</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定期的</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なガイドラインの</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メンテナンスを行っている。</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4036" y="1067252"/>
            <a:ext cx="8064896" cy="830997"/>
          </a:xfrm>
          <a:prstGeom prst="rect">
            <a:avLst/>
          </a:prstGeom>
        </p:spPr>
        <p:txBody>
          <a:bodyPr wrap="square">
            <a:spAutoFit/>
          </a:bodyPr>
          <a:lstStyle/>
          <a:p>
            <a:pPr>
              <a:lnSpc>
                <a:spcPct val="1200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サイト</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運用を承っている弊社案件</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では</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日々 アクセシビリティ品質を確保するために以下のことを行っています。</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40068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18</a:t>
            </a:fld>
            <a:endParaRPr kumimoji="1" lang="ja-JP" altLang="en-US"/>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24744"/>
            <a:ext cx="8464214"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p:nvSpPr>
        <p:spPr>
          <a:xfrm>
            <a:off x="251520" y="116632"/>
            <a:ext cx="6248827" cy="551369"/>
          </a:xfrm>
          <a:prstGeom prst="rect">
            <a:avLst/>
          </a:prstGeom>
        </p:spPr>
        <p:txBody>
          <a:bodyPr wrap="none">
            <a:spAutoFit/>
          </a:bodyPr>
          <a:lstStyle/>
          <a:p>
            <a:pPr>
              <a:lnSpc>
                <a:spcPct val="120000"/>
              </a:lnSpc>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ガイドラインを順守したページ更新を行う。</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5497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19</a:t>
            </a:fld>
            <a:endParaRPr kumimoji="1" lang="ja-JP" altLang="en-US"/>
          </a:p>
        </p:txBody>
      </p:sp>
      <p:sp>
        <p:nvSpPr>
          <p:cNvPr id="11" name="Rectangle 5"/>
          <p:cNvSpPr>
            <a:spLocks noChangeArrowheads="1"/>
          </p:cNvSpPr>
          <p:nvPr/>
        </p:nvSpPr>
        <p:spPr bwMode="auto">
          <a:xfrm>
            <a:off x="1043608" y="1165737"/>
            <a:ext cx="7200800" cy="4497387"/>
          </a:xfrm>
          <a:prstGeom prst="rect">
            <a:avLst/>
          </a:prstGeom>
          <a:solidFill>
            <a:srgbClr val="EFFFFF"/>
          </a:solidFill>
          <a:ln>
            <a:noFill/>
          </a:ln>
          <a:effectLst/>
        </p:spPr>
        <p:txBody>
          <a:bodyPr anchor="t" anchorCtr="0"/>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en-US" altLang="ja-JP" sz="1200" dirty="0">
                <a:latin typeface="HGS創英角ｺﾞｼｯｸUB" panose="020B0900000000000000" pitchFamily="50" charset="-128"/>
                <a:ea typeface="HGS創英角ｺﾞｼｯｸUB" panose="020B0900000000000000" pitchFamily="50" charset="-128"/>
              </a:rPr>
              <a:t>&lt;table summary="</a:t>
            </a:r>
            <a:r>
              <a:rPr lang="ja-JP" altLang="en-US" sz="1200" dirty="0">
                <a:latin typeface="HGS創英角ｺﾞｼｯｸUB" panose="020B0900000000000000" pitchFamily="50" charset="-128"/>
                <a:ea typeface="HGS創英角ｺﾞｼｯｸUB" panose="020B0900000000000000" pitchFamily="50" charset="-128"/>
              </a:rPr>
              <a:t>主要な都市の天気と最高気温、最低気温</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&lt;caption&gt;</a:t>
            </a:r>
            <a:r>
              <a:rPr lang="ja-JP" altLang="en-US" sz="1200" dirty="0">
                <a:latin typeface="HGS創英角ｺﾞｼｯｸUB" panose="020B0900000000000000" pitchFamily="50" charset="-128"/>
                <a:ea typeface="HGS創英角ｺﾞｼｯｸUB" panose="020B0900000000000000" pitchFamily="50" charset="-128"/>
              </a:rPr>
              <a:t>主要都市の天気</a:t>
            </a:r>
            <a:r>
              <a:rPr lang="en-US" altLang="ja-JP" sz="1200" dirty="0">
                <a:latin typeface="HGS創英角ｺﾞｼｯｸUB" panose="020B0900000000000000" pitchFamily="50" charset="-128"/>
                <a:ea typeface="HGS創英角ｺﾞｼｯｸUB" panose="020B0900000000000000" pitchFamily="50" charset="-128"/>
              </a:rPr>
              <a:t>&lt;/caption&gt;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 scope="row"&gt;</a:t>
            </a:r>
            <a:r>
              <a:rPr lang="ja-JP" altLang="en-US" sz="1200" dirty="0">
                <a:latin typeface="HGS創英角ｺﾞｼｯｸUB" panose="020B0900000000000000" pitchFamily="50" charset="-128"/>
                <a:ea typeface="HGS創英角ｺﾞｼｯｸUB" panose="020B0900000000000000" pitchFamily="50" charset="-128"/>
              </a:rPr>
              <a:t>都市</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パリ</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ロンドン</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上海</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天気</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a:t>
            </a:r>
            <a:r>
              <a:rPr lang="ja-JP" altLang="en-US" sz="1200" dirty="0">
                <a:latin typeface="HGS創英角ｺﾞｼｯｸUB" panose="020B0900000000000000" pitchFamily="50" charset="-128"/>
                <a:ea typeface="HGS創英角ｺﾞｼｯｸUB" panose="020B0900000000000000" pitchFamily="50" charset="-128"/>
              </a:rPr>
              <a:t>晴れ</a:t>
            </a:r>
            <a:r>
              <a:rPr lang="en-US" altLang="ja-JP" sz="1200" dirty="0">
                <a:latin typeface="HGS創英角ｺﾞｼｯｸUB" panose="020B0900000000000000" pitchFamily="50" charset="-128"/>
                <a:ea typeface="HGS創英角ｺﾞｼｯｸUB" panose="020B0900000000000000" pitchFamily="50" charset="-128"/>
              </a:rPr>
              <a:t>&lt;/td&gt;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a:t>
            </a:r>
            <a:r>
              <a:rPr lang="ja-JP" altLang="en-US" sz="1200" dirty="0">
                <a:latin typeface="HGS創英角ｺﾞｼｯｸUB" panose="020B0900000000000000" pitchFamily="50" charset="-128"/>
                <a:ea typeface="HGS創英角ｺﾞｼｯｸUB" panose="020B0900000000000000" pitchFamily="50" charset="-128"/>
              </a:rPr>
              <a:t>晴れのち曇り</a:t>
            </a:r>
            <a:r>
              <a:rPr lang="en-US" altLang="ja-JP" sz="1200" dirty="0">
                <a:latin typeface="HGS創英角ｺﾞｼｯｸUB" panose="020B0900000000000000" pitchFamily="50" charset="-128"/>
                <a:ea typeface="HGS創英角ｺﾞｼｯｸUB" panose="020B0900000000000000" pitchFamily="50" charset="-128"/>
              </a:rPr>
              <a:t>&lt;/td&gt;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a:t>
            </a:r>
            <a:r>
              <a:rPr lang="ja-JP" altLang="en-US" sz="1200" dirty="0">
                <a:latin typeface="HGS創英角ｺﾞｼｯｸUB" panose="020B0900000000000000" pitchFamily="50" charset="-128"/>
                <a:ea typeface="HGS創英角ｺﾞｼｯｸUB" panose="020B0900000000000000" pitchFamily="50" charset="-128"/>
              </a:rPr>
              <a:t>晴れのち曇り</a:t>
            </a:r>
            <a:r>
              <a:rPr lang="en-US" altLang="ja-JP" sz="1200" dirty="0">
                <a:latin typeface="HGS創英角ｺﾞｼｯｸUB" panose="020B0900000000000000" pitchFamily="50" charset="-128"/>
                <a:ea typeface="HGS創英角ｺﾞｼｯｸUB" panose="020B0900000000000000" pitchFamily="50" charset="-128"/>
              </a:rPr>
              <a:t>&lt;/td&gt;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最高気温</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&lt;td&gt;22&lt;/td&gt;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&lt;td&gt;21&lt;/td&gt;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&lt;td&gt;32&lt;/td&gt;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r>
              <a:rPr lang="ja-JP" altLang="en-US" sz="1200" dirty="0">
                <a:latin typeface="HGS創英角ｺﾞｼｯｸUB" panose="020B0900000000000000" pitchFamily="50" charset="-128"/>
                <a:ea typeface="HGS創英角ｺﾞｼｯｸUB" panose="020B0900000000000000" pitchFamily="50" charset="-128"/>
              </a:rPr>
              <a:t>最低気温</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th</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&lt;td&gt;10&lt;/td&gt;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&lt;td&gt;11&lt;/td&gt;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&lt;td&gt;24&lt;/td&gt;</a:t>
            </a:r>
          </a:p>
          <a:p>
            <a:pPr eaLnBrk="1" hangingPunct="1"/>
            <a:r>
              <a:rPr lang="ja-JP" altLang="en-US" sz="1200" dirty="0">
                <a:latin typeface="HGS創英角ｺﾞｼｯｸUB" panose="020B0900000000000000" pitchFamily="50" charset="-128"/>
                <a:ea typeface="HGS創英角ｺﾞｼｯｸUB" panose="020B0900000000000000" pitchFamily="50" charset="-128"/>
              </a:rPr>
              <a:t>　　</a:t>
            </a:r>
            <a:r>
              <a:rPr lang="en-US" altLang="ja-JP" sz="1200" dirty="0">
                <a:latin typeface="HGS創英角ｺﾞｼｯｸUB" panose="020B0900000000000000" pitchFamily="50" charset="-128"/>
                <a:ea typeface="HGS創英角ｺﾞｼｯｸUB" panose="020B0900000000000000" pitchFamily="50" charset="-128"/>
              </a:rPr>
              <a:t>&lt;/</a:t>
            </a:r>
            <a:r>
              <a:rPr lang="en-US" altLang="ja-JP" sz="1200" dirty="0" err="1">
                <a:latin typeface="HGS創英角ｺﾞｼｯｸUB" panose="020B0900000000000000" pitchFamily="50" charset="-128"/>
                <a:ea typeface="HGS創英角ｺﾞｼｯｸUB" panose="020B0900000000000000" pitchFamily="50" charset="-128"/>
              </a:rPr>
              <a:t>tr</a:t>
            </a:r>
            <a:r>
              <a:rPr lang="en-US" altLang="ja-JP" sz="1200" dirty="0">
                <a:latin typeface="HGS創英角ｺﾞｼｯｸUB" panose="020B0900000000000000" pitchFamily="50" charset="-128"/>
                <a:ea typeface="HGS創英角ｺﾞｼｯｸUB" panose="020B0900000000000000" pitchFamily="50" charset="-128"/>
              </a:rPr>
              <a:t>&gt;</a:t>
            </a:r>
          </a:p>
          <a:p>
            <a:pPr eaLnBrk="1" hangingPunct="1"/>
            <a:r>
              <a:rPr lang="en-US" altLang="ja-JP" sz="1200" dirty="0">
                <a:latin typeface="HGS創英角ｺﾞｼｯｸUB" panose="020B0900000000000000" pitchFamily="50" charset="-128"/>
                <a:ea typeface="HGS創英角ｺﾞｼｯｸUB" panose="020B0900000000000000" pitchFamily="50" charset="-128"/>
              </a:rPr>
              <a:t>&lt;/table&gt;</a:t>
            </a:r>
          </a:p>
        </p:txBody>
      </p:sp>
      <p:sp>
        <p:nvSpPr>
          <p:cNvPr id="13" name="AutoShape 10"/>
          <p:cNvSpPr>
            <a:spLocks noChangeArrowheads="1"/>
          </p:cNvSpPr>
          <p:nvPr/>
        </p:nvSpPr>
        <p:spPr bwMode="auto">
          <a:xfrm>
            <a:off x="589459" y="683902"/>
            <a:ext cx="1196330" cy="457932"/>
          </a:xfrm>
          <a:prstGeom prst="roundRect">
            <a:avLst>
              <a:gd name="adj" fmla="val 16667"/>
            </a:avLst>
          </a:prstGeom>
          <a:gradFill rotWithShape="1">
            <a:gsLst>
              <a:gs pos="0">
                <a:schemeClr val="bg1"/>
              </a:gs>
              <a:gs pos="100000">
                <a:srgbClr val="FFDDFF"/>
              </a:gs>
            </a:gsLst>
            <a:lin ang="5400000" scaled="1"/>
          </a:gradFill>
          <a:ln w="19050" algn="ctr">
            <a:solidFill>
              <a:srgbClr val="96969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a:ea typeface="HGP創英角ｺﾞｼｯｸUB" pitchFamily="50" charset="-128"/>
              </a:rPr>
              <a:t>実装例①</a:t>
            </a:r>
          </a:p>
        </p:txBody>
      </p:sp>
      <p:graphicFrame>
        <p:nvGraphicFramePr>
          <p:cNvPr id="14" name="Object 11"/>
          <p:cNvGraphicFramePr>
            <a:graphicFrameLocks noChangeAspect="1"/>
          </p:cNvGraphicFramePr>
          <p:nvPr>
            <p:extLst>
              <p:ext uri="{D42A27DB-BD31-4B8C-83A1-F6EECF244321}">
                <p14:modId xmlns:p14="http://schemas.microsoft.com/office/powerpoint/2010/main" val="1881535786"/>
              </p:ext>
            </p:extLst>
          </p:nvPr>
        </p:nvGraphicFramePr>
        <p:xfrm>
          <a:off x="4788024" y="2313340"/>
          <a:ext cx="3651438" cy="1782181"/>
        </p:xfrm>
        <a:graphic>
          <a:graphicData uri="http://schemas.openxmlformats.org/presentationml/2006/ole">
            <mc:AlternateContent xmlns:mc="http://schemas.openxmlformats.org/markup-compatibility/2006">
              <mc:Choice xmlns:v="urn:schemas-microsoft-com:vml" Requires="v">
                <p:oleObj spid="_x0000_s14350" name="Image" r:id="rId3" imgW="3441270" imgH="1549206" progId="Photoshop.Image.9">
                  <p:embed/>
                </p:oleObj>
              </mc:Choice>
              <mc:Fallback>
                <p:oleObj name="Image" r:id="rId3" imgW="3441270" imgH="1549206" progId="Photoshop.Image.9">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88024" y="2313340"/>
                        <a:ext cx="3651438" cy="1782181"/>
                      </a:xfrm>
                      <a:prstGeom prst="rect">
                        <a:avLst/>
                      </a:prstGeom>
                      <a:noFill/>
                      <a:ln w="19050" algn="ctr">
                        <a:solidFill>
                          <a:srgbClr val="FF6600"/>
                        </a:solidFill>
                        <a:miter lim="800000"/>
                        <a:headEnd/>
                        <a:tailEnd/>
                      </a:ln>
                      <a:effectLst>
                        <a:outerShdw dist="71842" dir="2700000" algn="ctr" rotWithShape="0">
                          <a:schemeClr val="bg2">
                            <a:alpha val="50000"/>
                          </a:schemeClr>
                        </a:outerShdw>
                      </a:effectLst>
                    </p:spPr>
                  </p:pic>
                </p:oleObj>
              </mc:Fallback>
            </mc:AlternateContent>
          </a:graphicData>
        </a:graphic>
      </p:graphicFrame>
      <p:sp>
        <p:nvSpPr>
          <p:cNvPr id="10" name="テキスト ボックス 9"/>
          <p:cNvSpPr txBox="1"/>
          <p:nvPr/>
        </p:nvSpPr>
        <p:spPr>
          <a:xfrm>
            <a:off x="395536" y="5663124"/>
            <a:ext cx="8433724" cy="70788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ガイドラインに従って制作すれば、一定のアクセシビリティ品質は保てるようになります。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メンバの入れ替わり時などには、導入時にガイドラインを理解するよう促進している。</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251520" y="116632"/>
            <a:ext cx="6248827" cy="551369"/>
          </a:xfrm>
          <a:prstGeom prst="rect">
            <a:avLst/>
          </a:prstGeom>
        </p:spPr>
        <p:txBody>
          <a:bodyPr wrap="none">
            <a:spAutoFit/>
          </a:bodyPr>
          <a:lstStyle/>
          <a:p>
            <a:pPr>
              <a:lnSpc>
                <a:spcPct val="120000"/>
              </a:lnSpc>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ガイドラインを順守したページ更新を行う。</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478197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467544" y="620688"/>
            <a:ext cx="8496944" cy="4081117"/>
          </a:xfrm>
          <a:prstGeom prst="rect">
            <a:avLst/>
          </a:prstGeom>
        </p:spPr>
        <p:txBody>
          <a:bodyPr wrap="square">
            <a:spAutoFit/>
          </a:bodyPr>
          <a:lstStyle/>
          <a:p>
            <a:pPr>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普段の業務内容</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本日の立場</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ウェブアクセシビリティ推進協会 普及啓発部会</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所属会社</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NTT</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ラーニングシステムズ株式会社</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en-US" altLang="ja-JP" sz="2400" b="1" dirty="0" smtClean="0">
              <a:solidFill>
                <a:srgbClr val="FF33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Wingdings" panose="05000000000000000000" pitchFamily="2" charset="2"/>
              <a:buChar char="u"/>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ウェブ ソリューション事業</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nSpc>
                <a:spcPct val="120000"/>
              </a:lnSpc>
              <a:buFont typeface="Wingdings" panose="05000000000000000000" pitchFamily="2" charset="2"/>
              <a:buChar char="Ø"/>
            </a:pPr>
            <a:r>
              <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NTT-G</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ウェブサイトの企画・制作・運用</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nSpc>
                <a:spcPct val="120000"/>
              </a:lnSpc>
              <a:buFont typeface="Wingdings" panose="05000000000000000000" pitchFamily="2" charset="2"/>
              <a:buChar char="Ø"/>
            </a:pP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地方自治体・官公庁等ウェブサイトの企画・制作・運用</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nSpc>
                <a:spcPct val="120000"/>
              </a:lnSpc>
              <a:buFont typeface="Wingdings" panose="05000000000000000000" pitchFamily="2" charset="2"/>
              <a:buChar char="Ø"/>
            </a:pP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企業サイトの</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企画・制作・運用</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742950" lvl="1" indent="-285750">
              <a:lnSpc>
                <a:spcPct val="120000"/>
              </a:lnSpc>
              <a:buFont typeface="Wingdings" panose="05000000000000000000" pitchFamily="2" charset="2"/>
              <a:buChar char="Ø"/>
            </a:pP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e</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ラーニングシステム</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の構築</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運用</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67544" y="5068341"/>
            <a:ext cx="8352928" cy="1569660"/>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400" dirty="0">
                <a:latin typeface="Meiryo UI" panose="020B0604030504040204" pitchFamily="50" charset="-128"/>
                <a:ea typeface="Meiryo UI" panose="020B0604030504040204" pitchFamily="50" charset="-128"/>
                <a:cs typeface="Meiryo UI" panose="020B0604030504040204" pitchFamily="50" charset="-128"/>
              </a:rPr>
              <a:t>中央省庁、関連団体等</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の運用案件</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リニューアル</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案件には、ほぼ、アクセシビリティ要件が含まれて</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います。</a:t>
            </a:r>
            <a:endParaRPr lang="en-US"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上記の受託案件を通じて、どのようにウェブアクセシビリティの品質</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を確保、維持したのか</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。弊社の経験を元にお話しさせていただきます。</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2</a:t>
            </a:fld>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1362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正方形/長方形 9"/>
          <p:cNvSpPr/>
          <p:nvPr/>
        </p:nvSpPr>
        <p:spPr>
          <a:xfrm>
            <a:off x="1475656" y="3573016"/>
            <a:ext cx="2952328" cy="295232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20</a:t>
            </a:fld>
            <a:endParaRPr kumimoji="1" lang="ja-JP" altLang="en-US"/>
          </a:p>
        </p:txBody>
      </p:sp>
      <p:sp>
        <p:nvSpPr>
          <p:cNvPr id="3" name="タイトル 2"/>
          <p:cNvSpPr>
            <a:spLocks noGrp="1"/>
          </p:cNvSpPr>
          <p:nvPr>
            <p:ph type="title"/>
          </p:nvPr>
        </p:nvSpPr>
        <p:spPr>
          <a:xfrm>
            <a:off x="107504" y="260648"/>
            <a:ext cx="8352928" cy="764704"/>
          </a:xfrm>
        </p:spPr>
        <p:txBody>
          <a:bodyPr>
            <a:noAutofit/>
          </a:bodyPr>
          <a:lstStyle/>
          <a:p>
            <a:pPr algn="l"/>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アクセシビリティチェックシートを作成し、日々の更新時に確認する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2310986" y="3738999"/>
            <a:ext cx="1756958" cy="2426305"/>
          </a:xfrm>
          <a:prstGeom prst="rect">
            <a:avLst/>
          </a:prstGeom>
        </p:spPr>
        <p:txBody>
          <a:bodyPr wrap="square">
            <a:spAutoFit/>
          </a:bodyPr>
          <a:lstStyle/>
          <a:p>
            <a:pPr fontAlgn="ctr">
              <a:lnSpc>
                <a:spcPts val="2600"/>
              </a:lnSpc>
            </a:pPr>
            <a:r>
              <a:rPr lang="en-US" altLang="ja-JP" dirty="0" smtClean="0"/>
              <a:t>PDF</a:t>
            </a:r>
          </a:p>
          <a:p>
            <a:pPr fontAlgn="ctr">
              <a:lnSpc>
                <a:spcPts val="2600"/>
              </a:lnSpc>
            </a:pPr>
            <a:r>
              <a:rPr lang="en-US" altLang="ja-JP" dirty="0" smtClean="0">
                <a:solidFill>
                  <a:srgbClr val="000000"/>
                </a:solidFill>
                <a:latin typeface="ＭＳ Ｐゴシック"/>
              </a:rPr>
              <a:t>W3C</a:t>
            </a:r>
          </a:p>
          <a:p>
            <a:pPr fontAlgn="ctr">
              <a:lnSpc>
                <a:spcPts val="2600"/>
              </a:lnSpc>
            </a:pPr>
            <a:r>
              <a:rPr lang="en-US" altLang="ja-JP" dirty="0" smtClean="0">
                <a:solidFill>
                  <a:srgbClr val="000000"/>
                </a:solidFill>
                <a:latin typeface="ＭＳ Ｐゴシック"/>
              </a:rPr>
              <a:t>Lint</a:t>
            </a:r>
            <a:r>
              <a:rPr lang="ja-JP" altLang="en-US" dirty="0" smtClean="0">
                <a:solidFill>
                  <a:srgbClr val="000000"/>
                </a:solidFill>
                <a:latin typeface="ＭＳ Ｐゴシック"/>
              </a:rPr>
              <a:t> </a:t>
            </a:r>
            <a:endParaRPr lang="en-US" altLang="ja-JP" dirty="0" smtClean="0">
              <a:solidFill>
                <a:srgbClr val="000000"/>
              </a:solidFill>
              <a:latin typeface="ＭＳ Ｐゴシック"/>
            </a:endParaRPr>
          </a:p>
          <a:p>
            <a:pPr fontAlgn="ctr">
              <a:lnSpc>
                <a:spcPts val="2600"/>
              </a:lnSpc>
            </a:pPr>
            <a:r>
              <a:rPr lang="en-US" altLang="ja-JP" dirty="0" err="1" smtClean="0">
                <a:solidFill>
                  <a:srgbClr val="000000"/>
                </a:solidFill>
                <a:latin typeface="ＭＳ Ｐゴシック"/>
              </a:rPr>
              <a:t>miChecker</a:t>
            </a:r>
            <a:r>
              <a:rPr lang="ja-JP" altLang="en-US" dirty="0" smtClean="0">
                <a:solidFill>
                  <a:srgbClr val="000000"/>
                </a:solidFill>
                <a:latin typeface="ＭＳ Ｐゴシック"/>
              </a:rPr>
              <a:t> </a:t>
            </a:r>
            <a:endParaRPr lang="en-US" altLang="ja-JP" dirty="0" smtClean="0">
              <a:solidFill>
                <a:srgbClr val="000000"/>
              </a:solidFill>
              <a:latin typeface="ＭＳ Ｐゴシック"/>
            </a:endParaRPr>
          </a:p>
          <a:p>
            <a:pPr fontAlgn="ctr">
              <a:lnSpc>
                <a:spcPts val="2600"/>
              </a:lnSpc>
            </a:pPr>
            <a:r>
              <a:rPr lang="en-US" altLang="ja-JP" dirty="0" smtClean="0">
                <a:solidFill>
                  <a:srgbClr val="000000"/>
                </a:solidFill>
                <a:latin typeface="ＭＳ Ｐゴシック"/>
              </a:rPr>
              <a:t>W3C</a:t>
            </a:r>
            <a:r>
              <a:rPr lang="ja-JP" altLang="en-US" dirty="0" smtClean="0">
                <a:solidFill>
                  <a:srgbClr val="000000"/>
                </a:solidFill>
                <a:latin typeface="ＭＳ Ｐゴシック"/>
              </a:rPr>
              <a:t>リンク</a:t>
            </a:r>
            <a:endParaRPr lang="en-US" altLang="ja-JP" dirty="0" smtClean="0">
              <a:solidFill>
                <a:srgbClr val="000000"/>
              </a:solidFill>
              <a:latin typeface="ＭＳ Ｐゴシック"/>
            </a:endParaRPr>
          </a:p>
          <a:p>
            <a:pPr fontAlgn="ctr">
              <a:lnSpc>
                <a:spcPts val="2600"/>
              </a:lnSpc>
            </a:pPr>
            <a:r>
              <a:rPr lang="en-US" altLang="ja-JP" dirty="0" err="1" smtClean="0">
                <a:solidFill>
                  <a:srgbClr val="000000"/>
                </a:solidFill>
                <a:latin typeface="ＭＳ Ｐゴシック"/>
              </a:rPr>
              <a:t>firefox</a:t>
            </a:r>
            <a:endParaRPr lang="en-US" altLang="ja-JP" dirty="0" smtClean="0">
              <a:solidFill>
                <a:srgbClr val="000000"/>
              </a:solidFill>
              <a:latin typeface="ＭＳ Ｐゴシック"/>
            </a:endParaRPr>
          </a:p>
          <a:p>
            <a:pPr fontAlgn="ctr">
              <a:lnSpc>
                <a:spcPts val="2600"/>
              </a:lnSpc>
            </a:pPr>
            <a:r>
              <a:rPr lang="ja-JP" altLang="en-US" dirty="0" smtClean="0">
                <a:solidFill>
                  <a:srgbClr val="000000"/>
                </a:solidFill>
                <a:latin typeface="ＭＳ Ｐゴシック"/>
              </a:rPr>
              <a:t>スマートフォン </a:t>
            </a:r>
            <a:endParaRPr lang="en-US" altLang="ja-JP" dirty="0">
              <a:solidFill>
                <a:srgbClr val="000000"/>
              </a:solidFill>
              <a:latin typeface="ＭＳ Ｐゴシック"/>
            </a:endParaRPr>
          </a:p>
        </p:txBody>
      </p:sp>
      <p:sp>
        <p:nvSpPr>
          <p:cNvPr id="8" name="テキスト ボックス 7"/>
          <p:cNvSpPr txBox="1"/>
          <p:nvPr/>
        </p:nvSpPr>
        <p:spPr>
          <a:xfrm>
            <a:off x="323528" y="1340768"/>
            <a:ext cx="8433724" cy="1938992"/>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ルール化してしまえば、サイト制作の他のチェックプロセスと同等だと考えられる。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つまり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、アクセシビリティチェックが特別なことではなく、別ブラウザチェックや文法チェックを行うように、アクセシビリティについてもチェックをするという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感覚に近い。</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換言すると、アクセシビリティ</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対応により、”ひと手間増える”ということをサイト担当者は、認識する必要が</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あります。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536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2" y="3793979"/>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1" y="4137079"/>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2" y="4475624"/>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1" y="4799870"/>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1" y="5133546"/>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2" y="5481518"/>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7191" y="5796337"/>
            <a:ext cx="360040" cy="3385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4" name="正方形/長方形 23"/>
          <p:cNvSpPr/>
          <p:nvPr/>
        </p:nvSpPr>
        <p:spPr>
          <a:xfrm>
            <a:off x="4788024" y="3738999"/>
            <a:ext cx="3312368" cy="2426305"/>
          </a:xfrm>
          <a:prstGeom prst="rect">
            <a:avLst/>
          </a:prstGeom>
        </p:spPr>
        <p:txBody>
          <a:bodyPr wrap="square">
            <a:spAutoFit/>
          </a:bodyPr>
          <a:lstStyle/>
          <a:p>
            <a:pPr fontAlgn="ctr">
              <a:lnSpc>
                <a:spcPts val="2600"/>
              </a:lnSpc>
            </a:pP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WEB</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掲載用最適化確認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文法</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文法</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アクセシビリティ</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リンク</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切れ</a:t>
            </a: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別</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ブラウザでの動作確認</a:t>
            </a:r>
            <a:endPar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ctr">
              <a:lnSpc>
                <a:spcPts val="2600"/>
              </a:lnSpc>
            </a:pP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別デバイスでの動作確認</a:t>
            </a:r>
            <a:endParaRPr lang="en-US" altLang="ja-JP"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788024" y="3501008"/>
            <a:ext cx="1800200" cy="369332"/>
          </a:xfrm>
          <a:prstGeom prst="rect">
            <a:avLst/>
          </a:prstGeom>
          <a:noFill/>
        </p:spPr>
        <p:txBody>
          <a:bodyPr wrap="square" rtlCol="0">
            <a:spAutoFit/>
          </a:bodyPr>
          <a:lstStyle/>
          <a:p>
            <a:r>
              <a:rPr kumimoji="1" lang="ja-JP" altLang="en-US" dirty="0" smtClean="0"/>
              <a:t>（意図）</a:t>
            </a:r>
            <a:endParaRPr kumimoji="1" lang="ja-JP" altLang="en-US" dirty="0"/>
          </a:p>
        </p:txBody>
      </p:sp>
      <p:cxnSp>
        <p:nvCxnSpPr>
          <p:cNvPr id="26" name="直線コネクタ 25"/>
          <p:cNvCxnSpPr/>
          <p:nvPr/>
        </p:nvCxnSpPr>
        <p:spPr>
          <a:xfrm>
            <a:off x="3131840" y="3963251"/>
            <a:ext cx="165618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29" name="直線コネクタ 28"/>
          <p:cNvCxnSpPr/>
          <p:nvPr/>
        </p:nvCxnSpPr>
        <p:spPr>
          <a:xfrm>
            <a:off x="3131840" y="4327396"/>
            <a:ext cx="165618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30" name="直線コネクタ 29"/>
          <p:cNvCxnSpPr/>
          <p:nvPr/>
        </p:nvCxnSpPr>
        <p:spPr>
          <a:xfrm>
            <a:off x="3131840" y="4662563"/>
            <a:ext cx="165618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31" name="直線コネクタ 30"/>
          <p:cNvCxnSpPr/>
          <p:nvPr/>
        </p:nvCxnSpPr>
        <p:spPr>
          <a:xfrm>
            <a:off x="3491880" y="4969142"/>
            <a:ext cx="129614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35" name="直線コネクタ 34"/>
          <p:cNvCxnSpPr/>
          <p:nvPr/>
        </p:nvCxnSpPr>
        <p:spPr>
          <a:xfrm>
            <a:off x="3491880" y="5302818"/>
            <a:ext cx="129614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36" name="直線コネクタ 35"/>
          <p:cNvCxnSpPr/>
          <p:nvPr/>
        </p:nvCxnSpPr>
        <p:spPr>
          <a:xfrm>
            <a:off x="3491880" y="5650790"/>
            <a:ext cx="1296144"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cxnSp>
        <p:nvCxnSpPr>
          <p:cNvPr id="37" name="直線コネクタ 36"/>
          <p:cNvCxnSpPr/>
          <p:nvPr/>
        </p:nvCxnSpPr>
        <p:spPr>
          <a:xfrm>
            <a:off x="3779912" y="5988597"/>
            <a:ext cx="1008112" cy="0"/>
          </a:xfrm>
          <a:prstGeom prst="line">
            <a:avLst/>
          </a:prstGeom>
          <a:ln w="12700">
            <a:prstDash val="dash"/>
          </a:ln>
        </p:spPr>
        <p:style>
          <a:lnRef idx="1">
            <a:schemeClr val="accent6"/>
          </a:lnRef>
          <a:fillRef idx="0">
            <a:schemeClr val="accent6"/>
          </a:fillRef>
          <a:effectRef idx="0">
            <a:schemeClr val="accent6"/>
          </a:effectRef>
          <a:fontRef idx="minor">
            <a:schemeClr val="tx1"/>
          </a:fontRef>
        </p:style>
      </p:cxnSp>
      <p:sp>
        <p:nvSpPr>
          <p:cNvPr id="25" name="テキスト ボックス 7"/>
          <p:cNvSpPr txBox="1">
            <a:spLocks noChangeArrowheads="1"/>
          </p:cNvSpPr>
          <p:nvPr/>
        </p:nvSpPr>
        <p:spPr bwMode="auto">
          <a:xfrm>
            <a:off x="3959932" y="6210705"/>
            <a:ext cx="3996444" cy="523220"/>
          </a:xfrm>
          <a:prstGeom prst="rect">
            <a:avLst/>
          </a:prstGeom>
          <a:solidFill>
            <a:srgbClr val="000099"/>
          </a:solidFill>
          <a:ln>
            <a:noFill/>
          </a:ln>
          <a:extLst/>
        </p:spPr>
        <p:txBody>
          <a:bodyPr wrap="square">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実在案件 </a:t>
            </a: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月次報告の際にこれらのチェック結果も同時に提出している。</a:t>
            </a:r>
            <a:endParaRPr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087343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21</a:t>
            </a:fld>
            <a:endParaRPr kumimoji="1" lang="ja-JP" altLang="en-US"/>
          </a:p>
        </p:txBody>
      </p:sp>
      <p:sp>
        <p:nvSpPr>
          <p:cNvPr id="2" name="タイトル 1"/>
          <p:cNvSpPr>
            <a:spLocks noGrp="1"/>
          </p:cNvSpPr>
          <p:nvPr>
            <p:ph type="title"/>
          </p:nvPr>
        </p:nvSpPr>
        <p:spPr>
          <a:xfrm>
            <a:off x="107504" y="44624"/>
            <a:ext cx="8245424" cy="792088"/>
          </a:xfrm>
        </p:spPr>
        <p:txBody>
          <a:bodyPr>
            <a:normAutofit/>
          </a:bodyPr>
          <a:lstStyle/>
          <a:p>
            <a:pPr marL="342900" indent="-342900" algn="l"/>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アクセシビリティチェックツール </a:t>
            </a:r>
            <a:r>
              <a:rPr lang="en-US" altLang="ja-JP" sz="2800" b="1" dirty="0" err="1" smtClean="0">
                <a:latin typeface="Meiryo UI" panose="020B0604030504040204" pitchFamily="50" charset="-128"/>
                <a:ea typeface="Meiryo UI" panose="020B0604030504040204" pitchFamily="50" charset="-128"/>
                <a:cs typeface="Meiryo UI" panose="020B0604030504040204" pitchFamily="50" charset="-128"/>
              </a:rPr>
              <a:t>miChecker</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93099" y="1065710"/>
            <a:ext cx="4392488" cy="35365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5085184"/>
            <a:ext cx="8904989" cy="129614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6" name="直線矢印コネクタ 5"/>
          <p:cNvCxnSpPr/>
          <p:nvPr/>
        </p:nvCxnSpPr>
        <p:spPr>
          <a:xfrm flipH="1">
            <a:off x="107504" y="4602225"/>
            <a:ext cx="4185595" cy="482959"/>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直線矢印コネクタ 11"/>
          <p:cNvCxnSpPr/>
          <p:nvPr/>
        </p:nvCxnSpPr>
        <p:spPr>
          <a:xfrm>
            <a:off x="8685588" y="4602225"/>
            <a:ext cx="326905" cy="482959"/>
          </a:xfrm>
          <a:prstGeom prst="straightConnector1">
            <a:avLst/>
          </a:prstGeom>
          <a:ln w="127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227865" y="1065710"/>
            <a:ext cx="3768071" cy="3170099"/>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総務省サイトから無償でダウンロードできます。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ページ公開前に 必ず</a:t>
            </a:r>
            <a:r>
              <a:rPr lang="en-US" altLang="ja-JP" sz="2000" dirty="0" err="1" smtClean="0">
                <a:latin typeface="Meiryo UI" panose="020B0604030504040204" pitchFamily="50" charset="-128"/>
                <a:ea typeface="Meiryo UI" panose="020B0604030504040204" pitchFamily="50" charset="-128"/>
                <a:cs typeface="Meiryo UI" panose="020B0604030504040204" pitchFamily="50" charset="-128"/>
              </a:rPr>
              <a:t>miChecker</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にかけ、問題ありを</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0</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件にすることを運用の１条件として指定するお客様もあります。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対応を行ったことを客観的に示す尺度としては有効です。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64694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4624"/>
            <a:ext cx="8255170" cy="792088"/>
          </a:xfrm>
        </p:spPr>
        <p:txBody>
          <a:bodyPr>
            <a:normAutofit/>
          </a:bodyPr>
          <a:lstStyle/>
          <a:p>
            <a:pPr marL="342900" indent="-342900" algn="l"/>
            <a:r>
              <a:rPr lang="ja-JP" altLang="en-US" sz="2800" b="1" dirty="0">
                <a:latin typeface="Meiryo UI" panose="020B0604030504040204" pitchFamily="50" charset="-128"/>
                <a:ea typeface="Meiryo UI" panose="020B0604030504040204" pitchFamily="50" charset="-128"/>
                <a:cs typeface="Meiryo UI" panose="020B0604030504040204" pitchFamily="50" charset="-128"/>
              </a:rPr>
              <a:t>日々のページ更新における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取り組み</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539552" y="1124744"/>
            <a:ext cx="8064896" cy="1569660"/>
          </a:xfrm>
          <a:prstGeom prst="rect">
            <a:avLst/>
          </a:prstGeom>
        </p:spPr>
        <p:txBody>
          <a:bodyPr wrap="square">
            <a:spAutoFit/>
          </a:bodyPr>
          <a:lstStyle/>
          <a:p>
            <a:pPr marL="285750" indent="-285750">
              <a:lnSpc>
                <a:spcPct val="120000"/>
              </a:lnSpc>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ガイドラインを順守したページ更新を行う。</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アクセシビリティチェックシートを作成し、日々の更新時に確認する。</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社員研修</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20000"/>
              </a:lnSpc>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定期的</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なガイドラインの</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メンテナンス</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56090" y="3573016"/>
            <a:ext cx="8433724" cy="1938992"/>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pPr marL="176213" indent="-176213">
              <a:buFont typeface="Arial" panose="020B0604020202020204" pitchFamily="34" charset="0"/>
              <a:buChar char="•"/>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ウェブサイトの情報は日々更新されます</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76213" indent="-176213">
              <a:buFont typeface="Arial" panose="020B0604020202020204" pitchFamily="34" charset="0"/>
              <a:buChar cha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社員の新規採用や異動もあります。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リニューアルを実施して刷新されたサイトであっても、継続的にウェブアクセシビリティの対応状況を検証し、改善を続ける必要があります。</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そのため、社員研修や定期的なガイドラインの見直しなども行うようにしています。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D2D8002D-B5B0-4BAC-B1F6-782DDCCE6D9C}" type="slidenum">
              <a:rPr kumimoji="1" lang="ja-JP" altLang="en-US" smtClean="0"/>
              <a:t>22</a:t>
            </a:fld>
            <a:endParaRPr kumimoji="1" lang="ja-JP" altLang="en-US"/>
          </a:p>
        </p:txBody>
      </p:sp>
    </p:spTree>
    <p:extLst>
      <p:ext uri="{BB962C8B-B14F-4D97-AF65-F5344CB8AC3E}">
        <p14:creationId xmlns:p14="http://schemas.microsoft.com/office/powerpoint/2010/main" val="5591299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23</a:t>
            </a:fld>
            <a:endParaRPr kumimoji="1" lang="ja-JP" altLang="en-US"/>
          </a:p>
        </p:txBody>
      </p:sp>
      <p:sp>
        <p:nvSpPr>
          <p:cNvPr id="8" name="タイトル 7"/>
          <p:cNvSpPr>
            <a:spLocks noGrp="1"/>
          </p:cNvSpPr>
          <p:nvPr>
            <p:ph type="title"/>
          </p:nvPr>
        </p:nvSpPr>
        <p:spPr>
          <a:xfrm>
            <a:off x="107504" y="116632"/>
            <a:ext cx="8245424" cy="648072"/>
          </a:xfrm>
        </p:spPr>
        <p:txBody>
          <a:bodyPr>
            <a:normAutofit/>
          </a:bodyPr>
          <a:lstStyle/>
          <a:p>
            <a:pPr algn="l"/>
            <a:r>
              <a:rPr kumimoji="1"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参考情報</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467544" y="1340768"/>
            <a:ext cx="8136904" cy="4708981"/>
          </a:xfrm>
          <a:prstGeom prst="rect">
            <a:avLst/>
          </a:prstGeom>
        </p:spPr>
        <p:txBody>
          <a:bodyPr wrap="square">
            <a:spAutoFit/>
          </a:bodyPr>
          <a:lstStyle/>
          <a:p>
            <a:r>
              <a:rPr lang="ja-JP" altLang="en-US" sz="2000" dirty="0">
                <a:latin typeface="+mj-ea"/>
                <a:ea typeface="+mj-ea"/>
              </a:rPr>
              <a:t> </a:t>
            </a:r>
            <a:r>
              <a:rPr lang="ja-JP" altLang="en-US" sz="2000" dirty="0" smtClean="0">
                <a:latin typeface="+mj-ea"/>
                <a:ea typeface="+mj-ea"/>
              </a:rPr>
              <a:t>・</a:t>
            </a:r>
            <a:r>
              <a:rPr lang="ja-JP" altLang="en-US" sz="2000" dirty="0">
                <a:latin typeface="+mj-ea"/>
                <a:ea typeface="+mj-ea"/>
              </a:rPr>
              <a:t>ウェブアクセシビリティ基盤</a:t>
            </a:r>
            <a:r>
              <a:rPr lang="ja-JP" altLang="en-US" sz="2000" dirty="0" smtClean="0">
                <a:latin typeface="+mj-ea"/>
                <a:ea typeface="+mj-ea"/>
              </a:rPr>
              <a:t>委員会 </a:t>
            </a:r>
            <a:r>
              <a:rPr lang="en-US" altLang="ja-JP" sz="2000" b="1" dirty="0">
                <a:latin typeface="+mj-ea"/>
                <a:ea typeface="+mj-ea"/>
              </a:rPr>
              <a:t>JIS X 8341-3:2010 </a:t>
            </a:r>
            <a:r>
              <a:rPr lang="ja-JP" altLang="en-US" sz="2000" b="1" dirty="0" smtClean="0">
                <a:latin typeface="+mj-ea"/>
                <a:ea typeface="+mj-ea"/>
              </a:rPr>
              <a:t>解説</a:t>
            </a:r>
            <a:endParaRPr lang="en-US" altLang="ja-JP" sz="2000" dirty="0">
              <a:latin typeface="+mj-ea"/>
              <a:ea typeface="+mj-ea"/>
            </a:endParaRPr>
          </a:p>
          <a:p>
            <a:r>
              <a:rPr lang="ja-JP" altLang="en-US" sz="1600" dirty="0" smtClean="0">
                <a:latin typeface="+mj-ea"/>
                <a:ea typeface="+mj-ea"/>
              </a:rPr>
              <a:t>     </a:t>
            </a:r>
            <a:r>
              <a:rPr lang="en-US" altLang="ja-JP" sz="1600" dirty="0">
                <a:latin typeface="+mj-ea"/>
                <a:ea typeface="+mj-ea"/>
                <a:hlinkClick r:id="rId3"/>
              </a:rPr>
              <a:t>http://waic.jp/docs/jis2010-understanding</a:t>
            </a:r>
            <a:r>
              <a:rPr lang="en-US" altLang="ja-JP" sz="1600" dirty="0" smtClean="0">
                <a:latin typeface="+mj-ea"/>
                <a:ea typeface="+mj-ea"/>
                <a:hlinkClick r:id="rId3"/>
              </a:rPr>
              <a:t>/</a:t>
            </a:r>
            <a:endParaRPr lang="en-US" altLang="ja-JP" sz="1600" dirty="0" smtClean="0">
              <a:latin typeface="+mj-ea"/>
              <a:ea typeface="+mj-ea"/>
            </a:endParaRPr>
          </a:p>
          <a:p>
            <a:endParaRPr lang="en-US" altLang="ja-JP" sz="2000" dirty="0" smtClean="0">
              <a:latin typeface="+mj-ea"/>
              <a:ea typeface="+mj-ea"/>
            </a:endParaRPr>
          </a:p>
          <a:p>
            <a:r>
              <a:rPr lang="ja-JP" altLang="en-US" sz="2000" dirty="0">
                <a:latin typeface="+mj-ea"/>
              </a:rPr>
              <a:t> ・ウェブアクセシビリティ基盤</a:t>
            </a:r>
            <a:r>
              <a:rPr lang="ja-JP" altLang="en-US" sz="2000" dirty="0" smtClean="0">
                <a:latin typeface="+mj-ea"/>
              </a:rPr>
              <a:t>委員会 調達仕様書等に記す</a:t>
            </a:r>
            <a:r>
              <a:rPr lang="ja-JP" altLang="en-US" sz="2000" dirty="0">
                <a:latin typeface="+mj-ea"/>
              </a:rPr>
              <a:t>べき</a:t>
            </a:r>
            <a:r>
              <a:rPr lang="ja-JP" altLang="en-US" sz="2000" dirty="0" smtClean="0">
                <a:latin typeface="+mj-ea"/>
              </a:rPr>
              <a:t>事項</a:t>
            </a:r>
            <a:endParaRPr lang="en-US" altLang="ja-JP" sz="2000" dirty="0" smtClean="0">
              <a:latin typeface="+mj-ea"/>
            </a:endParaRPr>
          </a:p>
          <a:p>
            <a:r>
              <a:rPr lang="ja-JP" altLang="en-US" sz="2000" dirty="0">
                <a:latin typeface="+mj-ea"/>
              </a:rPr>
              <a:t> </a:t>
            </a:r>
            <a:r>
              <a:rPr lang="ja-JP" altLang="en-US" sz="2000" dirty="0" smtClean="0">
                <a:latin typeface="+mj-ea"/>
              </a:rPr>
              <a:t>   </a:t>
            </a:r>
            <a:r>
              <a:rPr lang="en-US" altLang="ja-JP" sz="1600" u="sng" dirty="0" smtClean="0">
                <a:solidFill>
                  <a:schemeClr val="tx1">
                    <a:lumMod val="65000"/>
                    <a:lumOff val="35000"/>
                  </a:schemeClr>
                </a:solidFill>
                <a:latin typeface="+mj-ea"/>
                <a:ea typeface="+mj-ea"/>
              </a:rPr>
              <a:t>http</a:t>
            </a:r>
            <a:r>
              <a:rPr lang="en-US" altLang="ja-JP" sz="1600" u="sng" dirty="0">
                <a:solidFill>
                  <a:schemeClr val="tx1">
                    <a:lumMod val="65000"/>
                    <a:lumOff val="35000"/>
                  </a:schemeClr>
                </a:solidFill>
                <a:latin typeface="+mj-ea"/>
                <a:ea typeface="+mj-ea"/>
              </a:rPr>
              <a:t>://waic.jp/docs/jis2010-order-guidelines/</a:t>
            </a:r>
          </a:p>
          <a:p>
            <a:endParaRPr lang="en-US" altLang="ja-JP" sz="1600" u="sng" dirty="0" smtClean="0">
              <a:solidFill>
                <a:schemeClr val="tx1">
                  <a:lumMod val="65000"/>
                  <a:lumOff val="35000"/>
                </a:schemeClr>
              </a:solidFill>
              <a:latin typeface="+mj-ea"/>
              <a:ea typeface="+mj-ea"/>
            </a:endParaRPr>
          </a:p>
          <a:p>
            <a:r>
              <a:rPr lang="ja-JP" altLang="en-US" sz="2000" dirty="0" smtClean="0">
                <a:latin typeface="+mj-ea"/>
                <a:ea typeface="+mj-ea"/>
              </a:rPr>
              <a:t> </a:t>
            </a:r>
            <a:r>
              <a:rPr lang="ja-JP" altLang="en-US" sz="2000" dirty="0">
                <a:latin typeface="+mj-ea"/>
                <a:ea typeface="+mj-ea"/>
              </a:rPr>
              <a:t>・</a:t>
            </a:r>
            <a:r>
              <a:rPr lang="en-US" altLang="ja-JP" sz="2000" dirty="0">
                <a:latin typeface="+mj-ea"/>
                <a:ea typeface="+mj-ea"/>
              </a:rPr>
              <a:t> </a:t>
            </a:r>
            <a:r>
              <a:rPr lang="ja-JP" altLang="en-US" sz="2000" dirty="0">
                <a:latin typeface="+mj-ea"/>
                <a:ea typeface="+mj-ea"/>
              </a:rPr>
              <a:t>総務省「みんなの公共サイト運用モデル改定版（２０１０年度）」     </a:t>
            </a:r>
            <a:endParaRPr lang="en-US" altLang="ja-JP" sz="2000" dirty="0">
              <a:latin typeface="+mj-ea"/>
              <a:ea typeface="+mj-ea"/>
            </a:endParaRPr>
          </a:p>
          <a:p>
            <a:r>
              <a:rPr lang="ja-JP" altLang="en-US" sz="1600" dirty="0">
                <a:latin typeface="+mj-ea"/>
                <a:ea typeface="+mj-ea"/>
              </a:rPr>
              <a:t>     </a:t>
            </a:r>
            <a:r>
              <a:rPr lang="en-US" altLang="ja-JP" sz="1600" dirty="0">
                <a:latin typeface="+mj-ea"/>
                <a:ea typeface="+mj-ea"/>
                <a:hlinkClick r:id="rId4"/>
              </a:rPr>
              <a:t>http://www.soumu.go.jp/main_sosiki/joho_tsusin/w_access/index_02.html</a:t>
            </a:r>
            <a:endParaRPr lang="en-US" altLang="ja-JP" sz="1600" dirty="0">
              <a:latin typeface="+mj-ea"/>
              <a:ea typeface="+mj-ea"/>
            </a:endParaRPr>
          </a:p>
          <a:p>
            <a:endParaRPr lang="en-US" altLang="ja-JP" sz="2000" dirty="0" smtClean="0">
              <a:latin typeface="+mj-ea"/>
              <a:ea typeface="+mj-ea"/>
            </a:endParaRPr>
          </a:p>
          <a:p>
            <a:r>
              <a:rPr lang="ja-JP" altLang="en-US" sz="2000" dirty="0">
                <a:latin typeface="+mj-ea"/>
                <a:ea typeface="+mj-ea"/>
              </a:rPr>
              <a:t> </a:t>
            </a:r>
            <a:r>
              <a:rPr lang="ja-JP" altLang="en-US" sz="2000" dirty="0" smtClean="0">
                <a:latin typeface="+mj-ea"/>
                <a:ea typeface="+mj-ea"/>
              </a:rPr>
              <a:t> ・</a:t>
            </a:r>
            <a:r>
              <a:rPr lang="ja-JP" altLang="en-US" sz="2000" dirty="0">
                <a:latin typeface="+mj-ea"/>
                <a:ea typeface="+mj-ea"/>
              </a:rPr>
              <a:t> </a:t>
            </a:r>
            <a:r>
              <a:rPr lang="ja-JP" altLang="en-US" sz="2000" dirty="0" smtClean="0">
                <a:latin typeface="+mj-ea"/>
                <a:ea typeface="+mj-ea"/>
              </a:rPr>
              <a:t>総務省 アクセシビリティ</a:t>
            </a:r>
            <a:r>
              <a:rPr lang="ja-JP" altLang="en-US" sz="2000" dirty="0">
                <a:latin typeface="+mj-ea"/>
                <a:ea typeface="+mj-ea"/>
              </a:rPr>
              <a:t>評価ツール （</a:t>
            </a:r>
            <a:r>
              <a:rPr lang="en-US" altLang="ja-JP" sz="2000" dirty="0" err="1">
                <a:latin typeface="+mj-ea"/>
                <a:ea typeface="+mj-ea"/>
              </a:rPr>
              <a:t>miChecker</a:t>
            </a:r>
            <a:r>
              <a:rPr lang="ja-JP" altLang="en-US" sz="2000" dirty="0" smtClean="0">
                <a:latin typeface="+mj-ea"/>
                <a:ea typeface="+mj-ea"/>
              </a:rPr>
              <a:t>）</a:t>
            </a:r>
            <a:endParaRPr lang="en-US" altLang="ja-JP" sz="2000" dirty="0" smtClean="0">
              <a:latin typeface="+mj-ea"/>
              <a:ea typeface="+mj-ea"/>
            </a:endParaRPr>
          </a:p>
          <a:p>
            <a:r>
              <a:rPr lang="ja-JP" altLang="en-US" sz="2000" dirty="0">
                <a:latin typeface="+mj-ea"/>
                <a:ea typeface="+mj-ea"/>
              </a:rPr>
              <a:t> </a:t>
            </a:r>
            <a:r>
              <a:rPr lang="ja-JP" altLang="en-US" sz="2000" dirty="0" smtClean="0">
                <a:latin typeface="+mj-ea"/>
                <a:ea typeface="+mj-ea"/>
              </a:rPr>
              <a:t>   </a:t>
            </a:r>
            <a:r>
              <a:rPr lang="en-US" altLang="ja-JP" sz="1600" dirty="0" smtClean="0">
                <a:latin typeface="+mj-ea"/>
                <a:ea typeface="+mj-ea"/>
                <a:hlinkClick r:id="rId5"/>
              </a:rPr>
              <a:t>http</a:t>
            </a:r>
            <a:r>
              <a:rPr lang="en-US" altLang="ja-JP" sz="1600" dirty="0">
                <a:latin typeface="+mj-ea"/>
                <a:ea typeface="+mj-ea"/>
                <a:hlinkClick r:id="rId5"/>
              </a:rPr>
              <a:t>://</a:t>
            </a:r>
            <a:r>
              <a:rPr lang="en-US" altLang="ja-JP" sz="1600" dirty="0" smtClean="0">
                <a:latin typeface="+mj-ea"/>
                <a:ea typeface="+mj-ea"/>
                <a:hlinkClick r:id="rId5"/>
              </a:rPr>
              <a:t>www.soumu.go.jp/main_sosiki/joho_tsusin/b_free/miChecker_download.html</a:t>
            </a:r>
            <a:endParaRPr lang="en-US" altLang="ja-JP" sz="1600" dirty="0" smtClean="0">
              <a:latin typeface="+mj-ea"/>
              <a:ea typeface="+mj-ea"/>
            </a:endParaRPr>
          </a:p>
          <a:p>
            <a:endParaRPr lang="en-US" altLang="ja-JP" sz="2000" dirty="0">
              <a:latin typeface="+mj-ea"/>
              <a:ea typeface="+mj-ea"/>
            </a:endParaRPr>
          </a:p>
          <a:p>
            <a:r>
              <a:rPr lang="ja-JP" altLang="en-US" sz="2000" dirty="0">
                <a:latin typeface="+mj-ea"/>
                <a:ea typeface="+mj-ea"/>
              </a:rPr>
              <a:t> </a:t>
            </a:r>
            <a:r>
              <a:rPr lang="ja-JP" altLang="en-US" sz="2000" dirty="0" smtClean="0">
                <a:latin typeface="+mj-ea"/>
                <a:ea typeface="+mj-ea"/>
              </a:rPr>
              <a:t>  ・ </a:t>
            </a:r>
            <a:r>
              <a:rPr lang="en-US" altLang="ja-JP" sz="2000" dirty="0" smtClean="0">
                <a:latin typeface="+mj-ea"/>
                <a:ea typeface="+mj-ea"/>
              </a:rPr>
              <a:t>NPO </a:t>
            </a:r>
            <a:r>
              <a:rPr lang="ja-JP" altLang="en-US" sz="2000" dirty="0" smtClean="0">
                <a:latin typeface="+mj-ea"/>
                <a:ea typeface="+mj-ea"/>
              </a:rPr>
              <a:t>ウェブアクセシビリティ推進</a:t>
            </a:r>
            <a:r>
              <a:rPr lang="ja-JP" altLang="en-US" sz="2000" dirty="0">
                <a:latin typeface="+mj-ea"/>
                <a:ea typeface="+mj-ea"/>
              </a:rPr>
              <a:t>協会</a:t>
            </a:r>
            <a:endParaRPr lang="en-US" altLang="ja-JP" sz="2000" dirty="0">
              <a:latin typeface="+mj-ea"/>
              <a:ea typeface="+mj-ea"/>
            </a:endParaRPr>
          </a:p>
          <a:p>
            <a:r>
              <a:rPr lang="ja-JP" altLang="en-US" sz="1600" dirty="0">
                <a:latin typeface="+mj-ea"/>
                <a:ea typeface="+mj-ea"/>
              </a:rPr>
              <a:t>      </a:t>
            </a:r>
            <a:r>
              <a:rPr lang="en-US" altLang="ja-JP" sz="1600" dirty="0">
                <a:latin typeface="+mj-ea"/>
                <a:ea typeface="+mj-ea"/>
                <a:hlinkClick r:id="rId6"/>
              </a:rPr>
              <a:t>http://</a:t>
            </a:r>
            <a:r>
              <a:rPr lang="en-US" altLang="ja-JP" sz="1600" dirty="0" smtClean="0">
                <a:latin typeface="+mj-ea"/>
                <a:ea typeface="+mj-ea"/>
                <a:hlinkClick r:id="rId6"/>
              </a:rPr>
              <a:t>www.jwac.or.jp/</a:t>
            </a:r>
            <a:r>
              <a:rPr lang="en-US" altLang="ja-JP" sz="1600" dirty="0" smtClean="0">
                <a:latin typeface="+mj-ea"/>
                <a:ea typeface="+mj-ea"/>
              </a:rPr>
              <a:t/>
            </a:r>
            <a:br>
              <a:rPr lang="en-US" altLang="ja-JP" sz="1600" dirty="0" smtClean="0">
                <a:latin typeface="+mj-ea"/>
                <a:ea typeface="+mj-ea"/>
              </a:rPr>
            </a:br>
            <a:r>
              <a:rPr lang="ja-JP" altLang="en-US" sz="1600" dirty="0" smtClean="0">
                <a:latin typeface="+mj-ea"/>
                <a:ea typeface="+mj-ea"/>
              </a:rPr>
              <a:t>      </a:t>
            </a:r>
            <a:r>
              <a:rPr lang="en-US" altLang="ja-JP" sz="1600" dirty="0" smtClean="0">
                <a:latin typeface="+mj-ea"/>
                <a:ea typeface="+mj-ea"/>
                <a:hlinkClick r:id="rId7"/>
              </a:rPr>
              <a:t>info@jwac.or.jp</a:t>
            </a:r>
            <a:endParaRPr lang="en-US" altLang="ja-JP" sz="1600" dirty="0" smtClean="0">
              <a:latin typeface="+mj-ea"/>
              <a:ea typeface="+mj-ea"/>
            </a:endParaRPr>
          </a:p>
          <a:p>
            <a:r>
              <a:rPr lang="ja-JP" altLang="en-US" sz="2000" dirty="0" smtClean="0">
                <a:latin typeface="+mj-ea"/>
                <a:ea typeface="+mj-ea"/>
              </a:rPr>
              <a:t>     </a:t>
            </a:r>
            <a:endParaRPr lang="en-US" altLang="ja-JP" sz="2000" dirty="0">
              <a:latin typeface="+mj-ea"/>
              <a:ea typeface="+mj-ea"/>
            </a:endParaRPr>
          </a:p>
        </p:txBody>
      </p:sp>
    </p:spTree>
    <p:extLst>
      <p:ext uri="{BB962C8B-B14F-4D97-AF65-F5344CB8AC3E}">
        <p14:creationId xmlns:p14="http://schemas.microsoft.com/office/powerpoint/2010/main" val="2040192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395536" y="332656"/>
            <a:ext cx="7992888" cy="1068434"/>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ウェブアクセシビリティ品質向上（目標を達成する）のタイミング</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3</a:t>
            </a:fld>
            <a:endParaRPr kumimoji="1" lang="ja-JP" altLang="en-US" dirty="0"/>
          </a:p>
        </p:txBody>
      </p:sp>
      <p:sp>
        <p:nvSpPr>
          <p:cNvPr id="8" name="正方形/長方形 7"/>
          <p:cNvSpPr/>
          <p:nvPr/>
        </p:nvSpPr>
        <p:spPr>
          <a:xfrm>
            <a:off x="1403648" y="1772816"/>
            <a:ext cx="4680520" cy="616964"/>
          </a:xfrm>
          <a:prstGeom prst="rect">
            <a:avLst/>
          </a:prstGeom>
        </p:spPr>
        <p:txBody>
          <a:bodyPr wrap="square">
            <a:spAutoFit/>
          </a:bodyPr>
          <a:lstStyle/>
          <a:p>
            <a:pPr>
              <a:lnSpc>
                <a:spcPct val="120000"/>
              </a:lnSpc>
            </a:pP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サイトリニューアル時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475656" y="2799210"/>
            <a:ext cx="4680520" cy="616964"/>
          </a:xfrm>
          <a:prstGeom prst="rect">
            <a:avLst/>
          </a:prstGeom>
        </p:spPr>
        <p:txBody>
          <a:bodyPr wrap="square">
            <a:spAutoFit/>
          </a:bodyPr>
          <a:lstStyle/>
          <a:p>
            <a:pPr>
              <a:lnSpc>
                <a:spcPct val="120000"/>
              </a:lnSpc>
            </a:pP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cs typeface="Meiryo UI" panose="020B0604030504040204" pitchFamily="50" charset="-128"/>
              </a:rPr>
              <a:t>結果公開</a:t>
            </a:r>
            <a:r>
              <a:rPr lang="en-US" altLang="ja-JP" sz="3200" b="1"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10" name="正方形/長方形 9"/>
          <p:cNvSpPr/>
          <p:nvPr/>
        </p:nvSpPr>
        <p:spPr>
          <a:xfrm>
            <a:off x="1403648" y="3897864"/>
            <a:ext cx="4680520" cy="616964"/>
          </a:xfrm>
          <a:prstGeom prst="rect">
            <a:avLst/>
          </a:prstGeom>
        </p:spPr>
        <p:txBody>
          <a:bodyPr wrap="square">
            <a:spAutoFit/>
          </a:bodyPr>
          <a:lstStyle/>
          <a:p>
            <a:pPr>
              <a:lnSpc>
                <a:spcPct val="120000"/>
              </a:lnSpc>
            </a:pP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日々</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のページ更新時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95536" y="5313555"/>
            <a:ext cx="8433724" cy="707886"/>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サイトリニューアルのタイミングで、アクセシビリティの品質向上を実施する団体が多い。  ⇒ 理由 </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下矢印 14"/>
          <p:cNvSpPr/>
          <p:nvPr/>
        </p:nvSpPr>
        <p:spPr>
          <a:xfrm>
            <a:off x="1979712" y="2454222"/>
            <a:ext cx="432048" cy="32670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下矢印 15"/>
          <p:cNvSpPr/>
          <p:nvPr/>
        </p:nvSpPr>
        <p:spPr>
          <a:xfrm>
            <a:off x="1979712" y="3534342"/>
            <a:ext cx="432048" cy="32670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0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59479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35496" y="69319"/>
            <a:ext cx="8510806" cy="551369"/>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リニューアル時アクセシビリティ</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の品質向上を実施</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する理由</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237658" y="716691"/>
            <a:ext cx="8510806" cy="551369"/>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 サイト全体に対して対処すべき達成基準がある。</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539552" y="1677919"/>
            <a:ext cx="8208912" cy="738664"/>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7.3.2.3 </a:t>
            </a:r>
            <a:r>
              <a:rPr lang="ja-JP" altLang="en-US" b="1" dirty="0">
                <a:latin typeface="Meiryo UI" panose="020B0604030504040204" pitchFamily="50" charset="-128"/>
                <a:ea typeface="Meiryo UI" panose="020B0604030504040204" pitchFamily="50" charset="-128"/>
                <a:cs typeface="Meiryo UI" panose="020B0604030504040204" pitchFamily="50" charset="-128"/>
              </a:rPr>
              <a:t>一貫したナビゲーションに関する達成</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基準</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(AA)</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ウェブページ一式の中にある複数のウェブページ上で繰り返されているナビゲーションのメカニズムは、繰り返されるたびに相対的に同じ順序で提供しなければならない。ただし、利用者がそれを変更した場合は除く。</a:t>
            </a:r>
            <a:endParaRPr lang="ja-JP" altLang="en-US" sz="12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539552" y="3717032"/>
            <a:ext cx="8424936" cy="584775"/>
          </a:xfrm>
          <a:prstGeom prst="rect">
            <a:avLst/>
          </a:prstGeom>
        </p:spPr>
        <p:txBody>
          <a:bodyPr wrap="square">
            <a:spAutoFit/>
          </a:bodyPr>
          <a:lstStyle/>
          <a:p>
            <a:r>
              <a:rPr lang="en-US" altLang="ja-JP" b="1" dirty="0">
                <a:latin typeface="Meiryo UI" panose="020B0604030504040204" pitchFamily="50" charset="-128"/>
                <a:ea typeface="Meiryo UI" panose="020B0604030504040204" pitchFamily="50" charset="-128"/>
                <a:cs typeface="Meiryo UI" panose="020B0604030504040204" pitchFamily="50" charset="-128"/>
              </a:rPr>
              <a:t>7.3.2.4 </a:t>
            </a:r>
            <a:r>
              <a:rPr lang="ja-JP" altLang="en-US" b="1" dirty="0">
                <a:latin typeface="Meiryo UI" panose="020B0604030504040204" pitchFamily="50" charset="-128"/>
                <a:ea typeface="Meiryo UI" panose="020B0604030504040204" pitchFamily="50" charset="-128"/>
                <a:cs typeface="Meiryo UI" panose="020B0604030504040204" pitchFamily="50" charset="-128"/>
              </a:rPr>
              <a:t>一貫した識別性に関する達成</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基準</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(AA)</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ウェブページ一式の中で同じ機能性をもつコンポーネントは、一貫して識別できなければならない。</a:t>
            </a:r>
            <a:endParaRPr lang="ja-JP" altLang="en-US" sz="14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53022" y="5248071"/>
            <a:ext cx="8590503" cy="1538883"/>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これらの項目は、サイト全体に手を入れる必要がある（リニューアルと同等のコスト）</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サイトリニューアル</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の契機は、各団体様々だと思います。（大幅組織変更</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CMS</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導入、サーバリース切れ</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のタイミング</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同時に、アクセシビリティ</a:t>
            </a:r>
            <a:r>
              <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品質確保の絶好の機会なので</a:t>
            </a:r>
            <a:r>
              <a:rPr lang="ja-JP" altLang="en-US" sz="20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逃さないでください。 </a:t>
            </a:r>
            <a:endParaRPr lang="ja-JP" altLang="en-US" sz="20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53" name="Picture 5" descr="http://www7b.biglobe.ne.jp/%7Ezizibaba/lef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4421890"/>
            <a:ext cx="405037" cy="40503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2661" y="4334607"/>
            <a:ext cx="3665612" cy="5796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568" y="2542015"/>
            <a:ext cx="8208912" cy="6709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4</a:t>
            </a:fld>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593546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395536" y="332656"/>
            <a:ext cx="7992888" cy="1068434"/>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ウェブアクセシビリティ品質向上（目標を達成する）のタイミング</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378058" y="1700808"/>
            <a:ext cx="4680520" cy="616964"/>
          </a:xfrm>
          <a:prstGeom prst="rect">
            <a:avLst/>
          </a:prstGeom>
        </p:spPr>
        <p:txBody>
          <a:bodyPr wrap="square">
            <a:spAutoFit/>
          </a:bodyPr>
          <a:lstStyle/>
          <a:p>
            <a:pPr>
              <a:lnSpc>
                <a:spcPct val="120000"/>
              </a:lnSpc>
            </a:pP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サイトリニューアル時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378058" y="2655194"/>
            <a:ext cx="4680520" cy="616964"/>
          </a:xfrm>
          <a:prstGeom prst="rect">
            <a:avLst/>
          </a:prstGeom>
        </p:spPr>
        <p:txBody>
          <a:bodyPr wrap="square">
            <a:spAutoFit/>
          </a:bodyPr>
          <a:lstStyle/>
          <a:p>
            <a:pPr>
              <a:lnSpc>
                <a:spcPct val="120000"/>
              </a:lnSpc>
            </a:pPr>
            <a:r>
              <a:rPr lang="ja-JP" altLang="en-US" sz="32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日々</a:t>
            </a:r>
            <a:r>
              <a:rPr lang="ja-JP" altLang="en-US"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のページ更新時</a:t>
            </a:r>
            <a:endParaRPr lang="en-US" altLang="ja-JP" sz="32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95536" y="5313555"/>
            <a:ext cx="8433724" cy="1323439"/>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サイトリニューアルのタイミングでサイト全体のアクセシビリティ品質を確保し、その後、日々のページ更新で維持するというケースが多い。</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それぞれ</a:t>
            </a:r>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について、どのような点に留意して作業を行っているかを説明します。</a:t>
            </a:r>
            <a:endParaRPr kumimoji="1"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まずは</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、サイトリニューアル時のお話から。</a:t>
            </a:r>
            <a:endParaRPr kumimoji="1"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5076056" y="1484784"/>
            <a:ext cx="1612381" cy="1336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5</a:t>
            </a:fld>
            <a:endParaRPr kumimoji="1" lang="ja-JP" altLang="en-US" dirty="0"/>
          </a:p>
        </p:txBody>
      </p:sp>
    </p:spTree>
    <p:extLst>
      <p:ext uri="{BB962C8B-B14F-4D97-AF65-F5344CB8AC3E}">
        <p14:creationId xmlns:p14="http://schemas.microsoft.com/office/powerpoint/2010/main" val="3406421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p:cNvSpPr/>
          <p:nvPr/>
        </p:nvSpPr>
        <p:spPr>
          <a:xfrm>
            <a:off x="395536" y="443338"/>
            <a:ext cx="8568952" cy="1126462"/>
          </a:xfrm>
          <a:prstGeom prst="rect">
            <a:avLst/>
          </a:prstGeom>
        </p:spPr>
        <p:txBody>
          <a:bodyPr wrap="square">
            <a:spAutoFit/>
          </a:bodyPr>
          <a:lstStyle/>
          <a:p>
            <a:pPr>
              <a:lnSpc>
                <a:spcPct val="120000"/>
              </a:lnSpc>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サイトリニューアル時、アクセシビリティ</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要件をクリアするために</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実施していること。</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6</a:t>
            </a:fld>
            <a:endParaRPr kumimoji="1" lang="ja-JP" altLang="en-US"/>
          </a:p>
        </p:txBody>
      </p:sp>
      <p:sp>
        <p:nvSpPr>
          <p:cNvPr id="4" name="正方形/長方形 3"/>
          <p:cNvSpPr/>
          <p:nvPr/>
        </p:nvSpPr>
        <p:spPr>
          <a:xfrm>
            <a:off x="683568" y="2060848"/>
            <a:ext cx="7920880" cy="3785652"/>
          </a:xfrm>
          <a:prstGeom prst="rect">
            <a:avLst/>
          </a:prstGeom>
        </p:spPr>
        <p:txBody>
          <a:bodyPr wrap="square">
            <a:spAutoFit/>
          </a:bodyPr>
          <a:lstStyle/>
          <a:p>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リニューアル作業におけるアクセシビリティ</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対応は３つのフェイズに</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分けて行うようにしてます。</a:t>
            </a: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全体構成を設計</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し、</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デザインを作成する段階</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作成の元となるテンプレートを</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作成する段階</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各ページ</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を作成（量産</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）する段階</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の段階で関係するアクセシビリティチェックを実施しました。これによって、移行作業中の手戻りや抜け漏れ等を防ぐことが狙いです。</a:t>
            </a:r>
          </a:p>
        </p:txBody>
      </p:sp>
    </p:spTree>
    <p:extLst>
      <p:ext uri="{BB962C8B-B14F-4D97-AF65-F5344CB8AC3E}">
        <p14:creationId xmlns:p14="http://schemas.microsoft.com/office/powerpoint/2010/main" val="1239090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9" name="Rectangle 12"/>
          <p:cNvSpPr>
            <a:spLocks noChangeArrowheads="1"/>
          </p:cNvSpPr>
          <p:nvPr/>
        </p:nvSpPr>
        <p:spPr bwMode="auto">
          <a:xfrm>
            <a:off x="536331" y="1313532"/>
            <a:ext cx="791308" cy="938212"/>
          </a:xfrm>
          <a:prstGeom prst="rect">
            <a:avLst/>
          </a:prstGeom>
          <a:solidFill>
            <a:srgbClr val="0000CC"/>
          </a:solidFill>
          <a:ln w="9525" algn="ctr">
            <a:no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全体構成</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デザイン</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70" name="右矢印 33"/>
          <p:cNvSpPr>
            <a:spLocks noChangeArrowheads="1"/>
          </p:cNvSpPr>
          <p:nvPr/>
        </p:nvSpPr>
        <p:spPr bwMode="auto">
          <a:xfrm>
            <a:off x="1397977" y="1584994"/>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71" name="Rectangle 12"/>
          <p:cNvSpPr>
            <a:spLocks noChangeArrowheads="1"/>
          </p:cNvSpPr>
          <p:nvPr/>
        </p:nvSpPr>
        <p:spPr bwMode="auto">
          <a:xfrm>
            <a:off x="1723292" y="1284957"/>
            <a:ext cx="791308" cy="938212"/>
          </a:xfrm>
          <a:prstGeom prst="rect">
            <a:avLst/>
          </a:prstGeom>
          <a:solidFill>
            <a:srgbClr val="0000CC"/>
          </a:solidFill>
          <a:ln w="9525" algn="ctr">
            <a:no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雛形</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72" name="右矢印 35"/>
          <p:cNvSpPr>
            <a:spLocks noChangeArrowheads="1"/>
          </p:cNvSpPr>
          <p:nvPr/>
        </p:nvSpPr>
        <p:spPr bwMode="auto">
          <a:xfrm>
            <a:off x="2602523" y="1604044"/>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73" name="Rectangle 12"/>
          <p:cNvSpPr>
            <a:spLocks noChangeArrowheads="1"/>
          </p:cNvSpPr>
          <p:nvPr/>
        </p:nvSpPr>
        <p:spPr bwMode="auto">
          <a:xfrm>
            <a:off x="2927838" y="1284957"/>
            <a:ext cx="791308" cy="938212"/>
          </a:xfrm>
          <a:prstGeom prst="rect">
            <a:avLst/>
          </a:prstGeom>
          <a:solidFill>
            <a:srgbClr val="0000CC"/>
          </a:solidFill>
          <a:ln w="9525" algn="ctr">
            <a:no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各ページ</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の作成</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74" name="右矢印 37"/>
          <p:cNvSpPr>
            <a:spLocks noChangeArrowheads="1"/>
          </p:cNvSpPr>
          <p:nvPr/>
        </p:nvSpPr>
        <p:spPr bwMode="auto">
          <a:xfrm>
            <a:off x="3789484" y="1594519"/>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79" name="テキスト ボックス 15"/>
          <p:cNvSpPr txBox="1">
            <a:spLocks noChangeArrowheads="1"/>
          </p:cNvSpPr>
          <p:nvPr/>
        </p:nvSpPr>
        <p:spPr bwMode="auto">
          <a:xfrm>
            <a:off x="4879731" y="1356394"/>
            <a:ext cx="457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rIns="36000" anchor="ctr" anchorCtr="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400">
                <a:latin typeface="Meiryo UI" panose="020B0604030504040204" pitchFamily="50" charset="-128"/>
                <a:ea typeface="Meiryo UI" panose="020B0604030504040204" pitchFamily="50" charset="-128"/>
                <a:cs typeface="Meiryo UI" panose="020B0604030504040204" pitchFamily="50" charset="-128"/>
              </a:rPr>
              <a:t>ＮＧ</a:t>
            </a:r>
          </a:p>
        </p:txBody>
      </p:sp>
      <p:sp>
        <p:nvSpPr>
          <p:cNvPr id="17" name="角丸四角形 16"/>
          <p:cNvSpPr/>
          <p:nvPr/>
        </p:nvSpPr>
        <p:spPr bwMode="auto">
          <a:xfrm>
            <a:off x="5284177" y="1299244"/>
            <a:ext cx="800100" cy="971550"/>
          </a:xfrm>
          <a:prstGeom prst="roundRect">
            <a:avLst/>
          </a:prstGeom>
          <a:ln w="9525">
            <a:headEnd type="none" w="med" len="med"/>
            <a:tailEnd type="none" w="med" len="med"/>
          </a:ln>
        </p:spPr>
        <p:style>
          <a:lnRef idx="2">
            <a:schemeClr val="dk1"/>
          </a:lnRef>
          <a:fillRef idx="1">
            <a:schemeClr val="lt1"/>
          </a:fillRef>
          <a:effectRef idx="0">
            <a:schemeClr val="dk1"/>
          </a:effectRef>
          <a:fontRef idx="minor">
            <a:schemeClr val="dk1"/>
          </a:fontRef>
        </p:style>
        <p:txBody>
          <a:bodyPr lIns="36000" rIns="36000" anchor="ctr" anchorCtr="0"/>
          <a:lstStyle/>
          <a:p>
            <a:pPr marL="342900" indent="-342900" algn="ctr">
              <a:defRPr/>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ＮＧ</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ctr">
              <a:defRPr/>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ctr">
              <a:defRPr/>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の特定</a:t>
            </a:r>
          </a:p>
        </p:txBody>
      </p:sp>
      <p:cxnSp>
        <p:nvCxnSpPr>
          <p:cNvPr id="11282" name="カギ線コネクタ 47"/>
          <p:cNvCxnSpPr>
            <a:cxnSpLocks noChangeShapeType="1"/>
            <a:stCxn id="17" idx="2"/>
            <a:endCxn id="11271" idx="2"/>
          </p:cNvCxnSpPr>
          <p:nvPr/>
        </p:nvCxnSpPr>
        <p:spPr bwMode="auto">
          <a:xfrm rot="5400000" flipH="1">
            <a:off x="3877774" y="464342"/>
            <a:ext cx="47625" cy="3565281"/>
          </a:xfrm>
          <a:prstGeom prst="bentConnector3">
            <a:avLst>
              <a:gd name="adj1" fmla="val -48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1284" name="テキスト ボックス 20"/>
          <p:cNvSpPr txBox="1">
            <a:spLocks noChangeArrowheads="1"/>
          </p:cNvSpPr>
          <p:nvPr/>
        </p:nvSpPr>
        <p:spPr bwMode="auto">
          <a:xfrm>
            <a:off x="611560" y="2695108"/>
            <a:ext cx="80537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ページが完成してからチェックを行うと、工程を大きく遡る必要がある。また、同一の指摘事項を何ページにもわたり修正する必要が生じる可能性も</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あります。</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285" name="Rectangle 12"/>
          <p:cNvSpPr>
            <a:spLocks noChangeArrowheads="1"/>
          </p:cNvSpPr>
          <p:nvPr/>
        </p:nvSpPr>
        <p:spPr bwMode="auto">
          <a:xfrm>
            <a:off x="483577" y="4438451"/>
            <a:ext cx="791308" cy="938212"/>
          </a:xfrm>
          <a:prstGeom prst="rect">
            <a:avLst/>
          </a:prstGeom>
          <a:solidFill>
            <a:srgbClr val="0000CC"/>
          </a:solidFill>
          <a:ln w="9525" algn="ctr">
            <a:solidFill>
              <a:srgbClr val="333333"/>
            </a:solid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全体構成</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デザイン</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86" name="右矢印 61"/>
          <p:cNvSpPr>
            <a:spLocks noChangeArrowheads="1"/>
          </p:cNvSpPr>
          <p:nvPr/>
        </p:nvSpPr>
        <p:spPr bwMode="auto">
          <a:xfrm>
            <a:off x="1345223" y="4709913"/>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87" name="Rectangle 12"/>
          <p:cNvSpPr>
            <a:spLocks noChangeArrowheads="1"/>
          </p:cNvSpPr>
          <p:nvPr/>
        </p:nvSpPr>
        <p:spPr bwMode="auto">
          <a:xfrm>
            <a:off x="2813538" y="4409876"/>
            <a:ext cx="791308" cy="938212"/>
          </a:xfrm>
          <a:prstGeom prst="rect">
            <a:avLst/>
          </a:prstGeom>
          <a:solidFill>
            <a:srgbClr val="0000CC"/>
          </a:solidFill>
          <a:ln w="9525" algn="ctr">
            <a:solidFill>
              <a:srgbClr val="333333"/>
            </a:solid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雛形</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作成</a:t>
            </a:r>
            <a:endParaRPr lang="en-US" altLang="ja-JP"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88" name="右矢印 63"/>
          <p:cNvSpPr>
            <a:spLocks noChangeArrowheads="1"/>
          </p:cNvSpPr>
          <p:nvPr/>
        </p:nvSpPr>
        <p:spPr bwMode="auto">
          <a:xfrm>
            <a:off x="3675184" y="4728963"/>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90" name="右矢印 61"/>
          <p:cNvSpPr>
            <a:spLocks noChangeArrowheads="1"/>
          </p:cNvSpPr>
          <p:nvPr/>
        </p:nvSpPr>
        <p:spPr bwMode="auto">
          <a:xfrm>
            <a:off x="2505808" y="4690863"/>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293" name="カギ線コネクタ 47"/>
          <p:cNvCxnSpPr>
            <a:cxnSpLocks noChangeShapeType="1"/>
            <a:endCxn id="11285" idx="2"/>
          </p:cNvCxnSpPr>
          <p:nvPr/>
        </p:nvCxnSpPr>
        <p:spPr bwMode="auto">
          <a:xfrm rot="5400000">
            <a:off x="1459157" y="4787213"/>
            <a:ext cx="9525" cy="1169377"/>
          </a:xfrm>
          <a:prstGeom prst="bentConnector3">
            <a:avLst>
              <a:gd name="adj1" fmla="val 250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11294" name="カギ線コネクタ 47"/>
          <p:cNvCxnSpPr>
            <a:cxnSpLocks noChangeShapeType="1"/>
            <a:endCxn id="11287" idx="2"/>
          </p:cNvCxnSpPr>
          <p:nvPr/>
        </p:nvCxnSpPr>
        <p:spPr bwMode="auto">
          <a:xfrm rot="5400000">
            <a:off x="3793393" y="4763400"/>
            <a:ext cx="12700" cy="1169377"/>
          </a:xfrm>
          <a:prstGeom prst="bentConnector3">
            <a:avLst>
              <a:gd name="adj1" fmla="val 180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1295" name="右矢印 37"/>
          <p:cNvSpPr>
            <a:spLocks noChangeArrowheads="1"/>
          </p:cNvSpPr>
          <p:nvPr/>
        </p:nvSpPr>
        <p:spPr bwMode="auto">
          <a:xfrm>
            <a:off x="4985238" y="1594519"/>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96" name="テキスト ボックス 33"/>
          <p:cNvSpPr txBox="1">
            <a:spLocks noChangeArrowheads="1"/>
          </p:cNvSpPr>
          <p:nvPr/>
        </p:nvSpPr>
        <p:spPr bwMode="auto">
          <a:xfrm>
            <a:off x="6084277" y="1375445"/>
            <a:ext cx="457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rIns="36000" anchor="ctr" anchorCtr="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400">
                <a:latin typeface="Meiryo UI" panose="020B0604030504040204" pitchFamily="50" charset="-128"/>
                <a:ea typeface="Meiryo UI" panose="020B0604030504040204" pitchFamily="50" charset="-128"/>
                <a:cs typeface="Meiryo UI" panose="020B0604030504040204" pitchFamily="50" charset="-128"/>
              </a:rPr>
              <a:t>ＯＫ</a:t>
            </a:r>
          </a:p>
        </p:txBody>
      </p:sp>
      <p:sp>
        <p:nvSpPr>
          <p:cNvPr id="11297" name="右矢印 37"/>
          <p:cNvSpPr>
            <a:spLocks noChangeArrowheads="1"/>
          </p:cNvSpPr>
          <p:nvPr/>
        </p:nvSpPr>
        <p:spPr bwMode="auto">
          <a:xfrm>
            <a:off x="6189784" y="1623094"/>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298" name="Rectangle 12"/>
          <p:cNvSpPr>
            <a:spLocks noChangeArrowheads="1"/>
          </p:cNvSpPr>
          <p:nvPr/>
        </p:nvSpPr>
        <p:spPr bwMode="auto">
          <a:xfrm>
            <a:off x="5205046" y="4428926"/>
            <a:ext cx="791308" cy="938212"/>
          </a:xfrm>
          <a:prstGeom prst="rect">
            <a:avLst/>
          </a:prstGeom>
          <a:solidFill>
            <a:srgbClr val="0000CC"/>
          </a:solidFill>
          <a:ln w="9525" algn="ctr">
            <a:solidFill>
              <a:srgbClr val="333333"/>
            </a:solidFill>
            <a:miter lim="800000"/>
            <a:headEnd/>
            <a:tailEnd/>
          </a:ln>
          <a:extLst/>
        </p:spPr>
        <p:txBody>
          <a:bodyPr wrap="none" lIns="36000" rIns="36000" anchor="ctr" anchorCtr="0"/>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各ページ</a:t>
            </a:r>
            <a:endParaRPr lang="en-US" altLang="ja-JP" sz="1600" b="1">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r>
              <a:rPr lang="ja-JP" altLang="en-US" sz="1600" b="1">
                <a:solidFill>
                  <a:schemeClr val="bg1"/>
                </a:solidFill>
                <a:latin typeface="Meiryo UI" panose="020B0604030504040204" pitchFamily="50" charset="-128"/>
                <a:ea typeface="Meiryo UI" panose="020B0604030504040204" pitchFamily="50" charset="-128"/>
                <a:cs typeface="Meiryo UI" panose="020B0604030504040204" pitchFamily="50" charset="-128"/>
              </a:rPr>
              <a:t>の作成</a:t>
            </a:r>
            <a:endParaRPr lang="en-US" altLang="ja-JP" sz="1600" b="1">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99" name="右矢印 63"/>
          <p:cNvSpPr>
            <a:spLocks noChangeArrowheads="1"/>
          </p:cNvSpPr>
          <p:nvPr/>
        </p:nvSpPr>
        <p:spPr bwMode="auto">
          <a:xfrm>
            <a:off x="4888523" y="4748013"/>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nchor="ctr" anchorCtr="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302" name="右矢印 63"/>
          <p:cNvSpPr>
            <a:spLocks noChangeArrowheads="1"/>
          </p:cNvSpPr>
          <p:nvPr/>
        </p:nvSpPr>
        <p:spPr bwMode="auto">
          <a:xfrm>
            <a:off x="6066692" y="4738488"/>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303" name="右矢印 63"/>
          <p:cNvSpPr>
            <a:spLocks noChangeArrowheads="1"/>
          </p:cNvSpPr>
          <p:nvPr/>
        </p:nvSpPr>
        <p:spPr bwMode="auto">
          <a:xfrm>
            <a:off x="7262446" y="4767063"/>
            <a:ext cx="246185" cy="427970"/>
          </a:xfrm>
          <a:prstGeom prst="rightArrow">
            <a:avLst>
              <a:gd name="adj1" fmla="val 50000"/>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36000" rIns="36000">
            <a:spAutoFit/>
          </a:bodyPr>
          <a:lstStyle>
            <a:lvl1pPr marL="342900" indent="-342900"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endParaRPr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304" name="カギ線コネクタ 47"/>
          <p:cNvCxnSpPr>
            <a:cxnSpLocks noChangeShapeType="1"/>
            <a:endCxn id="11298" idx="2"/>
          </p:cNvCxnSpPr>
          <p:nvPr/>
        </p:nvCxnSpPr>
        <p:spPr bwMode="auto">
          <a:xfrm rot="5400000">
            <a:off x="6180260" y="4768529"/>
            <a:ext cx="19050" cy="1178169"/>
          </a:xfrm>
          <a:prstGeom prst="bentConnector3">
            <a:avLst>
              <a:gd name="adj1" fmla="val 130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11305" name="テキスト ボックス 42"/>
          <p:cNvSpPr txBox="1">
            <a:spLocks noChangeArrowheads="1"/>
          </p:cNvSpPr>
          <p:nvPr/>
        </p:nvSpPr>
        <p:spPr bwMode="auto">
          <a:xfrm>
            <a:off x="7209692" y="4509889"/>
            <a:ext cx="4572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400">
                <a:latin typeface="Meiryo UI" panose="020B0604030504040204" pitchFamily="50" charset="-128"/>
                <a:ea typeface="Meiryo UI" panose="020B0604030504040204" pitchFamily="50" charset="-128"/>
                <a:cs typeface="Meiryo UI" panose="020B0604030504040204" pitchFamily="50" charset="-128"/>
              </a:rPr>
              <a:t>ＯＫ</a:t>
            </a:r>
          </a:p>
        </p:txBody>
      </p:sp>
      <p:sp>
        <p:nvSpPr>
          <p:cNvPr id="11306" name="テキスト ボックス 90"/>
          <p:cNvSpPr txBox="1">
            <a:spLocks noChangeArrowheads="1"/>
          </p:cNvSpPr>
          <p:nvPr/>
        </p:nvSpPr>
        <p:spPr bwMode="auto">
          <a:xfrm>
            <a:off x="7499839" y="4671813"/>
            <a:ext cx="16441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800">
                <a:latin typeface="Meiryo UI" panose="020B0604030504040204" pitchFamily="50" charset="-128"/>
                <a:ea typeface="Meiryo UI" panose="020B0604030504040204" pitchFamily="50" charset="-128"/>
                <a:cs typeface="Meiryo UI" panose="020B0604030504040204" pitchFamily="50" charset="-128"/>
              </a:rPr>
              <a:t>アクセシビリティ</a:t>
            </a:r>
            <a:endParaRPr lang="en-US" altLang="ja-JP" sz="1800">
              <a:latin typeface="Meiryo UI" panose="020B0604030504040204" pitchFamily="50" charset="-128"/>
              <a:ea typeface="Meiryo UI" panose="020B0604030504040204" pitchFamily="50" charset="-128"/>
              <a:cs typeface="Meiryo UI" panose="020B0604030504040204" pitchFamily="50" charset="-128"/>
            </a:endParaRPr>
          </a:p>
          <a:p>
            <a:pPr eaLnBrk="1" hangingPunct="1"/>
            <a:r>
              <a:rPr lang="ja-JP" altLang="en-US" sz="1800">
                <a:latin typeface="Meiryo UI" panose="020B0604030504040204" pitchFamily="50" charset="-128"/>
                <a:ea typeface="Meiryo UI" panose="020B0604030504040204" pitchFamily="50" charset="-128"/>
                <a:cs typeface="Meiryo UI" panose="020B0604030504040204" pitchFamily="50" charset="-128"/>
              </a:rPr>
              <a:t>対応完成</a:t>
            </a:r>
          </a:p>
        </p:txBody>
      </p:sp>
      <p:sp>
        <p:nvSpPr>
          <p:cNvPr id="11307" name="テキスト ボックス 44"/>
          <p:cNvSpPr txBox="1">
            <a:spLocks noChangeArrowheads="1"/>
          </p:cNvSpPr>
          <p:nvPr/>
        </p:nvSpPr>
        <p:spPr bwMode="auto">
          <a:xfrm>
            <a:off x="1160585" y="5643364"/>
            <a:ext cx="5978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800">
                <a:latin typeface="Meiryo UI" panose="020B0604030504040204" pitchFamily="50" charset="-128"/>
                <a:ea typeface="Meiryo UI" panose="020B0604030504040204" pitchFamily="50" charset="-128"/>
                <a:cs typeface="Meiryo UI" panose="020B0604030504040204" pitchFamily="50" charset="-128"/>
              </a:rPr>
              <a:t>修正</a:t>
            </a:r>
          </a:p>
        </p:txBody>
      </p:sp>
      <p:sp>
        <p:nvSpPr>
          <p:cNvPr id="11308" name="テキスト ボックス 45"/>
          <p:cNvSpPr txBox="1">
            <a:spLocks noChangeArrowheads="1"/>
          </p:cNvSpPr>
          <p:nvPr/>
        </p:nvSpPr>
        <p:spPr bwMode="auto">
          <a:xfrm>
            <a:off x="3508131" y="5586214"/>
            <a:ext cx="5978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800">
                <a:latin typeface="Meiryo UI" panose="020B0604030504040204" pitchFamily="50" charset="-128"/>
                <a:ea typeface="Meiryo UI" panose="020B0604030504040204" pitchFamily="50" charset="-128"/>
                <a:cs typeface="Meiryo UI" panose="020B0604030504040204" pitchFamily="50" charset="-128"/>
              </a:rPr>
              <a:t>修正</a:t>
            </a:r>
          </a:p>
        </p:txBody>
      </p:sp>
      <p:sp>
        <p:nvSpPr>
          <p:cNvPr id="11309" name="テキスト ボックス 46"/>
          <p:cNvSpPr txBox="1">
            <a:spLocks noChangeArrowheads="1"/>
          </p:cNvSpPr>
          <p:nvPr/>
        </p:nvSpPr>
        <p:spPr bwMode="auto">
          <a:xfrm>
            <a:off x="5890846" y="5595739"/>
            <a:ext cx="59787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algn="ctr" eaLnBrk="1" hangingPunct="1"/>
            <a:r>
              <a:rPr lang="ja-JP" altLang="en-US" sz="1800">
                <a:latin typeface="Meiryo UI" panose="020B0604030504040204" pitchFamily="50" charset="-128"/>
                <a:ea typeface="Meiryo UI" panose="020B0604030504040204" pitchFamily="50" charset="-128"/>
                <a:cs typeface="Meiryo UI" panose="020B0604030504040204" pitchFamily="50" charset="-128"/>
              </a:rPr>
              <a:t>修正</a:t>
            </a:r>
          </a:p>
        </p:txBody>
      </p:sp>
      <p:sp>
        <p:nvSpPr>
          <p:cNvPr id="11310" name="テキスト ボックス 90"/>
          <p:cNvSpPr txBox="1">
            <a:spLocks noChangeArrowheads="1"/>
          </p:cNvSpPr>
          <p:nvPr/>
        </p:nvSpPr>
        <p:spPr bwMode="auto">
          <a:xfrm>
            <a:off x="6506308" y="1489745"/>
            <a:ext cx="252339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400">
                <a:latin typeface="Meiryo UI" panose="020B0604030504040204" pitchFamily="50" charset="-128"/>
                <a:ea typeface="Meiryo UI" panose="020B0604030504040204" pitchFamily="50" charset="-128"/>
                <a:cs typeface="Meiryo UI" panose="020B0604030504040204" pitchFamily="50" charset="-128"/>
              </a:rPr>
              <a:t>アクセシビリティ</a:t>
            </a:r>
            <a:r>
              <a:rPr lang="en-US" altLang="ja-JP" sz="2400">
                <a:latin typeface="Meiryo UI" panose="020B0604030504040204" pitchFamily="50" charset="-128"/>
                <a:ea typeface="Meiryo UI" panose="020B0604030504040204" pitchFamily="50" charset="-128"/>
                <a:cs typeface="Meiryo UI" panose="020B0604030504040204" pitchFamily="50" charset="-128"/>
              </a:rPr>
              <a:t/>
            </a:r>
            <a:br>
              <a:rPr lang="en-US" altLang="ja-JP" sz="2400">
                <a:latin typeface="Meiryo UI" panose="020B0604030504040204" pitchFamily="50" charset="-128"/>
                <a:ea typeface="Meiryo UI" panose="020B0604030504040204" pitchFamily="50" charset="-128"/>
                <a:cs typeface="Meiryo UI" panose="020B0604030504040204" pitchFamily="50" charset="-128"/>
              </a:rPr>
            </a:br>
            <a:r>
              <a:rPr lang="ja-JP" altLang="en-US" sz="2400">
                <a:latin typeface="Meiryo UI" panose="020B0604030504040204" pitchFamily="50" charset="-128"/>
                <a:ea typeface="Meiryo UI" panose="020B0604030504040204" pitchFamily="50" charset="-128"/>
                <a:cs typeface="Meiryo UI" panose="020B0604030504040204" pitchFamily="50" charset="-128"/>
              </a:rPr>
              <a:t>対応完成</a:t>
            </a:r>
          </a:p>
        </p:txBody>
      </p:sp>
      <p:sp>
        <p:nvSpPr>
          <p:cNvPr id="11311" name="テキスト ボックス 28"/>
          <p:cNvSpPr txBox="1">
            <a:spLocks noChangeArrowheads="1"/>
          </p:cNvSpPr>
          <p:nvPr/>
        </p:nvSpPr>
        <p:spPr bwMode="auto">
          <a:xfrm>
            <a:off x="35496" y="44624"/>
            <a:ext cx="692522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作業とチェックのプロセス</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カギ線コネクタ 47"/>
          <p:cNvCxnSpPr>
            <a:cxnSpLocks noChangeShapeType="1"/>
            <a:stCxn id="17" idx="2"/>
            <a:endCxn id="11269" idx="2"/>
          </p:cNvCxnSpPr>
          <p:nvPr/>
        </p:nvCxnSpPr>
        <p:spPr bwMode="auto">
          <a:xfrm rot="5400000" flipH="1">
            <a:off x="3298581" y="-114852"/>
            <a:ext cx="19050" cy="4752242"/>
          </a:xfrm>
          <a:prstGeom prst="bentConnector3">
            <a:avLst>
              <a:gd name="adj1" fmla="val -120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cxnSp>
        <p:nvCxnSpPr>
          <p:cNvPr id="56" name="カギ線コネクタ 47"/>
          <p:cNvCxnSpPr>
            <a:cxnSpLocks noChangeShapeType="1"/>
            <a:stCxn id="17" idx="2"/>
            <a:endCxn id="11273" idx="2"/>
          </p:cNvCxnSpPr>
          <p:nvPr/>
        </p:nvCxnSpPr>
        <p:spPr bwMode="auto">
          <a:xfrm rot="5400000" flipH="1">
            <a:off x="4480047" y="1066615"/>
            <a:ext cx="47625" cy="2360735"/>
          </a:xfrm>
          <a:prstGeom prst="bentConnector3">
            <a:avLst>
              <a:gd name="adj1" fmla="val -480000"/>
            </a:avLst>
          </a:prstGeom>
          <a:noFill/>
          <a:ln w="38100" algn="ctr">
            <a:solidFill>
              <a:srgbClr val="FF0000"/>
            </a:solidFill>
            <a:round/>
            <a:headEnd/>
            <a:tailEnd type="triangle" w="med" len="med"/>
          </a:ln>
          <a:extLst>
            <a:ext uri="{909E8E84-426E-40DD-AFC4-6F175D3DCCD1}">
              <a14:hiddenFill xmlns:a14="http://schemas.microsoft.com/office/drawing/2010/main">
                <a:noFill/>
              </a14:hiddenFill>
            </a:ext>
          </a:extLst>
        </p:spPr>
      </p:cxnSp>
      <p:sp>
        <p:nvSpPr>
          <p:cNvPr id="44" name="テキスト ボックス 20"/>
          <p:cNvSpPr txBox="1">
            <a:spLocks noChangeArrowheads="1"/>
          </p:cNvSpPr>
          <p:nvPr/>
        </p:nvSpPr>
        <p:spPr bwMode="auto">
          <a:xfrm>
            <a:off x="611560" y="6289695"/>
            <a:ext cx="80537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１つの工程が終わるごとにチェック工程を設け、確実にステップを踏むようにしました。</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pic>
        <p:nvPicPr>
          <p:cNvPr id="4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67113" y="1491863"/>
            <a:ext cx="673491" cy="633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正方形/長方形 1"/>
          <p:cNvSpPr/>
          <p:nvPr/>
        </p:nvSpPr>
        <p:spPr>
          <a:xfrm>
            <a:off x="4030903" y="1200205"/>
            <a:ext cx="797013" cy="369332"/>
          </a:xfrm>
          <a:prstGeom prst="rect">
            <a:avLst/>
          </a:prstGeom>
        </p:spPr>
        <p:txBody>
          <a:bodyPr wrap="none">
            <a:spAutoFit/>
          </a:bodyPr>
          <a:lstStyle/>
          <a:p>
            <a:pPr marL="342900" indent="-342900" algn="ct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3292" y="4561751"/>
            <a:ext cx="673491" cy="633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2663" y="4562341"/>
            <a:ext cx="673491" cy="633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98711" y="4565570"/>
            <a:ext cx="673491" cy="6332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0" name="正方形/長方形 49"/>
          <p:cNvSpPr/>
          <p:nvPr/>
        </p:nvSpPr>
        <p:spPr>
          <a:xfrm>
            <a:off x="1661530" y="4321531"/>
            <a:ext cx="797013" cy="369332"/>
          </a:xfrm>
          <a:prstGeom prst="rect">
            <a:avLst/>
          </a:prstGeom>
        </p:spPr>
        <p:txBody>
          <a:bodyPr wrap="none">
            <a:spAutoFit/>
          </a:bodyPr>
          <a:lstStyle/>
          <a:p>
            <a:pPr marL="342900" indent="-342900" algn="ct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3985925" y="4321531"/>
            <a:ext cx="797013" cy="369332"/>
          </a:xfrm>
          <a:prstGeom prst="rect">
            <a:avLst/>
          </a:prstGeom>
        </p:spPr>
        <p:txBody>
          <a:bodyPr wrap="none">
            <a:spAutoFit/>
          </a:bodyPr>
          <a:lstStyle/>
          <a:p>
            <a:pPr marL="342900" indent="-342900" algn="ct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6312876" y="4321531"/>
            <a:ext cx="797013" cy="369332"/>
          </a:xfrm>
          <a:prstGeom prst="rect">
            <a:avLst/>
          </a:prstGeom>
        </p:spPr>
        <p:txBody>
          <a:bodyPr wrap="none">
            <a:spAutoFit/>
          </a:bodyPr>
          <a:lstStyle/>
          <a:p>
            <a:pPr marL="342900" indent="-342900" algn="ctr">
              <a:defRPr/>
            </a:pPr>
            <a:r>
              <a:rPr lang="ja-JP" altLang="en-US" dirty="0">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167052" y="908720"/>
            <a:ext cx="8725428" cy="2664296"/>
          </a:xfrm>
          <a:prstGeom prst="roundRect">
            <a:avLst>
              <a:gd name="adj" fmla="val 97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167052" y="3973586"/>
            <a:ext cx="8725428" cy="2736304"/>
          </a:xfrm>
          <a:prstGeom prst="roundRect">
            <a:avLst>
              <a:gd name="adj" fmla="val 977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12" name="テキスト ボックス 55"/>
          <p:cNvSpPr txBox="1">
            <a:spLocks noChangeArrowheads="1"/>
          </p:cNvSpPr>
          <p:nvPr/>
        </p:nvSpPr>
        <p:spPr bwMode="auto">
          <a:xfrm>
            <a:off x="510063" y="748341"/>
            <a:ext cx="2338645" cy="369332"/>
          </a:xfrm>
          <a:prstGeom prst="rect">
            <a:avLst/>
          </a:prstGeom>
          <a:solidFill>
            <a:schemeClr val="bg1"/>
          </a:solidFill>
          <a:ln>
            <a:solidFill>
              <a:schemeClr val="tx2"/>
            </a:solidFill>
          </a:ln>
          <a:extLst/>
        </p:spPr>
        <p:txBody>
          <a:bodyPr wrap="square"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800" dirty="0">
                <a:latin typeface="Meiryo UI" panose="020B0604030504040204" pitchFamily="50" charset="-128"/>
                <a:ea typeface="Meiryo UI" panose="020B0604030504040204" pitchFamily="50" charset="-128"/>
                <a:cs typeface="Meiryo UI" panose="020B0604030504040204" pitchFamily="50" charset="-128"/>
              </a:rPr>
              <a:t>＜手戻り発生ケース＞</a:t>
            </a:r>
          </a:p>
        </p:txBody>
      </p:sp>
      <p:sp>
        <p:nvSpPr>
          <p:cNvPr id="11313" name="テキスト ボックス 56"/>
          <p:cNvSpPr txBox="1">
            <a:spLocks noChangeArrowheads="1"/>
          </p:cNvSpPr>
          <p:nvPr/>
        </p:nvSpPr>
        <p:spPr bwMode="auto">
          <a:xfrm>
            <a:off x="509618" y="3789040"/>
            <a:ext cx="2798488" cy="369332"/>
          </a:xfrm>
          <a:prstGeom prst="rect">
            <a:avLst/>
          </a:prstGeom>
          <a:solidFill>
            <a:schemeClr val="bg1"/>
          </a:solidFill>
          <a:ln>
            <a:solidFill>
              <a:schemeClr val="tx2"/>
            </a:solidFill>
          </a:ln>
          <a:extLst/>
        </p:spPr>
        <p:txBody>
          <a:bodyPr wrap="square" lIns="36000" rIns="36000">
            <a:spAutoFit/>
          </a:bodyPr>
          <a:lstStyle>
            <a:lvl1pPr eaLnBrk="0" hangingPunct="0">
              <a:defRPr kumimoji="1" sz="800">
                <a:solidFill>
                  <a:schemeClr val="tx1"/>
                </a:solidFill>
                <a:latin typeface="HGP創英角ｺﾞｼｯｸUB" pitchFamily="50" charset="-128"/>
                <a:ea typeface="HGP創英角ｺﾞｼｯｸUB" pitchFamily="50" charset="-128"/>
              </a:defRPr>
            </a:lvl1pPr>
            <a:lvl2pPr marL="742950" indent="-285750" eaLnBrk="0" hangingPunct="0">
              <a:defRPr kumimoji="1" sz="800">
                <a:solidFill>
                  <a:schemeClr val="tx1"/>
                </a:solidFill>
                <a:latin typeface="HGP創英角ｺﾞｼｯｸUB" pitchFamily="50" charset="-128"/>
                <a:ea typeface="HGP創英角ｺﾞｼｯｸUB" pitchFamily="50" charset="-128"/>
              </a:defRPr>
            </a:lvl2pPr>
            <a:lvl3pPr marL="1143000" indent="-228600" eaLnBrk="0" hangingPunct="0">
              <a:defRPr kumimoji="1" sz="800">
                <a:solidFill>
                  <a:schemeClr val="tx1"/>
                </a:solidFill>
                <a:latin typeface="HGP創英角ｺﾞｼｯｸUB" pitchFamily="50" charset="-128"/>
                <a:ea typeface="HGP創英角ｺﾞｼｯｸUB" pitchFamily="50" charset="-128"/>
              </a:defRPr>
            </a:lvl3pPr>
            <a:lvl4pPr marL="1600200" indent="-228600" eaLnBrk="0" hangingPunct="0">
              <a:defRPr kumimoji="1" sz="800">
                <a:solidFill>
                  <a:schemeClr val="tx1"/>
                </a:solidFill>
                <a:latin typeface="HGP創英角ｺﾞｼｯｸUB" pitchFamily="50" charset="-128"/>
                <a:ea typeface="HGP創英角ｺﾞｼｯｸUB" pitchFamily="50" charset="-128"/>
              </a:defRPr>
            </a:lvl4pPr>
            <a:lvl5pPr marL="2057400" indent="-228600" eaLnBrk="0" hangingPunct="0">
              <a:defRPr kumimoji="1" sz="800">
                <a:solidFill>
                  <a:schemeClr val="tx1"/>
                </a:solidFill>
                <a:latin typeface="HGP創英角ｺﾞｼｯｸUB" pitchFamily="50" charset="-128"/>
                <a:ea typeface="HGP創英角ｺﾞｼｯｸUB" pitchFamily="50" charset="-128"/>
              </a:defRPr>
            </a:lvl5pPr>
            <a:lvl6pPr marL="25146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6pPr>
            <a:lvl7pPr marL="29718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7pPr>
            <a:lvl8pPr marL="34290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8pPr>
            <a:lvl9pPr marL="3886200" indent="-228600" eaLnBrk="0" fontAlgn="base" hangingPunct="0">
              <a:lnSpc>
                <a:spcPct val="80000"/>
              </a:lnSpc>
              <a:spcBef>
                <a:spcPct val="20000"/>
              </a:spcBef>
              <a:spcAft>
                <a:spcPct val="0"/>
              </a:spcAft>
              <a:defRPr kumimoji="1" sz="800">
                <a:solidFill>
                  <a:schemeClr val="tx1"/>
                </a:solidFill>
                <a:latin typeface="HGP創英角ｺﾞｼｯｸUB" pitchFamily="50" charset="-128"/>
                <a:ea typeface="HGP創英角ｺﾞｼｯｸUB" pitchFamily="50" charset="-128"/>
              </a:defRPr>
            </a:lvl9pPr>
          </a:lstStyle>
          <a:p>
            <a:pPr eaLnBrk="1" hangingPunct="1"/>
            <a:r>
              <a:rPr lang="ja-JP" altLang="en-US" sz="1800" dirty="0">
                <a:latin typeface="Meiryo UI" panose="020B0604030504040204" pitchFamily="50" charset="-128"/>
                <a:ea typeface="Meiryo UI" panose="020B0604030504040204" pitchFamily="50" charset="-128"/>
                <a:cs typeface="Meiryo UI" panose="020B0604030504040204" pitchFamily="50" charset="-128"/>
              </a:rPr>
              <a:t>＜手戻り発生しないケース＞</a:t>
            </a:r>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7</a:t>
            </a:fld>
            <a:endParaRPr kumimoji="1" lang="ja-JP" altLang="en-US"/>
          </a:p>
        </p:txBody>
      </p:sp>
    </p:spTree>
    <p:extLst>
      <p:ext uri="{BB962C8B-B14F-4D97-AF65-F5344CB8AC3E}">
        <p14:creationId xmlns:p14="http://schemas.microsoft.com/office/powerpoint/2010/main" val="37615575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正方形/長方形 4"/>
          <p:cNvSpPr/>
          <p:nvPr/>
        </p:nvSpPr>
        <p:spPr>
          <a:xfrm>
            <a:off x="251520" y="908720"/>
            <a:ext cx="8784976" cy="4093428"/>
          </a:xfrm>
          <a:prstGeom prst="rect">
            <a:avLst/>
          </a:prstGeom>
        </p:spPr>
        <p:txBody>
          <a:bodyPr wrap="square">
            <a:spAutoFit/>
          </a:bodyPr>
          <a:lstStyle/>
          <a:p>
            <a:pPr marL="342900" indent="-342900">
              <a:buFont typeface="+mj-lt"/>
              <a:buAutoNum type="arabicPeriod"/>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全体構成を設計し、ページのデザインを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作成</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7.3.2.3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一貫したナビゲーションに関する達成基準</a:t>
            </a:r>
          </a:p>
          <a:p>
            <a:pPr marL="914400" lvl="1" indent="-457200">
              <a:buFont typeface="Arial" panose="020B0604020202020204" pitchFamily="34" charset="0"/>
              <a:buChar char="•"/>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7.2.4.5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複数の到達手段に関する達成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基準</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7.1.4.3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最低限のコントラストに関する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達成基準</a:t>
            </a:r>
            <a:endParaRPr lang="ja-JP" altLang="en-US" sz="2800"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作成の元となるテンプレートを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作成</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7.1.3.1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情報及び関係性に関する達成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基準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見出し、リスト</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テーブル）</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7.2.4.1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ブロックスキップに関する達成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基準</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pPr marL="342900" indent="-342900">
              <a:buFont typeface="+mj-lt"/>
              <a:buAutoNum type="arabicPeriod"/>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各ページを作成（量産</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914400" lvl="1" indent="-4572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7.1.1.1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非テキストコンテンツに関する達成基準：画像</a:t>
            </a:r>
          </a:p>
          <a:p>
            <a:pPr marL="914400" lvl="1" indent="-457200">
              <a:buFont typeface="Arial" panose="020B0604020202020204" pitchFamily="34" charset="0"/>
              <a:buChar char="•"/>
            </a:pPr>
            <a:r>
              <a:rPr lang="en-US" altLang="ja-JP" sz="2000" dirty="0">
                <a:latin typeface="Meiryo UI" panose="020B0604030504040204" pitchFamily="50" charset="-128"/>
                <a:ea typeface="Meiryo UI" panose="020B0604030504040204" pitchFamily="50" charset="-128"/>
                <a:cs typeface="Meiryo UI" panose="020B0604030504040204" pitchFamily="50" charset="-128"/>
              </a:rPr>
              <a:t>7.2.4.2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ページタイトルに関する達成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基準</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51520" y="188640"/>
            <a:ext cx="8640960" cy="523220"/>
          </a:xfrm>
          <a:prstGeom prst="rect">
            <a:avLst/>
          </a:prstGeom>
        </p:spPr>
        <p:txBody>
          <a:bodyPr wrap="square">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各フェイズで、着眼点（確認すべき内容）が異なる。</a:t>
            </a:r>
            <a:endParaRPr lang="en-US" altLang="ja-JP"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251520" y="5143541"/>
            <a:ext cx="8433724" cy="1569660"/>
          </a:xfrm>
          <a:prstGeom prst="rect">
            <a:avLst/>
          </a:prstGeom>
          <a:solidFill>
            <a:srgbClr val="FFFFCC"/>
          </a:solidFill>
        </p:spPr>
        <p:style>
          <a:lnRef idx="2">
            <a:schemeClr val="accent4"/>
          </a:lnRef>
          <a:fillRef idx="1">
            <a:schemeClr val="lt1"/>
          </a:fillRef>
          <a:effectRef idx="0">
            <a:schemeClr val="accent4"/>
          </a:effectRef>
          <a:fontRef idx="minor">
            <a:schemeClr val="dk1"/>
          </a:fontRef>
        </p:style>
        <p:txBody>
          <a:bodyPr wrap="square" rtlCol="0">
            <a:spAutoFit/>
          </a:bodyPr>
          <a:lstStyle/>
          <a:p>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見出しの構造、リストの持ち方、テーブルの表現方法など、コーディング方法は様々存在するが、１つのアクセシビリティチェックの済んだ雛形を用意しておけば、対応は容易</a:t>
            </a:r>
            <a:r>
              <a:rPr kumimoji="1" lang="ja-JP" altLang="en-US" sz="24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３．工程に前段の雛形づくりが特に重要と</a:t>
            </a: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なります。</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latin typeface="Meiryo UI" panose="020B0604030504040204" pitchFamily="50" charset="-128"/>
                <a:ea typeface="Meiryo UI" panose="020B0604030504040204" pitchFamily="50" charset="-128"/>
                <a:cs typeface="Meiryo UI" panose="020B0604030504040204" pitchFamily="50" charset="-128"/>
              </a:rPr>
              <a:t>8</a:t>
            </a:fld>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30693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 name="正方形/長方形 49"/>
          <p:cNvSpPr/>
          <p:nvPr/>
        </p:nvSpPr>
        <p:spPr>
          <a:xfrm>
            <a:off x="323528" y="844837"/>
            <a:ext cx="7128792" cy="1815882"/>
          </a:xfrm>
          <a:prstGeom prst="rect">
            <a:avLst/>
          </a:prstGeom>
        </p:spPr>
        <p:txBody>
          <a:bodyPr wrap="square">
            <a:spAutoFit/>
          </a:bodyPr>
          <a:lstStyle/>
          <a:p>
            <a:pPr marL="442913" indent="-442913">
              <a:buFont typeface="+mj-lt"/>
              <a:buAutoNum type="arabicPeriod"/>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全体構成を設計し、ページのデザインを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作成</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a:p>
            <a:pPr marL="442913" indent="-442913">
              <a:buFont typeface="+mj-lt"/>
              <a:buAutoNum type="arabicPeriod"/>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ページ</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作成の元となるテンプレートを</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作成</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角丸四角形吹き出し 3"/>
          <p:cNvSpPr/>
          <p:nvPr/>
        </p:nvSpPr>
        <p:spPr>
          <a:xfrm>
            <a:off x="215516" y="788510"/>
            <a:ext cx="7236804" cy="1872209"/>
          </a:xfrm>
          <a:prstGeom prst="wedgeRoundRectCallout">
            <a:avLst>
              <a:gd name="adj1" fmla="val 37145"/>
              <a:gd name="adj2" fmla="val 63034"/>
              <a:gd name="adj3" fmla="val 16667"/>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323528" y="4359094"/>
            <a:ext cx="7128792" cy="523220"/>
          </a:xfrm>
          <a:prstGeom prst="rect">
            <a:avLst/>
          </a:prstGeom>
        </p:spPr>
        <p:txBody>
          <a:bodyPr wrap="square">
            <a:spAutoFit/>
          </a:bodyPr>
          <a:lstStyle/>
          <a:p>
            <a:pPr marL="514350" indent="-514350">
              <a:buFont typeface="+mj-lt"/>
              <a:buAutoNum type="arabicPeriod" startAt="3"/>
            </a:pP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各ページ</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を作成（量産</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段階</a:t>
            </a:r>
            <a:endParaRPr lang="en-US" altLang="ja-JP" sz="28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1547664" y="3092767"/>
            <a:ext cx="7488832" cy="830997"/>
          </a:xfrm>
          <a:prstGeom prst="rect">
            <a:avLst/>
          </a:prstGeom>
        </p:spPr>
        <p:txBody>
          <a:bodyPr wrap="square">
            <a:sp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経験豊富で、</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JIS</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規格にも精通した社員が</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行って</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います。</a:t>
            </a:r>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（自前で行う場合も、慎重にじっくり行っていただきたい。）</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吹き出し 53"/>
          <p:cNvSpPr/>
          <p:nvPr/>
        </p:nvSpPr>
        <p:spPr>
          <a:xfrm>
            <a:off x="215516" y="4172887"/>
            <a:ext cx="7236804" cy="1008112"/>
          </a:xfrm>
          <a:prstGeom prst="wedgeRoundRectCallout">
            <a:avLst>
              <a:gd name="adj1" fmla="val 38708"/>
              <a:gd name="adj2" fmla="val 74255"/>
              <a:gd name="adj3" fmla="val 16667"/>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547664" y="5541039"/>
            <a:ext cx="7488832" cy="1200329"/>
          </a:xfrm>
          <a:prstGeom prst="rect">
            <a:avLst/>
          </a:prstGeom>
        </p:spPr>
        <p:txBody>
          <a:bodyPr wrap="square">
            <a:spAutoFit/>
          </a:bodyPr>
          <a:lstStyle/>
          <a:p>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人海戦術。</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制作メンバ間で、クロスチェックを行っています。</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の作業は、お客様が実施されるケースもあります。</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（複数人で行う場合でも、品質の均衡化を！）</a:t>
            </a:r>
            <a:endParaRPr lang="en-US" altLang="ja-JP" sz="2400" b="1"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07504" y="68431"/>
            <a:ext cx="4756430" cy="523220"/>
          </a:xfrm>
          <a:prstGeom prst="rect">
            <a:avLst/>
          </a:prstGeom>
        </p:spPr>
        <p:txBody>
          <a:bodyPr wrap="none">
            <a:spAutoFit/>
          </a:bodyPr>
          <a:lstStyle/>
          <a:p>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各フェイズにおける体制について</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2D8002D-B5B0-4BAC-B1F6-782DDCCE6D9C}" type="slidenum">
              <a:rPr kumimoji="1" lang="ja-JP" altLang="en-US" smtClean="0"/>
              <a:t>9</a:t>
            </a:fld>
            <a:endParaRPr kumimoji="1" lang="ja-JP" altLang="en-US"/>
          </a:p>
        </p:txBody>
      </p:sp>
    </p:spTree>
    <p:extLst>
      <p:ext uri="{BB962C8B-B14F-4D97-AF65-F5344CB8AC3E}">
        <p14:creationId xmlns:p14="http://schemas.microsoft.com/office/powerpoint/2010/main" val="878755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2888</TotalTime>
  <Words>1958</Words>
  <Application>Microsoft Office PowerPoint</Application>
  <PresentationFormat>画面に合わせる (4:3)</PresentationFormat>
  <Paragraphs>270</Paragraphs>
  <Slides>23</Slides>
  <Notes>8</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25" baseType="lpstr">
      <vt:lpstr>Office ​​テーマ</vt:lpstr>
      <vt:lpstr>Image</vt:lpstr>
      <vt:lpstr>ウェブアクセシビリティに対応した サイト運用の事例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日々のページ更新における取り組み</vt:lpstr>
      <vt:lpstr>PowerPoint プレゼンテーション</vt:lpstr>
      <vt:lpstr>PowerPoint プレゼンテーション</vt:lpstr>
      <vt:lpstr>アクセシビリティチェックシートを作成し、日々の更新時に確認する。</vt:lpstr>
      <vt:lpstr>アクセシビリティチェックツール miChecker</vt:lpstr>
      <vt:lpstr>日々のページ更新における取り組み</vt:lpstr>
      <vt:lpstr>参考情報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6341510</dc:creator>
  <cp:lastModifiedBy>microsoft</cp:lastModifiedBy>
  <cp:revision>171</cp:revision>
  <cp:lastPrinted>2014-06-17T01:35:49Z</cp:lastPrinted>
  <dcterms:created xsi:type="dcterms:W3CDTF">2014-06-06T01:42:39Z</dcterms:created>
  <dcterms:modified xsi:type="dcterms:W3CDTF">2015-02-17T04:54:16Z</dcterms:modified>
</cp:coreProperties>
</file>