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8139" r:id="rId1"/>
  </p:sldMasterIdLst>
  <p:notesMasterIdLst>
    <p:notesMasterId r:id="rId14"/>
  </p:notesMasterIdLst>
  <p:handoutMasterIdLst>
    <p:handoutMasterId r:id="rId15"/>
  </p:handoutMasterIdLst>
  <p:sldIdLst>
    <p:sldId id="753" r:id="rId2"/>
    <p:sldId id="851" r:id="rId3"/>
    <p:sldId id="668" r:id="rId4"/>
    <p:sldId id="920" r:id="rId5"/>
    <p:sldId id="921" r:id="rId6"/>
    <p:sldId id="893" r:id="rId7"/>
    <p:sldId id="915" r:id="rId8"/>
    <p:sldId id="916" r:id="rId9"/>
    <p:sldId id="917" r:id="rId10"/>
    <p:sldId id="918" r:id="rId11"/>
    <p:sldId id="919" r:id="rId12"/>
    <p:sldId id="914" r:id="rId13"/>
  </p:sldIdLst>
  <p:sldSz cx="9144000" cy="6858000" type="screen4x3"/>
  <p:notesSz cx="6918325" cy="10048875"/>
  <p:defaultTextStyle>
    <a:defPPr>
      <a:defRPr lang="en-US"/>
    </a:defPPr>
    <a:lvl1pPr algn="ctr" rtl="0" fontAlgn="base">
      <a:lnSpc>
        <a:spcPct val="120000"/>
      </a:lnSpc>
      <a:spcBef>
        <a:spcPct val="0"/>
      </a:spcBef>
      <a:spcAft>
        <a:spcPct val="45000"/>
      </a:spcAft>
      <a:defRPr kumimoji="1" sz="1600" b="1" kern="1200">
        <a:solidFill>
          <a:schemeClr val="tx1"/>
        </a:solidFill>
        <a:latin typeface="Times New Roman" pitchFamily="18" charset="0"/>
        <a:ea typeface="ＭＳ Ｐゴシック" pitchFamily="50" charset="-128"/>
        <a:cs typeface="+mn-cs"/>
      </a:defRPr>
    </a:lvl1pPr>
    <a:lvl2pPr marL="457200" algn="ctr" rtl="0" fontAlgn="base">
      <a:lnSpc>
        <a:spcPct val="120000"/>
      </a:lnSpc>
      <a:spcBef>
        <a:spcPct val="0"/>
      </a:spcBef>
      <a:spcAft>
        <a:spcPct val="45000"/>
      </a:spcAft>
      <a:defRPr kumimoji="1" sz="1600" b="1" kern="1200">
        <a:solidFill>
          <a:schemeClr val="tx1"/>
        </a:solidFill>
        <a:latin typeface="Times New Roman" pitchFamily="18" charset="0"/>
        <a:ea typeface="ＭＳ Ｐゴシック" pitchFamily="50" charset="-128"/>
        <a:cs typeface="+mn-cs"/>
      </a:defRPr>
    </a:lvl2pPr>
    <a:lvl3pPr marL="914400" algn="ctr" rtl="0" fontAlgn="base">
      <a:lnSpc>
        <a:spcPct val="120000"/>
      </a:lnSpc>
      <a:spcBef>
        <a:spcPct val="0"/>
      </a:spcBef>
      <a:spcAft>
        <a:spcPct val="45000"/>
      </a:spcAft>
      <a:defRPr kumimoji="1" sz="1600" b="1" kern="1200">
        <a:solidFill>
          <a:schemeClr val="tx1"/>
        </a:solidFill>
        <a:latin typeface="Times New Roman" pitchFamily="18" charset="0"/>
        <a:ea typeface="ＭＳ Ｐゴシック" pitchFamily="50" charset="-128"/>
        <a:cs typeface="+mn-cs"/>
      </a:defRPr>
    </a:lvl3pPr>
    <a:lvl4pPr marL="1371600" algn="ctr" rtl="0" fontAlgn="base">
      <a:lnSpc>
        <a:spcPct val="120000"/>
      </a:lnSpc>
      <a:spcBef>
        <a:spcPct val="0"/>
      </a:spcBef>
      <a:spcAft>
        <a:spcPct val="45000"/>
      </a:spcAft>
      <a:defRPr kumimoji="1" sz="1600" b="1" kern="1200">
        <a:solidFill>
          <a:schemeClr val="tx1"/>
        </a:solidFill>
        <a:latin typeface="Times New Roman" pitchFamily="18" charset="0"/>
        <a:ea typeface="ＭＳ Ｐゴシック" pitchFamily="50" charset="-128"/>
        <a:cs typeface="+mn-cs"/>
      </a:defRPr>
    </a:lvl4pPr>
    <a:lvl5pPr marL="1828800" algn="ctr" rtl="0" fontAlgn="base">
      <a:lnSpc>
        <a:spcPct val="120000"/>
      </a:lnSpc>
      <a:spcBef>
        <a:spcPct val="0"/>
      </a:spcBef>
      <a:spcAft>
        <a:spcPct val="45000"/>
      </a:spcAft>
      <a:defRPr kumimoji="1" sz="1600" b="1"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1600" b="1"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1600" b="1"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1600" b="1"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1600" b="1" kern="1200">
        <a:solidFill>
          <a:schemeClr val="tx1"/>
        </a:solidFill>
        <a:latin typeface="Times New Roman" pitchFamily="18"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0000FF"/>
    <a:srgbClr val="FFCCCC"/>
    <a:srgbClr val="FFFFCC"/>
    <a:srgbClr val="0033CC"/>
    <a:srgbClr val="3333CC"/>
    <a:srgbClr val="33017D"/>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217" autoAdjust="0"/>
    <p:restoredTop sz="86382" autoAdjust="0"/>
  </p:normalViewPr>
  <p:slideViewPr>
    <p:cSldViewPr>
      <p:cViewPr>
        <p:scale>
          <a:sx n="75" d="100"/>
          <a:sy n="75" d="100"/>
        </p:scale>
        <p:origin x="-1158" y="-690"/>
      </p:cViewPr>
      <p:guideLst>
        <p:guide orient="horz"/>
        <p:guide/>
      </p:guideLst>
    </p:cSldViewPr>
  </p:slideViewPr>
  <p:outlineViewPr>
    <p:cViewPr>
      <p:scale>
        <a:sx n="33" d="100"/>
        <a:sy n="33" d="100"/>
      </p:scale>
      <p:origin x="0" y="662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7" d="100"/>
          <a:sy n="77" d="100"/>
        </p:scale>
        <p:origin x="-3996" y="-102"/>
      </p:cViewPr>
      <p:guideLst>
        <p:guide orient="horz" pos="3163"/>
        <p:guide pos="2180"/>
      </p:guideLst>
    </p:cSldViewPr>
  </p:notes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3000375" cy="503238"/>
          </a:xfrm>
          <a:prstGeom prst="rect">
            <a:avLst/>
          </a:prstGeom>
          <a:noFill/>
          <a:ln w="9525">
            <a:noFill/>
            <a:miter lim="800000"/>
            <a:headEnd/>
            <a:tailEnd/>
          </a:ln>
          <a:effectLst/>
        </p:spPr>
        <p:txBody>
          <a:bodyPr vert="horz" wrap="square" lIns="93464" tIns="46730" rIns="93464" bIns="46730" numCol="1" anchor="t" anchorCtr="0" compatLnSpc="1">
            <a:prstTxWarp prst="textNoShape">
              <a:avLst/>
            </a:prstTxWarp>
          </a:bodyPr>
          <a:lstStyle>
            <a:lvl1pPr algn="l" defTabSz="935038">
              <a:lnSpc>
                <a:spcPct val="100000"/>
              </a:lnSpc>
              <a:spcAft>
                <a:spcPct val="0"/>
              </a:spcAft>
              <a:defRPr sz="1200" b="0"/>
            </a:lvl1pPr>
          </a:lstStyle>
          <a:p>
            <a:pPr>
              <a:defRPr/>
            </a:pPr>
            <a:endParaRPr lang="en-US" altLang="ja-JP"/>
          </a:p>
        </p:txBody>
      </p:sp>
      <p:sp>
        <p:nvSpPr>
          <p:cNvPr id="23555" name="Rectangle 3"/>
          <p:cNvSpPr>
            <a:spLocks noGrp="1" noChangeArrowheads="1"/>
          </p:cNvSpPr>
          <p:nvPr>
            <p:ph type="dt" sz="quarter" idx="1"/>
          </p:nvPr>
        </p:nvSpPr>
        <p:spPr bwMode="auto">
          <a:xfrm>
            <a:off x="3917950" y="0"/>
            <a:ext cx="3000375" cy="503238"/>
          </a:xfrm>
          <a:prstGeom prst="rect">
            <a:avLst/>
          </a:prstGeom>
          <a:noFill/>
          <a:ln w="9525">
            <a:noFill/>
            <a:miter lim="800000"/>
            <a:headEnd/>
            <a:tailEnd/>
          </a:ln>
          <a:effectLst/>
        </p:spPr>
        <p:txBody>
          <a:bodyPr vert="horz" wrap="square" lIns="93464" tIns="46730" rIns="93464" bIns="46730" numCol="1" anchor="t" anchorCtr="0" compatLnSpc="1">
            <a:prstTxWarp prst="textNoShape">
              <a:avLst/>
            </a:prstTxWarp>
          </a:bodyPr>
          <a:lstStyle>
            <a:lvl1pPr algn="r" defTabSz="935038">
              <a:lnSpc>
                <a:spcPct val="100000"/>
              </a:lnSpc>
              <a:spcAft>
                <a:spcPct val="0"/>
              </a:spcAft>
              <a:defRPr sz="1200" b="0"/>
            </a:lvl1pPr>
          </a:lstStyle>
          <a:p>
            <a:pPr>
              <a:defRPr/>
            </a:pPr>
            <a:endParaRPr lang="en-US" altLang="ja-JP"/>
          </a:p>
        </p:txBody>
      </p:sp>
      <p:sp>
        <p:nvSpPr>
          <p:cNvPr id="23556" name="Rectangle 4"/>
          <p:cNvSpPr>
            <a:spLocks noGrp="1" noChangeArrowheads="1"/>
          </p:cNvSpPr>
          <p:nvPr>
            <p:ph type="ftr" sz="quarter" idx="2"/>
          </p:nvPr>
        </p:nvSpPr>
        <p:spPr bwMode="auto">
          <a:xfrm>
            <a:off x="0" y="9545638"/>
            <a:ext cx="3000375" cy="503237"/>
          </a:xfrm>
          <a:prstGeom prst="rect">
            <a:avLst/>
          </a:prstGeom>
          <a:noFill/>
          <a:ln w="9525">
            <a:noFill/>
            <a:miter lim="800000"/>
            <a:headEnd/>
            <a:tailEnd/>
          </a:ln>
          <a:effectLst/>
        </p:spPr>
        <p:txBody>
          <a:bodyPr vert="horz" wrap="square" lIns="93464" tIns="46730" rIns="93464" bIns="46730" numCol="1" anchor="b" anchorCtr="0" compatLnSpc="1">
            <a:prstTxWarp prst="textNoShape">
              <a:avLst/>
            </a:prstTxWarp>
          </a:bodyPr>
          <a:lstStyle>
            <a:lvl1pPr algn="l" defTabSz="935038">
              <a:lnSpc>
                <a:spcPct val="100000"/>
              </a:lnSpc>
              <a:spcAft>
                <a:spcPct val="0"/>
              </a:spcAft>
              <a:defRPr sz="1200" b="0"/>
            </a:lvl1pPr>
          </a:lstStyle>
          <a:p>
            <a:pPr>
              <a:defRPr/>
            </a:pPr>
            <a:endParaRPr lang="en-US" altLang="ja-JP"/>
          </a:p>
        </p:txBody>
      </p:sp>
    </p:spTree>
    <p:extLst>
      <p:ext uri="{BB962C8B-B14F-4D97-AF65-F5344CB8AC3E}">
        <p14:creationId xmlns:p14="http://schemas.microsoft.com/office/powerpoint/2010/main" val="41379773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000375" cy="503238"/>
          </a:xfrm>
          <a:prstGeom prst="rect">
            <a:avLst/>
          </a:prstGeom>
          <a:noFill/>
          <a:ln w="9525">
            <a:noFill/>
            <a:miter lim="800000"/>
            <a:headEnd/>
            <a:tailEnd/>
          </a:ln>
          <a:effectLst/>
        </p:spPr>
        <p:txBody>
          <a:bodyPr vert="horz" wrap="square" lIns="93464" tIns="46730" rIns="93464" bIns="46730" numCol="1" anchor="t" anchorCtr="0" compatLnSpc="1">
            <a:prstTxWarp prst="textNoShape">
              <a:avLst/>
            </a:prstTxWarp>
          </a:bodyPr>
          <a:lstStyle>
            <a:lvl1pPr algn="l" defTabSz="935038">
              <a:lnSpc>
                <a:spcPct val="100000"/>
              </a:lnSpc>
              <a:spcAft>
                <a:spcPct val="0"/>
              </a:spcAft>
              <a:defRPr sz="1200" b="0"/>
            </a:lvl1pPr>
          </a:lstStyle>
          <a:p>
            <a:pPr>
              <a:defRPr/>
            </a:pPr>
            <a:endParaRPr lang="en-US" altLang="ja-JP"/>
          </a:p>
        </p:txBody>
      </p:sp>
      <p:sp>
        <p:nvSpPr>
          <p:cNvPr id="8195" name="Rectangle 3"/>
          <p:cNvSpPr>
            <a:spLocks noGrp="1" noChangeArrowheads="1"/>
          </p:cNvSpPr>
          <p:nvPr>
            <p:ph type="dt" idx="1"/>
          </p:nvPr>
        </p:nvSpPr>
        <p:spPr bwMode="auto">
          <a:xfrm>
            <a:off x="3917950" y="0"/>
            <a:ext cx="3000375" cy="503238"/>
          </a:xfrm>
          <a:prstGeom prst="rect">
            <a:avLst/>
          </a:prstGeom>
          <a:noFill/>
          <a:ln w="9525">
            <a:noFill/>
            <a:miter lim="800000"/>
            <a:headEnd/>
            <a:tailEnd/>
          </a:ln>
          <a:effectLst/>
        </p:spPr>
        <p:txBody>
          <a:bodyPr vert="horz" wrap="square" lIns="93464" tIns="46730" rIns="93464" bIns="46730" numCol="1" anchor="t" anchorCtr="0" compatLnSpc="1">
            <a:prstTxWarp prst="textNoShape">
              <a:avLst/>
            </a:prstTxWarp>
          </a:bodyPr>
          <a:lstStyle>
            <a:lvl1pPr algn="r" defTabSz="935038">
              <a:lnSpc>
                <a:spcPct val="100000"/>
              </a:lnSpc>
              <a:spcAft>
                <a:spcPct val="0"/>
              </a:spcAft>
              <a:defRPr sz="1200" b="0"/>
            </a:lvl1pPr>
          </a:lstStyle>
          <a:p>
            <a:pPr>
              <a:defRPr/>
            </a:pPr>
            <a:endParaRPr lang="en-US" altLang="ja-JP"/>
          </a:p>
        </p:txBody>
      </p:sp>
      <p:sp>
        <p:nvSpPr>
          <p:cNvPr id="66564" name="Rectangle 4"/>
          <p:cNvSpPr>
            <a:spLocks noGrp="1" noRot="1" noChangeAspect="1" noChangeArrowheads="1" noTextEdit="1"/>
          </p:cNvSpPr>
          <p:nvPr>
            <p:ph type="sldImg" idx="2"/>
          </p:nvPr>
        </p:nvSpPr>
        <p:spPr bwMode="auto">
          <a:xfrm>
            <a:off x="954088" y="755650"/>
            <a:ext cx="5024437" cy="37687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p:cNvSpPr>
            <a:spLocks noGrp="1" noChangeArrowheads="1"/>
          </p:cNvSpPr>
          <p:nvPr>
            <p:ph type="body" sz="quarter" idx="3"/>
          </p:nvPr>
        </p:nvSpPr>
        <p:spPr bwMode="auto">
          <a:xfrm>
            <a:off x="922338" y="4772025"/>
            <a:ext cx="5073650" cy="4521200"/>
          </a:xfrm>
          <a:prstGeom prst="rect">
            <a:avLst/>
          </a:prstGeom>
          <a:noFill/>
          <a:ln w="9525">
            <a:noFill/>
            <a:miter lim="800000"/>
            <a:headEnd/>
            <a:tailEnd/>
          </a:ln>
          <a:effectLst/>
        </p:spPr>
        <p:txBody>
          <a:bodyPr vert="horz" wrap="square" lIns="93464" tIns="46730" rIns="93464" bIns="4673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2 レベル</a:t>
            </a:r>
          </a:p>
          <a:p>
            <a:pPr lvl="2"/>
            <a:r>
              <a:rPr lang="ja-JP" altLang="en-US" noProof="0" smtClean="0"/>
              <a:t>第 3 レベル</a:t>
            </a:r>
          </a:p>
          <a:p>
            <a:pPr lvl="3"/>
            <a:r>
              <a:rPr lang="ja-JP" altLang="en-US" noProof="0" smtClean="0"/>
              <a:t>第 4 レベル</a:t>
            </a:r>
          </a:p>
          <a:p>
            <a:pPr lvl="4"/>
            <a:r>
              <a:rPr lang="ja-JP" altLang="en-US" noProof="0" smtClean="0"/>
              <a:t>第 5 レベル</a:t>
            </a:r>
          </a:p>
        </p:txBody>
      </p:sp>
      <p:sp>
        <p:nvSpPr>
          <p:cNvPr id="8198" name="Rectangle 6"/>
          <p:cNvSpPr>
            <a:spLocks noGrp="1" noChangeArrowheads="1"/>
          </p:cNvSpPr>
          <p:nvPr>
            <p:ph type="ftr" sz="quarter" idx="4"/>
          </p:nvPr>
        </p:nvSpPr>
        <p:spPr bwMode="auto">
          <a:xfrm>
            <a:off x="0" y="9545638"/>
            <a:ext cx="3000375" cy="503237"/>
          </a:xfrm>
          <a:prstGeom prst="rect">
            <a:avLst/>
          </a:prstGeom>
          <a:noFill/>
          <a:ln w="9525">
            <a:noFill/>
            <a:miter lim="800000"/>
            <a:headEnd/>
            <a:tailEnd/>
          </a:ln>
          <a:effectLst/>
        </p:spPr>
        <p:txBody>
          <a:bodyPr vert="horz" wrap="square" lIns="93464" tIns="46730" rIns="93464" bIns="46730" numCol="1" anchor="b" anchorCtr="0" compatLnSpc="1">
            <a:prstTxWarp prst="textNoShape">
              <a:avLst/>
            </a:prstTxWarp>
          </a:bodyPr>
          <a:lstStyle>
            <a:lvl1pPr algn="l" defTabSz="935038">
              <a:lnSpc>
                <a:spcPct val="100000"/>
              </a:lnSpc>
              <a:spcAft>
                <a:spcPct val="0"/>
              </a:spcAft>
              <a:defRPr sz="1200" b="0"/>
            </a:lvl1pPr>
          </a:lstStyle>
          <a:p>
            <a:pPr>
              <a:defRPr/>
            </a:pPr>
            <a:endParaRPr lang="en-US" altLang="ja-JP"/>
          </a:p>
        </p:txBody>
      </p:sp>
      <p:sp>
        <p:nvSpPr>
          <p:cNvPr id="8199" name="Rectangle 7"/>
          <p:cNvSpPr>
            <a:spLocks noGrp="1" noChangeArrowheads="1"/>
          </p:cNvSpPr>
          <p:nvPr>
            <p:ph type="sldNum" sz="quarter" idx="5"/>
          </p:nvPr>
        </p:nvSpPr>
        <p:spPr bwMode="auto">
          <a:xfrm>
            <a:off x="3917950" y="9545638"/>
            <a:ext cx="3000375" cy="503237"/>
          </a:xfrm>
          <a:prstGeom prst="rect">
            <a:avLst/>
          </a:prstGeom>
          <a:noFill/>
          <a:ln w="9525">
            <a:noFill/>
            <a:miter lim="800000"/>
            <a:headEnd/>
            <a:tailEnd/>
          </a:ln>
          <a:effectLst/>
        </p:spPr>
        <p:txBody>
          <a:bodyPr vert="horz" wrap="square" lIns="93464" tIns="46730" rIns="93464" bIns="46730" numCol="1" anchor="b" anchorCtr="0" compatLnSpc="1">
            <a:prstTxWarp prst="textNoShape">
              <a:avLst/>
            </a:prstTxWarp>
          </a:bodyPr>
          <a:lstStyle>
            <a:lvl1pPr algn="r" defTabSz="935038">
              <a:lnSpc>
                <a:spcPct val="100000"/>
              </a:lnSpc>
              <a:spcAft>
                <a:spcPct val="0"/>
              </a:spcAft>
              <a:defRPr sz="1200" b="0"/>
            </a:lvl1pPr>
          </a:lstStyle>
          <a:p>
            <a:pPr>
              <a:defRPr/>
            </a:pPr>
            <a:fld id="{8CC1C120-F0F3-4B04-B157-974D02E61179}" type="slidenum">
              <a:rPr lang="ja-JP" altLang="en-US"/>
              <a:pPr>
                <a:defRPr/>
              </a:pPr>
              <a:t>‹#›</a:t>
            </a:fld>
            <a:endParaRPr lang="en-US" altLang="ja-JP"/>
          </a:p>
        </p:txBody>
      </p:sp>
    </p:spTree>
    <p:extLst>
      <p:ext uri="{BB962C8B-B14F-4D97-AF65-F5344CB8AC3E}">
        <p14:creationId xmlns:p14="http://schemas.microsoft.com/office/powerpoint/2010/main" val="33106816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432" tIns="46714" rIns="93432" bIns="46714"/>
          <a:lstStyle/>
          <a:p>
            <a:pPr eaLnBrk="1" hangingPunct="1"/>
            <a:endParaRPr lang="ja-JP"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pic>
        <p:nvPicPr>
          <p:cNvPr id="2" name="Picture 26" descr="ゆうゆうゆうシンボルマーク"/>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57225" y="2214563"/>
            <a:ext cx="1289050" cy="128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9"/>
          <p:cNvSpPr>
            <a:spLocks noChangeArrowheads="1"/>
          </p:cNvSpPr>
          <p:nvPr userDrawn="1"/>
        </p:nvSpPr>
        <p:spPr bwMode="auto">
          <a:xfrm>
            <a:off x="1871663" y="2124075"/>
            <a:ext cx="6389687" cy="1574800"/>
          </a:xfrm>
          <a:prstGeom prst="rect">
            <a:avLst/>
          </a:prstGeom>
          <a:gradFill rotWithShape="1">
            <a:gsLst>
              <a:gs pos="0">
                <a:srgbClr val="FFFFFF"/>
              </a:gs>
              <a:gs pos="100000">
                <a:srgbClr val="FFDDF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98000" tIns="82800" rIns="198000" bIns="82800" anchor="ctr"/>
          <a:lstStyle>
            <a:lvl1pPr eaLnBrk="0" hangingPunct="0">
              <a:defRPr kumimoji="1" sz="1200">
                <a:solidFill>
                  <a:schemeClr val="tx1"/>
                </a:solidFill>
                <a:latin typeface="HG丸ｺﾞｼｯｸM-PRO" pitchFamily="50" charset="-128"/>
                <a:ea typeface="HG丸ｺﾞｼｯｸM-PRO" pitchFamily="50" charset="-128"/>
              </a:defRPr>
            </a:lvl1pPr>
            <a:lvl2pPr marL="742950" indent="-285750" eaLnBrk="0" hangingPunct="0">
              <a:defRPr kumimoji="1" sz="1200">
                <a:solidFill>
                  <a:schemeClr val="tx1"/>
                </a:solidFill>
                <a:latin typeface="HG丸ｺﾞｼｯｸM-PRO" pitchFamily="50" charset="-128"/>
                <a:ea typeface="HG丸ｺﾞｼｯｸM-PRO" pitchFamily="50" charset="-128"/>
              </a:defRPr>
            </a:lvl2pPr>
            <a:lvl3pPr marL="1143000" indent="-228600" eaLnBrk="0" hangingPunct="0">
              <a:defRPr kumimoji="1" sz="1200">
                <a:solidFill>
                  <a:schemeClr val="tx1"/>
                </a:solidFill>
                <a:latin typeface="HG丸ｺﾞｼｯｸM-PRO" pitchFamily="50" charset="-128"/>
                <a:ea typeface="HG丸ｺﾞｼｯｸM-PRO" pitchFamily="50" charset="-128"/>
              </a:defRPr>
            </a:lvl3pPr>
            <a:lvl4pPr marL="1600200" indent="-228600" eaLnBrk="0" hangingPunct="0">
              <a:defRPr kumimoji="1" sz="1200">
                <a:solidFill>
                  <a:schemeClr val="tx1"/>
                </a:solidFill>
                <a:latin typeface="HG丸ｺﾞｼｯｸM-PRO" pitchFamily="50" charset="-128"/>
                <a:ea typeface="HG丸ｺﾞｼｯｸM-PRO" pitchFamily="50" charset="-128"/>
              </a:defRPr>
            </a:lvl4pPr>
            <a:lvl5pPr marL="2057400" indent="-228600" eaLnBrk="0" hangingPunct="0">
              <a:defRPr kumimoji="1" sz="1200">
                <a:solidFill>
                  <a:schemeClr val="tx1"/>
                </a:solidFill>
                <a:latin typeface="HG丸ｺﾞｼｯｸM-PRO" pitchFamily="50" charset="-128"/>
                <a:ea typeface="HG丸ｺﾞｼｯｸM-PRO" pitchFamily="50" charset="-128"/>
              </a:defRPr>
            </a:lvl5pPr>
            <a:lvl6pPr marL="2514600" indent="-228600" algn="ctr" eaLnBrk="0" fontAlgn="base" hangingPunct="0">
              <a:lnSpc>
                <a:spcPct val="110000"/>
              </a:lnSpc>
              <a:spcBef>
                <a:spcPct val="0"/>
              </a:spcBef>
              <a:spcAft>
                <a:spcPct val="45000"/>
              </a:spcAft>
              <a:defRPr kumimoji="1" sz="1200">
                <a:solidFill>
                  <a:schemeClr val="tx1"/>
                </a:solidFill>
                <a:latin typeface="HG丸ｺﾞｼｯｸM-PRO" pitchFamily="50" charset="-128"/>
                <a:ea typeface="HG丸ｺﾞｼｯｸM-PRO" pitchFamily="50" charset="-128"/>
              </a:defRPr>
            </a:lvl6pPr>
            <a:lvl7pPr marL="2971800" indent="-228600" algn="ctr" eaLnBrk="0" fontAlgn="base" hangingPunct="0">
              <a:lnSpc>
                <a:spcPct val="110000"/>
              </a:lnSpc>
              <a:spcBef>
                <a:spcPct val="0"/>
              </a:spcBef>
              <a:spcAft>
                <a:spcPct val="45000"/>
              </a:spcAft>
              <a:defRPr kumimoji="1" sz="1200">
                <a:solidFill>
                  <a:schemeClr val="tx1"/>
                </a:solidFill>
                <a:latin typeface="HG丸ｺﾞｼｯｸM-PRO" pitchFamily="50" charset="-128"/>
                <a:ea typeface="HG丸ｺﾞｼｯｸM-PRO" pitchFamily="50" charset="-128"/>
              </a:defRPr>
            </a:lvl7pPr>
            <a:lvl8pPr marL="3429000" indent="-228600" algn="ctr" eaLnBrk="0" fontAlgn="base" hangingPunct="0">
              <a:lnSpc>
                <a:spcPct val="110000"/>
              </a:lnSpc>
              <a:spcBef>
                <a:spcPct val="0"/>
              </a:spcBef>
              <a:spcAft>
                <a:spcPct val="45000"/>
              </a:spcAft>
              <a:defRPr kumimoji="1" sz="1200">
                <a:solidFill>
                  <a:schemeClr val="tx1"/>
                </a:solidFill>
                <a:latin typeface="HG丸ｺﾞｼｯｸM-PRO" pitchFamily="50" charset="-128"/>
                <a:ea typeface="HG丸ｺﾞｼｯｸM-PRO" pitchFamily="50" charset="-128"/>
              </a:defRPr>
            </a:lvl8pPr>
            <a:lvl9pPr marL="3886200" indent="-228600" algn="ctr" eaLnBrk="0" fontAlgn="base" hangingPunct="0">
              <a:lnSpc>
                <a:spcPct val="110000"/>
              </a:lnSpc>
              <a:spcBef>
                <a:spcPct val="0"/>
              </a:spcBef>
              <a:spcAft>
                <a:spcPct val="45000"/>
              </a:spcAft>
              <a:defRPr kumimoji="1" sz="1200">
                <a:solidFill>
                  <a:schemeClr val="tx1"/>
                </a:solidFill>
                <a:latin typeface="HG丸ｺﾞｼｯｸM-PRO" pitchFamily="50" charset="-128"/>
                <a:ea typeface="HG丸ｺﾞｼｯｸM-PRO" pitchFamily="50" charset="-128"/>
              </a:defRPr>
            </a:lvl9pPr>
          </a:lstStyle>
          <a:p>
            <a:pPr algn="l" eaLnBrk="1" hangingPunct="1">
              <a:lnSpc>
                <a:spcPct val="75000"/>
              </a:lnSpc>
              <a:defRPr/>
            </a:pPr>
            <a:endParaRPr lang="ja-JP" altLang="en-US" sz="2800" smtClean="0">
              <a:solidFill>
                <a:srgbClr val="000000"/>
              </a:solidFill>
              <a:latin typeface="Times New Roman" pitchFamily="18" charset="0"/>
            </a:endParaRPr>
          </a:p>
        </p:txBody>
      </p:sp>
      <p:sp>
        <p:nvSpPr>
          <p:cNvPr id="4" name="タイトル 1"/>
          <p:cNvSpPr>
            <a:spLocks noGrp="1"/>
          </p:cNvSpPr>
          <p:nvPr>
            <p:ph type="ctrTitle"/>
          </p:nvPr>
        </p:nvSpPr>
        <p:spPr>
          <a:xfrm>
            <a:off x="2051720" y="2672485"/>
            <a:ext cx="5721635" cy="576495"/>
          </a:xfrm>
          <a:prstGeom prst="rect">
            <a:avLst/>
          </a:prstGeom>
        </p:spPr>
        <p:txBody>
          <a:bodyPr/>
          <a:lstStyle>
            <a:lvl1pPr algn="ctr">
              <a:defRPr b="0" i="0" baseline="0">
                <a:solidFill>
                  <a:schemeClr val="tx1"/>
                </a:solidFill>
                <a:latin typeface="+mn-lt"/>
                <a:ea typeface="HG丸ｺﾞｼｯｸM-PRO" pitchFamily="50" charset="-128"/>
              </a:defRPr>
            </a:lvl1pPr>
          </a:lstStyle>
          <a:p>
            <a:r>
              <a:rPr lang="ja-JP" altLang="en-US" dirty="0" smtClean="0"/>
              <a:t>マスタ タイトルの書式設定</a:t>
            </a:r>
            <a:endParaRPr lang="ja-JP" altLang="en-US" dirty="0"/>
          </a:p>
        </p:txBody>
      </p:sp>
      <p:sp>
        <p:nvSpPr>
          <p:cNvPr id="5" name="サブタイトル 2"/>
          <p:cNvSpPr>
            <a:spLocks noGrp="1"/>
          </p:cNvSpPr>
          <p:nvPr>
            <p:ph type="subTitle" idx="1"/>
          </p:nvPr>
        </p:nvSpPr>
        <p:spPr>
          <a:xfrm>
            <a:off x="1371600" y="3886200"/>
            <a:ext cx="6400800" cy="1752600"/>
          </a:xfrm>
          <a:prstGeom prst="rect">
            <a:avLst/>
          </a:prstGeom>
        </p:spPr>
        <p:txBody>
          <a:bodyPr/>
          <a:lstStyle>
            <a:lvl1pPr marL="0" indent="0" algn="ctr">
              <a:buNone/>
              <a:defRPr sz="2000" baseline="0">
                <a:ea typeface="HG丸ｺﾞｼｯｸM-PRO" pitchFamily="50" charset="-128"/>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smtClean="0"/>
              <a:t>マスタ サブタイトルの書式設定</a:t>
            </a:r>
            <a:endParaRPr lang="ja-JP" altLang="en-US" dirty="0"/>
          </a:p>
        </p:txBody>
      </p:sp>
    </p:spTree>
    <p:extLst>
      <p:ext uri="{BB962C8B-B14F-4D97-AF65-F5344CB8AC3E}">
        <p14:creationId xmlns:p14="http://schemas.microsoft.com/office/powerpoint/2010/main" val="1174751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本文">
    <p:spTree>
      <p:nvGrpSpPr>
        <p:cNvPr id="1" name=""/>
        <p:cNvGrpSpPr/>
        <p:nvPr/>
      </p:nvGrpSpPr>
      <p:grpSpPr>
        <a:xfrm>
          <a:off x="0" y="0"/>
          <a:ext cx="0" cy="0"/>
          <a:chOff x="0" y="0"/>
          <a:chExt cx="0" cy="0"/>
        </a:xfrm>
      </p:grpSpPr>
      <p:sp>
        <p:nvSpPr>
          <p:cNvPr id="2" name="タイトル 1"/>
          <p:cNvSpPr>
            <a:spLocks noGrp="1"/>
          </p:cNvSpPr>
          <p:nvPr>
            <p:ph type="title"/>
          </p:nvPr>
        </p:nvSpPr>
        <p:spPr>
          <a:xfrm>
            <a:off x="971550" y="233363"/>
            <a:ext cx="7696200" cy="539750"/>
          </a:xfrm>
          <a:prstGeom prst="rect">
            <a:avLst/>
          </a:prstGeom>
        </p:spPr>
        <p:txBody>
          <a:bodyPr/>
          <a:lstStyle>
            <a:lvl1pPr>
              <a:defRPr b="0" i="0" baseline="0">
                <a:solidFill>
                  <a:schemeClr val="tx1"/>
                </a:solidFill>
                <a:latin typeface="+mn-lt"/>
                <a:ea typeface="HG丸ｺﾞｼｯｸM-PRO" pitchFamily="50" charset="-128"/>
              </a:defRPr>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a:xfrm>
            <a:off x="457200" y="1042988"/>
            <a:ext cx="8229600" cy="5083175"/>
          </a:xfrm>
          <a:prstGeom prst="rect">
            <a:avLst/>
          </a:prstGeom>
        </p:spPr>
        <p:txBody>
          <a:bodyPr/>
          <a:lstStyle>
            <a:lvl1pPr>
              <a:defRPr baseline="0">
                <a:ea typeface="HG丸ｺﾞｼｯｸM-PRO" pitchFamily="50" charset="-128"/>
              </a:defRPr>
            </a:lvl1pPr>
            <a:lvl2pPr>
              <a:defRPr baseline="0">
                <a:ea typeface="HG丸ｺﾞｼｯｸM-PRO" pitchFamily="50" charset="-128"/>
              </a:defRPr>
            </a:lvl2pPr>
            <a:lvl3pPr>
              <a:defRPr baseline="0">
                <a:ea typeface="HG丸ｺﾞｼｯｸM-PRO" pitchFamily="50" charset="-128"/>
              </a:defRPr>
            </a:lvl3pPr>
            <a:lvl4pPr>
              <a:defRPr baseline="0">
                <a:ea typeface="HG丸ｺﾞｼｯｸM-PRO" pitchFamily="50" charset="-128"/>
              </a:defRPr>
            </a:lvl4pPr>
            <a:lvl5pPr>
              <a:defRPr baseline="0">
                <a:ea typeface="HG丸ｺﾞｼｯｸM-PRO" pitchFamily="50" charset="-128"/>
              </a:defRPr>
            </a:lvl5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pic>
        <p:nvPicPr>
          <p:cNvPr id="5" name="Picture 27" descr="ゆうゆうゆうシンボルマーク"/>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07963" y="190500"/>
            <a:ext cx="628650"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30"/>
          <p:cNvSpPr>
            <a:spLocks noChangeArrowheads="1"/>
          </p:cNvSpPr>
          <p:nvPr userDrawn="1"/>
        </p:nvSpPr>
        <p:spPr bwMode="auto">
          <a:xfrm>
            <a:off x="228600" y="6489700"/>
            <a:ext cx="8753475" cy="76200"/>
          </a:xfrm>
          <a:prstGeom prst="rect">
            <a:avLst/>
          </a:prstGeom>
          <a:gradFill rotWithShape="1">
            <a:gsLst>
              <a:gs pos="0">
                <a:srgbClr val="FFFFFF"/>
              </a:gs>
              <a:gs pos="100000">
                <a:srgbClr val="B8CDF4"/>
              </a:gs>
            </a:gsLst>
            <a:lin ang="5400000" scaled="1"/>
          </a:gra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lstStyle>
            <a:lvl1pPr eaLnBrk="0" hangingPunct="0">
              <a:defRPr kumimoji="1" sz="1200">
                <a:solidFill>
                  <a:schemeClr val="tx1"/>
                </a:solidFill>
                <a:latin typeface="HG丸ｺﾞｼｯｸM-PRO" pitchFamily="50" charset="-128"/>
                <a:ea typeface="HG丸ｺﾞｼｯｸM-PRO" pitchFamily="50" charset="-128"/>
              </a:defRPr>
            </a:lvl1pPr>
            <a:lvl2pPr marL="742950" indent="-285750" eaLnBrk="0" hangingPunct="0">
              <a:defRPr kumimoji="1" sz="1200">
                <a:solidFill>
                  <a:schemeClr val="tx1"/>
                </a:solidFill>
                <a:latin typeface="HG丸ｺﾞｼｯｸM-PRO" pitchFamily="50" charset="-128"/>
                <a:ea typeface="HG丸ｺﾞｼｯｸM-PRO" pitchFamily="50" charset="-128"/>
              </a:defRPr>
            </a:lvl2pPr>
            <a:lvl3pPr marL="1143000" indent="-228600" eaLnBrk="0" hangingPunct="0">
              <a:defRPr kumimoji="1" sz="1200">
                <a:solidFill>
                  <a:schemeClr val="tx1"/>
                </a:solidFill>
                <a:latin typeface="HG丸ｺﾞｼｯｸM-PRO" pitchFamily="50" charset="-128"/>
                <a:ea typeface="HG丸ｺﾞｼｯｸM-PRO" pitchFamily="50" charset="-128"/>
              </a:defRPr>
            </a:lvl3pPr>
            <a:lvl4pPr marL="1600200" indent="-228600" eaLnBrk="0" hangingPunct="0">
              <a:defRPr kumimoji="1" sz="1200">
                <a:solidFill>
                  <a:schemeClr val="tx1"/>
                </a:solidFill>
                <a:latin typeface="HG丸ｺﾞｼｯｸM-PRO" pitchFamily="50" charset="-128"/>
                <a:ea typeface="HG丸ｺﾞｼｯｸM-PRO" pitchFamily="50" charset="-128"/>
              </a:defRPr>
            </a:lvl4pPr>
            <a:lvl5pPr marL="2057400" indent="-228600" eaLnBrk="0" hangingPunct="0">
              <a:defRPr kumimoji="1" sz="1200">
                <a:solidFill>
                  <a:schemeClr val="tx1"/>
                </a:solidFill>
                <a:latin typeface="HG丸ｺﾞｼｯｸM-PRO" pitchFamily="50" charset="-128"/>
                <a:ea typeface="HG丸ｺﾞｼｯｸM-PRO" pitchFamily="50" charset="-128"/>
              </a:defRPr>
            </a:lvl5pPr>
            <a:lvl6pPr marL="2514600" indent="-228600" algn="ctr" eaLnBrk="0" fontAlgn="base" hangingPunct="0">
              <a:lnSpc>
                <a:spcPct val="110000"/>
              </a:lnSpc>
              <a:spcBef>
                <a:spcPct val="0"/>
              </a:spcBef>
              <a:spcAft>
                <a:spcPct val="45000"/>
              </a:spcAft>
              <a:defRPr kumimoji="1" sz="1200">
                <a:solidFill>
                  <a:schemeClr val="tx1"/>
                </a:solidFill>
                <a:latin typeface="HG丸ｺﾞｼｯｸM-PRO" pitchFamily="50" charset="-128"/>
                <a:ea typeface="HG丸ｺﾞｼｯｸM-PRO" pitchFamily="50" charset="-128"/>
              </a:defRPr>
            </a:lvl6pPr>
            <a:lvl7pPr marL="2971800" indent="-228600" algn="ctr" eaLnBrk="0" fontAlgn="base" hangingPunct="0">
              <a:lnSpc>
                <a:spcPct val="110000"/>
              </a:lnSpc>
              <a:spcBef>
                <a:spcPct val="0"/>
              </a:spcBef>
              <a:spcAft>
                <a:spcPct val="45000"/>
              </a:spcAft>
              <a:defRPr kumimoji="1" sz="1200">
                <a:solidFill>
                  <a:schemeClr val="tx1"/>
                </a:solidFill>
                <a:latin typeface="HG丸ｺﾞｼｯｸM-PRO" pitchFamily="50" charset="-128"/>
                <a:ea typeface="HG丸ｺﾞｼｯｸM-PRO" pitchFamily="50" charset="-128"/>
              </a:defRPr>
            </a:lvl7pPr>
            <a:lvl8pPr marL="3429000" indent="-228600" algn="ctr" eaLnBrk="0" fontAlgn="base" hangingPunct="0">
              <a:lnSpc>
                <a:spcPct val="110000"/>
              </a:lnSpc>
              <a:spcBef>
                <a:spcPct val="0"/>
              </a:spcBef>
              <a:spcAft>
                <a:spcPct val="45000"/>
              </a:spcAft>
              <a:defRPr kumimoji="1" sz="1200">
                <a:solidFill>
                  <a:schemeClr val="tx1"/>
                </a:solidFill>
                <a:latin typeface="HG丸ｺﾞｼｯｸM-PRO" pitchFamily="50" charset="-128"/>
                <a:ea typeface="HG丸ｺﾞｼｯｸM-PRO" pitchFamily="50" charset="-128"/>
              </a:defRPr>
            </a:lvl8pPr>
            <a:lvl9pPr marL="3886200" indent="-228600" algn="ctr" eaLnBrk="0" fontAlgn="base" hangingPunct="0">
              <a:lnSpc>
                <a:spcPct val="110000"/>
              </a:lnSpc>
              <a:spcBef>
                <a:spcPct val="0"/>
              </a:spcBef>
              <a:spcAft>
                <a:spcPct val="45000"/>
              </a:spcAft>
              <a:defRPr kumimoji="1" sz="1200">
                <a:solidFill>
                  <a:schemeClr val="tx1"/>
                </a:solidFill>
                <a:latin typeface="HG丸ｺﾞｼｯｸM-PRO" pitchFamily="50" charset="-128"/>
                <a:ea typeface="HG丸ｺﾞｼｯｸM-PRO" pitchFamily="50" charset="-128"/>
              </a:defRPr>
            </a:lvl9pPr>
          </a:lstStyle>
          <a:p>
            <a:pPr eaLnBrk="1" hangingPunct="1">
              <a:defRPr/>
            </a:pPr>
            <a:endParaRPr lang="ja-JP" altLang="en-US" smtClean="0"/>
          </a:p>
        </p:txBody>
      </p:sp>
      <p:sp>
        <p:nvSpPr>
          <p:cNvPr id="9" name="Rectangle 31"/>
          <p:cNvSpPr>
            <a:spLocks noChangeArrowheads="1"/>
          </p:cNvSpPr>
          <p:nvPr userDrawn="1"/>
        </p:nvSpPr>
        <p:spPr bwMode="auto">
          <a:xfrm>
            <a:off x="971550" y="728663"/>
            <a:ext cx="7696200" cy="90487"/>
          </a:xfrm>
          <a:prstGeom prst="rect">
            <a:avLst/>
          </a:prstGeom>
          <a:gradFill rotWithShape="1">
            <a:gsLst>
              <a:gs pos="0">
                <a:srgbClr val="FFFFFF"/>
              </a:gs>
              <a:gs pos="100000">
                <a:srgbClr val="FCD4E9"/>
              </a:gs>
            </a:gsLst>
            <a:lin ang="5400000" scaled="1"/>
          </a:gra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lstStyle>
            <a:lvl1pPr eaLnBrk="0" hangingPunct="0">
              <a:defRPr kumimoji="1" sz="1200">
                <a:solidFill>
                  <a:schemeClr val="tx1"/>
                </a:solidFill>
                <a:latin typeface="HG丸ｺﾞｼｯｸM-PRO" pitchFamily="50" charset="-128"/>
                <a:ea typeface="HG丸ｺﾞｼｯｸM-PRO" pitchFamily="50" charset="-128"/>
              </a:defRPr>
            </a:lvl1pPr>
            <a:lvl2pPr marL="742950" indent="-285750" eaLnBrk="0" hangingPunct="0">
              <a:defRPr kumimoji="1" sz="1200">
                <a:solidFill>
                  <a:schemeClr val="tx1"/>
                </a:solidFill>
                <a:latin typeface="HG丸ｺﾞｼｯｸM-PRO" pitchFamily="50" charset="-128"/>
                <a:ea typeface="HG丸ｺﾞｼｯｸM-PRO" pitchFamily="50" charset="-128"/>
              </a:defRPr>
            </a:lvl2pPr>
            <a:lvl3pPr marL="1143000" indent="-228600" eaLnBrk="0" hangingPunct="0">
              <a:defRPr kumimoji="1" sz="1200">
                <a:solidFill>
                  <a:schemeClr val="tx1"/>
                </a:solidFill>
                <a:latin typeface="HG丸ｺﾞｼｯｸM-PRO" pitchFamily="50" charset="-128"/>
                <a:ea typeface="HG丸ｺﾞｼｯｸM-PRO" pitchFamily="50" charset="-128"/>
              </a:defRPr>
            </a:lvl3pPr>
            <a:lvl4pPr marL="1600200" indent="-228600" eaLnBrk="0" hangingPunct="0">
              <a:defRPr kumimoji="1" sz="1200">
                <a:solidFill>
                  <a:schemeClr val="tx1"/>
                </a:solidFill>
                <a:latin typeface="HG丸ｺﾞｼｯｸM-PRO" pitchFamily="50" charset="-128"/>
                <a:ea typeface="HG丸ｺﾞｼｯｸM-PRO" pitchFamily="50" charset="-128"/>
              </a:defRPr>
            </a:lvl4pPr>
            <a:lvl5pPr marL="2057400" indent="-228600" eaLnBrk="0" hangingPunct="0">
              <a:defRPr kumimoji="1" sz="1200">
                <a:solidFill>
                  <a:schemeClr val="tx1"/>
                </a:solidFill>
                <a:latin typeface="HG丸ｺﾞｼｯｸM-PRO" pitchFamily="50" charset="-128"/>
                <a:ea typeface="HG丸ｺﾞｼｯｸM-PRO" pitchFamily="50" charset="-128"/>
              </a:defRPr>
            </a:lvl5pPr>
            <a:lvl6pPr marL="2514600" indent="-228600" algn="ctr" eaLnBrk="0" fontAlgn="base" hangingPunct="0">
              <a:lnSpc>
                <a:spcPct val="110000"/>
              </a:lnSpc>
              <a:spcBef>
                <a:spcPct val="0"/>
              </a:spcBef>
              <a:spcAft>
                <a:spcPct val="45000"/>
              </a:spcAft>
              <a:defRPr kumimoji="1" sz="1200">
                <a:solidFill>
                  <a:schemeClr val="tx1"/>
                </a:solidFill>
                <a:latin typeface="HG丸ｺﾞｼｯｸM-PRO" pitchFamily="50" charset="-128"/>
                <a:ea typeface="HG丸ｺﾞｼｯｸM-PRO" pitchFamily="50" charset="-128"/>
              </a:defRPr>
            </a:lvl6pPr>
            <a:lvl7pPr marL="2971800" indent="-228600" algn="ctr" eaLnBrk="0" fontAlgn="base" hangingPunct="0">
              <a:lnSpc>
                <a:spcPct val="110000"/>
              </a:lnSpc>
              <a:spcBef>
                <a:spcPct val="0"/>
              </a:spcBef>
              <a:spcAft>
                <a:spcPct val="45000"/>
              </a:spcAft>
              <a:defRPr kumimoji="1" sz="1200">
                <a:solidFill>
                  <a:schemeClr val="tx1"/>
                </a:solidFill>
                <a:latin typeface="HG丸ｺﾞｼｯｸM-PRO" pitchFamily="50" charset="-128"/>
                <a:ea typeface="HG丸ｺﾞｼｯｸM-PRO" pitchFamily="50" charset="-128"/>
              </a:defRPr>
            </a:lvl7pPr>
            <a:lvl8pPr marL="3429000" indent="-228600" algn="ctr" eaLnBrk="0" fontAlgn="base" hangingPunct="0">
              <a:lnSpc>
                <a:spcPct val="110000"/>
              </a:lnSpc>
              <a:spcBef>
                <a:spcPct val="0"/>
              </a:spcBef>
              <a:spcAft>
                <a:spcPct val="45000"/>
              </a:spcAft>
              <a:defRPr kumimoji="1" sz="1200">
                <a:solidFill>
                  <a:schemeClr val="tx1"/>
                </a:solidFill>
                <a:latin typeface="HG丸ｺﾞｼｯｸM-PRO" pitchFamily="50" charset="-128"/>
                <a:ea typeface="HG丸ｺﾞｼｯｸM-PRO" pitchFamily="50" charset="-128"/>
              </a:defRPr>
            </a:lvl8pPr>
            <a:lvl9pPr marL="3886200" indent="-228600" algn="ctr" eaLnBrk="0" fontAlgn="base" hangingPunct="0">
              <a:lnSpc>
                <a:spcPct val="110000"/>
              </a:lnSpc>
              <a:spcBef>
                <a:spcPct val="0"/>
              </a:spcBef>
              <a:spcAft>
                <a:spcPct val="45000"/>
              </a:spcAft>
              <a:defRPr kumimoji="1" sz="1200">
                <a:solidFill>
                  <a:schemeClr val="tx1"/>
                </a:solidFill>
                <a:latin typeface="HG丸ｺﾞｼｯｸM-PRO" pitchFamily="50" charset="-128"/>
                <a:ea typeface="HG丸ｺﾞｼｯｸM-PRO" pitchFamily="50" charset="-128"/>
              </a:defRPr>
            </a:lvl9pPr>
          </a:lstStyle>
          <a:p>
            <a:pPr eaLnBrk="1" hangingPunct="1">
              <a:defRPr/>
            </a:pPr>
            <a:endParaRPr lang="ja-JP" altLang="en-US" smtClean="0"/>
          </a:p>
        </p:txBody>
      </p:sp>
      <p:sp>
        <p:nvSpPr>
          <p:cNvPr id="10" name="Text Box 26"/>
          <p:cNvSpPr txBox="1">
            <a:spLocks noChangeArrowheads="1"/>
          </p:cNvSpPr>
          <p:nvPr userDrawn="1"/>
        </p:nvSpPr>
        <p:spPr bwMode="auto">
          <a:xfrm>
            <a:off x="196850" y="6617144"/>
            <a:ext cx="5545138" cy="187231"/>
          </a:xfrm>
          <a:prstGeom prst="rect">
            <a:avLst/>
          </a:prstGeom>
          <a:noFill/>
          <a:ln w="9525" algn="ctr">
            <a:noFill/>
            <a:miter lim="800000"/>
            <a:headEnd/>
            <a:tailEnd/>
          </a:ln>
          <a:effectLst/>
        </p:spPr>
        <p:txBody>
          <a:bodyPr lIns="74295" tIns="8890" rIns="74295" bIns="8890">
            <a:spAutoFit/>
          </a:bodyPr>
          <a:lstStyle>
            <a:lvl1pPr eaLnBrk="0" hangingPunct="0">
              <a:defRPr kumimoji="1" sz="1200">
                <a:solidFill>
                  <a:schemeClr val="tx1"/>
                </a:solidFill>
                <a:latin typeface="HG丸ｺﾞｼｯｸM-PRO" pitchFamily="50" charset="-128"/>
                <a:ea typeface="HG丸ｺﾞｼｯｸM-PRO" pitchFamily="50" charset="-128"/>
              </a:defRPr>
            </a:lvl1pPr>
            <a:lvl2pPr marL="742950" indent="-285750" eaLnBrk="0" hangingPunct="0">
              <a:defRPr kumimoji="1" sz="1200">
                <a:solidFill>
                  <a:schemeClr val="tx1"/>
                </a:solidFill>
                <a:latin typeface="HG丸ｺﾞｼｯｸM-PRO" pitchFamily="50" charset="-128"/>
                <a:ea typeface="HG丸ｺﾞｼｯｸM-PRO" pitchFamily="50" charset="-128"/>
              </a:defRPr>
            </a:lvl2pPr>
            <a:lvl3pPr marL="1143000" indent="-228600" eaLnBrk="0" hangingPunct="0">
              <a:defRPr kumimoji="1" sz="1200">
                <a:solidFill>
                  <a:schemeClr val="tx1"/>
                </a:solidFill>
                <a:latin typeface="HG丸ｺﾞｼｯｸM-PRO" pitchFamily="50" charset="-128"/>
                <a:ea typeface="HG丸ｺﾞｼｯｸM-PRO" pitchFamily="50" charset="-128"/>
              </a:defRPr>
            </a:lvl3pPr>
            <a:lvl4pPr marL="1600200" indent="-228600" eaLnBrk="0" hangingPunct="0">
              <a:defRPr kumimoji="1" sz="1200">
                <a:solidFill>
                  <a:schemeClr val="tx1"/>
                </a:solidFill>
                <a:latin typeface="HG丸ｺﾞｼｯｸM-PRO" pitchFamily="50" charset="-128"/>
                <a:ea typeface="HG丸ｺﾞｼｯｸM-PRO" pitchFamily="50" charset="-128"/>
              </a:defRPr>
            </a:lvl4pPr>
            <a:lvl5pPr marL="2057400" indent="-228600" eaLnBrk="0" hangingPunct="0">
              <a:defRPr kumimoji="1" sz="1200">
                <a:solidFill>
                  <a:schemeClr val="tx1"/>
                </a:solidFill>
                <a:latin typeface="HG丸ｺﾞｼｯｸM-PRO" pitchFamily="50" charset="-128"/>
                <a:ea typeface="HG丸ｺﾞｼｯｸM-PRO" pitchFamily="50" charset="-128"/>
              </a:defRPr>
            </a:lvl5pPr>
            <a:lvl6pPr marL="2514600" indent="-228600" algn="ctr" eaLnBrk="0" fontAlgn="base" hangingPunct="0">
              <a:lnSpc>
                <a:spcPct val="110000"/>
              </a:lnSpc>
              <a:spcBef>
                <a:spcPct val="0"/>
              </a:spcBef>
              <a:spcAft>
                <a:spcPct val="45000"/>
              </a:spcAft>
              <a:defRPr kumimoji="1" sz="1200">
                <a:solidFill>
                  <a:schemeClr val="tx1"/>
                </a:solidFill>
                <a:latin typeface="HG丸ｺﾞｼｯｸM-PRO" pitchFamily="50" charset="-128"/>
                <a:ea typeface="HG丸ｺﾞｼｯｸM-PRO" pitchFamily="50" charset="-128"/>
              </a:defRPr>
            </a:lvl6pPr>
            <a:lvl7pPr marL="2971800" indent="-228600" algn="ctr" eaLnBrk="0" fontAlgn="base" hangingPunct="0">
              <a:lnSpc>
                <a:spcPct val="110000"/>
              </a:lnSpc>
              <a:spcBef>
                <a:spcPct val="0"/>
              </a:spcBef>
              <a:spcAft>
                <a:spcPct val="45000"/>
              </a:spcAft>
              <a:defRPr kumimoji="1" sz="1200">
                <a:solidFill>
                  <a:schemeClr val="tx1"/>
                </a:solidFill>
                <a:latin typeface="HG丸ｺﾞｼｯｸM-PRO" pitchFamily="50" charset="-128"/>
                <a:ea typeface="HG丸ｺﾞｼｯｸM-PRO" pitchFamily="50" charset="-128"/>
              </a:defRPr>
            </a:lvl7pPr>
            <a:lvl8pPr marL="3429000" indent="-228600" algn="ctr" eaLnBrk="0" fontAlgn="base" hangingPunct="0">
              <a:lnSpc>
                <a:spcPct val="110000"/>
              </a:lnSpc>
              <a:spcBef>
                <a:spcPct val="0"/>
              </a:spcBef>
              <a:spcAft>
                <a:spcPct val="45000"/>
              </a:spcAft>
              <a:defRPr kumimoji="1" sz="1200">
                <a:solidFill>
                  <a:schemeClr val="tx1"/>
                </a:solidFill>
                <a:latin typeface="HG丸ｺﾞｼｯｸM-PRO" pitchFamily="50" charset="-128"/>
                <a:ea typeface="HG丸ｺﾞｼｯｸM-PRO" pitchFamily="50" charset="-128"/>
              </a:defRPr>
            </a:lvl8pPr>
            <a:lvl9pPr marL="3886200" indent="-228600" algn="ctr" eaLnBrk="0" fontAlgn="base" hangingPunct="0">
              <a:lnSpc>
                <a:spcPct val="110000"/>
              </a:lnSpc>
              <a:spcBef>
                <a:spcPct val="0"/>
              </a:spcBef>
              <a:spcAft>
                <a:spcPct val="45000"/>
              </a:spcAft>
              <a:defRPr kumimoji="1" sz="1200">
                <a:solidFill>
                  <a:schemeClr val="tx1"/>
                </a:solidFill>
                <a:latin typeface="HG丸ｺﾞｼｯｸM-PRO" pitchFamily="50" charset="-128"/>
                <a:ea typeface="HG丸ｺﾞｼｯｸM-PRO" pitchFamily="50" charset="-128"/>
              </a:defRPr>
            </a:lvl9pPr>
          </a:lstStyle>
          <a:p>
            <a:pPr algn="l" eaLnBrk="1" hangingPunct="1">
              <a:lnSpc>
                <a:spcPct val="100000"/>
              </a:lnSpc>
              <a:spcAft>
                <a:spcPct val="0"/>
              </a:spcAft>
              <a:defRPr/>
            </a:pPr>
            <a:r>
              <a:rPr lang="en-US" altLang="ja-JP" sz="1100" b="0" i="1" dirty="0" smtClean="0">
                <a:latin typeface="+mn-lt"/>
                <a:ea typeface="ＭＳ Ｐゴシック" pitchFamily="50" charset="-128"/>
              </a:rPr>
              <a:t>Copyright (C) 2015  NTT </a:t>
            </a:r>
            <a:r>
              <a:rPr lang="en-US" altLang="ja-JP" sz="1100" b="0" i="1" dirty="0" err="1" smtClean="0">
                <a:latin typeface="+mn-lt"/>
                <a:ea typeface="ＭＳ Ｐゴシック" pitchFamily="50" charset="-128"/>
              </a:rPr>
              <a:t>Claruty</a:t>
            </a:r>
            <a:r>
              <a:rPr lang="en-US" altLang="ja-JP" sz="1100" b="0" i="1" dirty="0" smtClean="0">
                <a:latin typeface="+mn-lt"/>
                <a:ea typeface="ＭＳ Ｐゴシック" pitchFamily="50" charset="-128"/>
              </a:rPr>
              <a:t> Corp. All Rights Reserved.</a:t>
            </a:r>
            <a:endParaRPr lang="en-US" altLang="ja-JP" sz="900" b="0" i="1" dirty="0" smtClean="0">
              <a:latin typeface="+mn-lt"/>
              <a:ea typeface="ＭＳ Ｐゴシック" pitchFamily="50" charset="-128"/>
            </a:endParaRPr>
          </a:p>
        </p:txBody>
      </p:sp>
      <p:sp>
        <p:nvSpPr>
          <p:cNvPr id="13" name="スライド番号プレースホルダ 2"/>
          <p:cNvSpPr txBox="1">
            <a:spLocks noGrp="1"/>
          </p:cNvSpPr>
          <p:nvPr userDrawn="1"/>
        </p:nvSpPr>
        <p:spPr bwMode="auto">
          <a:xfrm>
            <a:off x="7867650" y="6400800"/>
            <a:ext cx="17446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1600" b="1">
                <a:solidFill>
                  <a:schemeClr val="tx1"/>
                </a:solidFill>
                <a:latin typeface="Times New Roman" pitchFamily="18" charset="0"/>
                <a:ea typeface="ＭＳ Ｐゴシック" charset="-128"/>
              </a:defRPr>
            </a:lvl1pPr>
            <a:lvl2pPr marL="742950" indent="-285750" eaLnBrk="0" hangingPunct="0">
              <a:defRPr kumimoji="1" sz="1600" b="1">
                <a:solidFill>
                  <a:schemeClr val="tx1"/>
                </a:solidFill>
                <a:latin typeface="Times New Roman" pitchFamily="18" charset="0"/>
                <a:ea typeface="ＭＳ Ｐゴシック" charset="-128"/>
              </a:defRPr>
            </a:lvl2pPr>
            <a:lvl3pPr marL="1143000" indent="-228600" eaLnBrk="0" hangingPunct="0">
              <a:defRPr kumimoji="1" sz="1600" b="1">
                <a:solidFill>
                  <a:schemeClr val="tx1"/>
                </a:solidFill>
                <a:latin typeface="Times New Roman" pitchFamily="18" charset="0"/>
                <a:ea typeface="ＭＳ Ｐゴシック" charset="-128"/>
              </a:defRPr>
            </a:lvl3pPr>
            <a:lvl4pPr marL="1600200" indent="-228600" eaLnBrk="0" hangingPunct="0">
              <a:defRPr kumimoji="1" sz="1600" b="1">
                <a:solidFill>
                  <a:schemeClr val="tx1"/>
                </a:solidFill>
                <a:latin typeface="Times New Roman" pitchFamily="18" charset="0"/>
                <a:ea typeface="ＭＳ Ｐゴシック" charset="-128"/>
              </a:defRPr>
            </a:lvl4pPr>
            <a:lvl5pPr marL="2057400" indent="-228600" eaLnBrk="0" hangingPunct="0">
              <a:defRPr kumimoji="1" sz="1600" b="1">
                <a:solidFill>
                  <a:schemeClr val="tx1"/>
                </a:solidFill>
                <a:latin typeface="Times New Roman" pitchFamily="18" charset="0"/>
                <a:ea typeface="ＭＳ Ｐゴシック" charset="-128"/>
              </a:defRPr>
            </a:lvl5pPr>
            <a:lvl6pPr marL="2514600" indent="-228600" algn="ctr" eaLnBrk="0" fontAlgn="base" hangingPunct="0">
              <a:lnSpc>
                <a:spcPct val="120000"/>
              </a:lnSpc>
              <a:spcBef>
                <a:spcPct val="0"/>
              </a:spcBef>
              <a:spcAft>
                <a:spcPct val="45000"/>
              </a:spcAft>
              <a:defRPr kumimoji="1" sz="1600" b="1">
                <a:solidFill>
                  <a:schemeClr val="tx1"/>
                </a:solidFill>
                <a:latin typeface="Times New Roman" pitchFamily="18" charset="0"/>
                <a:ea typeface="ＭＳ Ｐゴシック" charset="-128"/>
              </a:defRPr>
            </a:lvl6pPr>
            <a:lvl7pPr marL="2971800" indent="-228600" algn="ctr" eaLnBrk="0" fontAlgn="base" hangingPunct="0">
              <a:lnSpc>
                <a:spcPct val="120000"/>
              </a:lnSpc>
              <a:spcBef>
                <a:spcPct val="0"/>
              </a:spcBef>
              <a:spcAft>
                <a:spcPct val="45000"/>
              </a:spcAft>
              <a:defRPr kumimoji="1" sz="1600" b="1">
                <a:solidFill>
                  <a:schemeClr val="tx1"/>
                </a:solidFill>
                <a:latin typeface="Times New Roman" pitchFamily="18" charset="0"/>
                <a:ea typeface="ＭＳ Ｐゴシック" charset="-128"/>
              </a:defRPr>
            </a:lvl7pPr>
            <a:lvl8pPr marL="3429000" indent="-228600" algn="ctr" eaLnBrk="0" fontAlgn="base" hangingPunct="0">
              <a:lnSpc>
                <a:spcPct val="120000"/>
              </a:lnSpc>
              <a:spcBef>
                <a:spcPct val="0"/>
              </a:spcBef>
              <a:spcAft>
                <a:spcPct val="45000"/>
              </a:spcAft>
              <a:defRPr kumimoji="1" sz="1600" b="1">
                <a:solidFill>
                  <a:schemeClr val="tx1"/>
                </a:solidFill>
                <a:latin typeface="Times New Roman" pitchFamily="18" charset="0"/>
                <a:ea typeface="ＭＳ Ｐゴシック" charset="-128"/>
              </a:defRPr>
            </a:lvl8pPr>
            <a:lvl9pPr marL="3886200" indent="-228600" algn="ctr" eaLnBrk="0" fontAlgn="base" hangingPunct="0">
              <a:lnSpc>
                <a:spcPct val="120000"/>
              </a:lnSpc>
              <a:spcBef>
                <a:spcPct val="0"/>
              </a:spcBef>
              <a:spcAft>
                <a:spcPct val="45000"/>
              </a:spcAft>
              <a:defRPr kumimoji="1" sz="1600" b="1">
                <a:solidFill>
                  <a:schemeClr val="tx1"/>
                </a:solidFill>
                <a:latin typeface="Times New Roman" pitchFamily="18" charset="0"/>
                <a:ea typeface="ＭＳ Ｐゴシック" charset="-128"/>
              </a:defRPr>
            </a:lvl9pPr>
          </a:lstStyle>
          <a:p>
            <a:pPr eaLnBrk="1" hangingPunct="1">
              <a:lnSpc>
                <a:spcPct val="100000"/>
              </a:lnSpc>
              <a:spcAft>
                <a:spcPct val="0"/>
              </a:spcAft>
            </a:pPr>
            <a:fld id="{AD0EA927-CD03-430B-BCBD-F172B6A81D3A}" type="slidenum">
              <a:rPr kumimoji="0" lang="ja-JP" altLang="en-US" sz="1400" b="0">
                <a:solidFill>
                  <a:srgbClr val="000000"/>
                </a:solidFill>
                <a:latin typeface="HG丸ｺﾞｼｯｸM-PRO" pitchFamily="50" charset="-128"/>
                <a:ea typeface="HG丸ｺﾞｼｯｸM-PRO" pitchFamily="50" charset="-128"/>
              </a:rPr>
              <a:pPr eaLnBrk="1" hangingPunct="1">
                <a:lnSpc>
                  <a:spcPct val="100000"/>
                </a:lnSpc>
                <a:spcAft>
                  <a:spcPct val="0"/>
                </a:spcAft>
              </a:pPr>
              <a:t>‹#›</a:t>
            </a:fld>
            <a:endParaRPr kumimoji="0" lang="en-US" altLang="ja-JP" sz="1400" b="0" dirty="0">
              <a:solidFill>
                <a:srgbClr val="000000"/>
              </a:solidFill>
              <a:latin typeface="HG丸ｺﾞｼｯｸM-PRO" pitchFamily="50" charset="-128"/>
              <a:ea typeface="HG丸ｺﾞｼｯｸM-PRO" pitchFamily="50" charset="-128"/>
            </a:endParaRPr>
          </a:p>
        </p:txBody>
      </p:sp>
    </p:spTree>
    <p:extLst>
      <p:ext uri="{BB962C8B-B14F-4D97-AF65-F5344CB8AC3E}">
        <p14:creationId xmlns:p14="http://schemas.microsoft.com/office/powerpoint/2010/main" val="27899277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83230973"/>
      </p:ext>
    </p:extLst>
  </p:cSld>
  <p:clrMap bg1="lt1" tx1="dk1" bg2="lt2" tx2="dk2" accent1="accent1" accent2="accent2" accent3="accent3" accent4="accent4" accent5="accent5" accent6="accent6" hlink="hlink" folHlink="folHlink"/>
  <p:sldLayoutIdLst>
    <p:sldLayoutId id="2147488140" r:id="rId1"/>
    <p:sldLayoutId id="2147488146" r:id="rId2"/>
  </p:sldLayoutIdLst>
  <p:hf hdr="0" ftr="0" dt="0"/>
  <p:txStyles>
    <p:titleStyle>
      <a:lvl1pPr algn="l" rtl="0" eaLnBrk="0" fontAlgn="base" hangingPunct="0">
        <a:spcBef>
          <a:spcPct val="0"/>
        </a:spcBef>
        <a:spcAft>
          <a:spcPct val="0"/>
        </a:spcAft>
        <a:defRPr kumimoji="1" sz="2800" b="1">
          <a:solidFill>
            <a:schemeClr val="tx2"/>
          </a:solidFill>
          <a:latin typeface="+mn-lt"/>
          <a:ea typeface="+mj-ea"/>
          <a:cs typeface="+mj-cs"/>
        </a:defRPr>
      </a:lvl1pPr>
      <a:lvl2pPr algn="l" rtl="0" eaLnBrk="0" fontAlgn="base" hangingPunct="0">
        <a:spcBef>
          <a:spcPct val="0"/>
        </a:spcBef>
        <a:spcAft>
          <a:spcPct val="0"/>
        </a:spcAft>
        <a:defRPr kumimoji="1" sz="2800" b="1">
          <a:solidFill>
            <a:schemeClr val="tx2"/>
          </a:solidFill>
          <a:latin typeface="HG丸ｺﾞｼｯｸM-PRO" pitchFamily="50" charset="-128"/>
          <a:ea typeface="ＭＳ Ｐゴシック" pitchFamily="50" charset="-128"/>
        </a:defRPr>
      </a:lvl2pPr>
      <a:lvl3pPr algn="l" rtl="0" eaLnBrk="0" fontAlgn="base" hangingPunct="0">
        <a:spcBef>
          <a:spcPct val="0"/>
        </a:spcBef>
        <a:spcAft>
          <a:spcPct val="0"/>
        </a:spcAft>
        <a:defRPr kumimoji="1" sz="2800" b="1">
          <a:solidFill>
            <a:schemeClr val="tx2"/>
          </a:solidFill>
          <a:latin typeface="HG丸ｺﾞｼｯｸM-PRO" pitchFamily="50" charset="-128"/>
          <a:ea typeface="ＭＳ Ｐゴシック" pitchFamily="50" charset="-128"/>
        </a:defRPr>
      </a:lvl3pPr>
      <a:lvl4pPr algn="l" rtl="0" eaLnBrk="0" fontAlgn="base" hangingPunct="0">
        <a:spcBef>
          <a:spcPct val="0"/>
        </a:spcBef>
        <a:spcAft>
          <a:spcPct val="0"/>
        </a:spcAft>
        <a:defRPr kumimoji="1" sz="2800" b="1">
          <a:solidFill>
            <a:schemeClr val="tx2"/>
          </a:solidFill>
          <a:latin typeface="HG丸ｺﾞｼｯｸM-PRO" pitchFamily="50" charset="-128"/>
          <a:ea typeface="ＭＳ Ｐゴシック" pitchFamily="50" charset="-128"/>
        </a:defRPr>
      </a:lvl4pPr>
      <a:lvl5pPr algn="l" rtl="0" eaLnBrk="0" fontAlgn="base" hangingPunct="0">
        <a:spcBef>
          <a:spcPct val="0"/>
        </a:spcBef>
        <a:spcAft>
          <a:spcPct val="0"/>
        </a:spcAft>
        <a:defRPr kumimoji="1" sz="2800" b="1">
          <a:solidFill>
            <a:schemeClr val="tx2"/>
          </a:solidFill>
          <a:latin typeface="HG丸ｺﾞｼｯｸM-PRO" pitchFamily="50" charset="-128"/>
          <a:ea typeface="ＭＳ Ｐゴシック" pitchFamily="50" charset="-128"/>
        </a:defRPr>
      </a:lvl5pPr>
      <a:lvl6pPr marL="457200" algn="l" rtl="0" fontAlgn="base">
        <a:spcBef>
          <a:spcPct val="0"/>
        </a:spcBef>
        <a:spcAft>
          <a:spcPct val="0"/>
        </a:spcAft>
        <a:defRPr kumimoji="1" sz="2800">
          <a:solidFill>
            <a:schemeClr val="tx2"/>
          </a:solidFill>
          <a:latin typeface="HG丸ｺﾞｼｯｸM-PRO" pitchFamily="50" charset="-128"/>
          <a:ea typeface="ＭＳ Ｐゴシック" pitchFamily="50" charset="-128"/>
        </a:defRPr>
      </a:lvl6pPr>
      <a:lvl7pPr marL="914400" algn="l" rtl="0" fontAlgn="base">
        <a:spcBef>
          <a:spcPct val="0"/>
        </a:spcBef>
        <a:spcAft>
          <a:spcPct val="0"/>
        </a:spcAft>
        <a:defRPr kumimoji="1" sz="2800">
          <a:solidFill>
            <a:schemeClr val="tx2"/>
          </a:solidFill>
          <a:latin typeface="HG丸ｺﾞｼｯｸM-PRO" pitchFamily="50" charset="-128"/>
          <a:ea typeface="ＭＳ Ｐゴシック" pitchFamily="50" charset="-128"/>
        </a:defRPr>
      </a:lvl7pPr>
      <a:lvl8pPr marL="1371600" algn="l" rtl="0" fontAlgn="base">
        <a:spcBef>
          <a:spcPct val="0"/>
        </a:spcBef>
        <a:spcAft>
          <a:spcPct val="0"/>
        </a:spcAft>
        <a:defRPr kumimoji="1" sz="2800">
          <a:solidFill>
            <a:schemeClr val="tx2"/>
          </a:solidFill>
          <a:latin typeface="HG丸ｺﾞｼｯｸM-PRO" pitchFamily="50" charset="-128"/>
          <a:ea typeface="ＭＳ Ｐゴシック" pitchFamily="50" charset="-128"/>
        </a:defRPr>
      </a:lvl8pPr>
      <a:lvl9pPr marL="1828800" algn="l" rtl="0" fontAlgn="base">
        <a:spcBef>
          <a:spcPct val="0"/>
        </a:spcBef>
        <a:spcAft>
          <a:spcPct val="0"/>
        </a:spcAft>
        <a:defRPr kumimoji="1" sz="2800">
          <a:solidFill>
            <a:schemeClr val="tx2"/>
          </a:solidFill>
          <a:latin typeface="HG丸ｺﾞｼｯｸM-PRO" pitchFamily="50" charset="-128"/>
          <a:ea typeface="ＭＳ Ｐゴシック" pitchFamily="50" charset="-128"/>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kumimoji="1"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kumimoji="1" sz="2000">
          <a:solidFill>
            <a:schemeClr val="tx1"/>
          </a:solidFill>
          <a:latin typeface="+mn-lt"/>
          <a:ea typeface="+mn-ea"/>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kumimoji="1" sz="1600">
          <a:solidFill>
            <a:schemeClr val="tx1"/>
          </a:solidFill>
          <a:latin typeface="+mn-lt"/>
          <a:ea typeface="+mn-ea"/>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kumimoji="1" sz="1600">
          <a:solidFill>
            <a:schemeClr val="tx1"/>
          </a:solidFill>
          <a:latin typeface="+mn-lt"/>
          <a:ea typeface="+mn-ea"/>
        </a:defRPr>
      </a:lvl5pPr>
      <a:lvl6pPr marL="2514600" indent="-228600" algn="l" rtl="0" fontAlgn="base">
        <a:spcBef>
          <a:spcPct val="20000"/>
        </a:spcBef>
        <a:spcAft>
          <a:spcPct val="0"/>
        </a:spcAft>
        <a:buClr>
          <a:schemeClr val="accent1"/>
        </a:buClr>
        <a:buSzPct val="50000"/>
        <a:buFont typeface="Wingdings" pitchFamily="2" charset="2"/>
        <a:buChar char="n"/>
        <a:defRPr kumimoji="1" sz="1600">
          <a:solidFill>
            <a:schemeClr val="tx1"/>
          </a:solidFill>
          <a:latin typeface="+mn-lt"/>
          <a:ea typeface="+mn-ea"/>
        </a:defRPr>
      </a:lvl6pPr>
      <a:lvl7pPr marL="2971800" indent="-228600" algn="l" rtl="0" fontAlgn="base">
        <a:spcBef>
          <a:spcPct val="20000"/>
        </a:spcBef>
        <a:spcAft>
          <a:spcPct val="0"/>
        </a:spcAft>
        <a:buClr>
          <a:schemeClr val="accent1"/>
        </a:buClr>
        <a:buSzPct val="50000"/>
        <a:buFont typeface="Wingdings" pitchFamily="2" charset="2"/>
        <a:buChar char="n"/>
        <a:defRPr kumimoji="1" sz="1600">
          <a:solidFill>
            <a:schemeClr val="tx1"/>
          </a:solidFill>
          <a:latin typeface="+mn-lt"/>
          <a:ea typeface="+mn-ea"/>
        </a:defRPr>
      </a:lvl7pPr>
      <a:lvl8pPr marL="3429000" indent="-228600" algn="l" rtl="0" fontAlgn="base">
        <a:spcBef>
          <a:spcPct val="20000"/>
        </a:spcBef>
        <a:spcAft>
          <a:spcPct val="0"/>
        </a:spcAft>
        <a:buClr>
          <a:schemeClr val="accent1"/>
        </a:buClr>
        <a:buSzPct val="50000"/>
        <a:buFont typeface="Wingdings" pitchFamily="2" charset="2"/>
        <a:buChar char="n"/>
        <a:defRPr kumimoji="1" sz="1600">
          <a:solidFill>
            <a:schemeClr val="tx1"/>
          </a:solidFill>
          <a:latin typeface="+mn-lt"/>
          <a:ea typeface="+mn-ea"/>
        </a:defRPr>
      </a:lvl8pPr>
      <a:lvl9pPr marL="3886200" indent="-228600" algn="l" rtl="0" fontAlgn="base">
        <a:spcBef>
          <a:spcPct val="20000"/>
        </a:spcBef>
        <a:spcAft>
          <a:spcPct val="0"/>
        </a:spcAft>
        <a:buClr>
          <a:schemeClr val="accent1"/>
        </a:buClr>
        <a:buSzPct val="50000"/>
        <a:buFont typeface="Wingdings" pitchFamily="2" charset="2"/>
        <a:buChar char="n"/>
        <a:defRPr kumimoji="1" sz="16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71700" y="2483895"/>
            <a:ext cx="6255695" cy="900100"/>
          </a:xfrm>
        </p:spPr>
        <p:txBody>
          <a:bodyPr/>
          <a:lstStyle/>
          <a:p>
            <a:pPr>
              <a:spcBef>
                <a:spcPts val="1000"/>
              </a:spcBef>
              <a:spcAft>
                <a:spcPts val="0"/>
              </a:spcAft>
            </a:pPr>
            <a:r>
              <a:rPr lang="ja-JP" altLang="en-US" dirty="0">
                <a:solidFill>
                  <a:srgbClr val="000000"/>
                </a:solidFill>
                <a:effectLst>
                  <a:outerShdw blurRad="38100" dist="38100" dir="2700000" algn="tl">
                    <a:srgbClr val="000000">
                      <a:alpha val="43137"/>
                    </a:srgbClr>
                  </a:outerShdw>
                </a:effectLst>
                <a:latin typeface="+mj-lt"/>
              </a:rPr>
              <a:t>ウェブアクセシビリティを必要と</a:t>
            </a:r>
            <a:r>
              <a:rPr lang="ja-JP" altLang="en-US" dirty="0" smtClean="0">
                <a:solidFill>
                  <a:srgbClr val="000000"/>
                </a:solidFill>
                <a:effectLst>
                  <a:outerShdw blurRad="38100" dist="38100" dir="2700000" algn="tl">
                    <a:srgbClr val="000000">
                      <a:alpha val="43137"/>
                    </a:srgbClr>
                  </a:outerShdw>
                </a:effectLst>
                <a:latin typeface="+mj-lt"/>
              </a:rPr>
              <a:t>する</a:t>
            </a:r>
            <a:r>
              <a:rPr lang="en-US" altLang="ja-JP" dirty="0" smtClean="0">
                <a:solidFill>
                  <a:srgbClr val="000000"/>
                </a:solidFill>
                <a:effectLst>
                  <a:outerShdw blurRad="38100" dist="38100" dir="2700000" algn="tl">
                    <a:srgbClr val="000000">
                      <a:alpha val="43137"/>
                    </a:srgbClr>
                  </a:outerShdw>
                </a:effectLst>
                <a:latin typeface="+mj-lt"/>
              </a:rPr>
              <a:t/>
            </a:r>
            <a:br>
              <a:rPr lang="en-US" altLang="ja-JP" dirty="0" smtClean="0">
                <a:solidFill>
                  <a:srgbClr val="000000"/>
                </a:solidFill>
                <a:effectLst>
                  <a:outerShdw blurRad="38100" dist="38100" dir="2700000" algn="tl">
                    <a:srgbClr val="000000">
                      <a:alpha val="43137"/>
                    </a:srgbClr>
                  </a:outerShdw>
                </a:effectLst>
                <a:latin typeface="+mj-lt"/>
              </a:rPr>
            </a:br>
            <a:r>
              <a:rPr lang="ja-JP" altLang="en-US" dirty="0" smtClean="0">
                <a:solidFill>
                  <a:srgbClr val="000000"/>
                </a:solidFill>
                <a:effectLst>
                  <a:outerShdw blurRad="38100" dist="38100" dir="2700000" algn="tl">
                    <a:srgbClr val="000000">
                      <a:alpha val="43137"/>
                    </a:srgbClr>
                  </a:outerShdw>
                </a:effectLst>
                <a:latin typeface="+mj-lt"/>
              </a:rPr>
              <a:t>障害者</a:t>
            </a:r>
            <a:r>
              <a:rPr lang="ja-JP" altLang="en-US" dirty="0">
                <a:solidFill>
                  <a:srgbClr val="000000"/>
                </a:solidFill>
                <a:effectLst>
                  <a:outerShdw blurRad="38100" dist="38100" dir="2700000" algn="tl">
                    <a:srgbClr val="000000">
                      <a:alpha val="43137"/>
                    </a:srgbClr>
                  </a:outerShdw>
                </a:effectLst>
                <a:latin typeface="+mj-lt"/>
              </a:rPr>
              <a:t>ニーズ</a:t>
            </a:r>
            <a:endParaRPr kumimoji="1" lang="ja-JP" altLang="en-US" dirty="0">
              <a:effectLst>
                <a:outerShdw blurRad="38100" dist="38100" dir="2700000" algn="tl">
                  <a:srgbClr val="000000">
                    <a:alpha val="43137"/>
                  </a:srgbClr>
                </a:outerShdw>
              </a:effectLst>
              <a:latin typeface="+mj-lt"/>
            </a:endParaRPr>
          </a:p>
        </p:txBody>
      </p:sp>
      <p:sp>
        <p:nvSpPr>
          <p:cNvPr id="3" name="サブタイトル 2"/>
          <p:cNvSpPr>
            <a:spLocks noGrp="1"/>
          </p:cNvSpPr>
          <p:nvPr>
            <p:ph type="subTitle" idx="1"/>
          </p:nvPr>
        </p:nvSpPr>
        <p:spPr>
          <a:xfrm>
            <a:off x="1371600" y="4329100"/>
            <a:ext cx="6400800" cy="1125125"/>
          </a:xfrm>
        </p:spPr>
        <p:txBody>
          <a:bodyPr/>
          <a:lstStyle/>
          <a:p>
            <a:r>
              <a:rPr lang="ja-JP" altLang="en-US" sz="1800" dirty="0">
                <a:effectLst>
                  <a:outerShdw blurRad="38100" dist="38100" dir="2700000" algn="tl">
                    <a:srgbClr val="000000">
                      <a:alpha val="43137"/>
                    </a:srgbClr>
                  </a:outerShdw>
                </a:effectLst>
              </a:rPr>
              <a:t>平成</a:t>
            </a:r>
            <a:r>
              <a:rPr lang="ja-JP" altLang="en-US" sz="1800" dirty="0" smtClean="0">
                <a:effectLst>
                  <a:outerShdw blurRad="38100" dist="38100" dir="2700000" algn="tl">
                    <a:srgbClr val="000000">
                      <a:alpha val="43137"/>
                    </a:srgbClr>
                  </a:outerShdw>
                </a:effectLst>
              </a:rPr>
              <a:t>２７年５月２６日</a:t>
            </a:r>
            <a:endParaRPr lang="ja-JP" altLang="en-US" sz="1800" dirty="0">
              <a:effectLst>
                <a:outerShdw blurRad="38100" dist="38100" dir="2700000" algn="tl">
                  <a:srgbClr val="000000">
                    <a:alpha val="43137"/>
                  </a:srgbClr>
                </a:outerShdw>
              </a:effectLst>
            </a:endParaRPr>
          </a:p>
          <a:p>
            <a:r>
              <a:rPr lang="ja-JP" altLang="en-US" sz="1800" dirty="0">
                <a:effectLst>
                  <a:outerShdw blurRad="38100" dist="38100" dir="2700000" algn="tl">
                    <a:srgbClr val="000000">
                      <a:alpha val="43137"/>
                    </a:srgbClr>
                  </a:outerShdw>
                </a:effectLst>
              </a:rPr>
              <a:t>ＮＴＴクラルティ株式会社</a:t>
            </a:r>
          </a:p>
          <a:p>
            <a:r>
              <a:rPr lang="ja-JP" altLang="en-US" sz="1800" dirty="0">
                <a:effectLst>
                  <a:outerShdw blurRad="38100" dist="38100" dir="2700000" algn="tl">
                    <a:srgbClr val="000000">
                      <a:alpha val="43137"/>
                    </a:srgbClr>
                  </a:outerShdw>
                </a:effectLst>
              </a:rPr>
              <a:t>小高　公</a:t>
            </a:r>
            <a:r>
              <a:rPr lang="ja-JP" altLang="en-US" sz="1800" dirty="0" smtClean="0">
                <a:effectLst>
                  <a:outerShdw blurRad="38100" dist="38100" dir="2700000" algn="tl">
                    <a:srgbClr val="000000">
                      <a:alpha val="43137"/>
                    </a:srgbClr>
                  </a:outerShdw>
                </a:effectLst>
              </a:rPr>
              <a:t>聡</a:t>
            </a:r>
            <a:endParaRPr lang="ja-JP" altLang="en-US" sz="18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Grp="1" noChangeArrowheads="1"/>
          </p:cNvSpPr>
          <p:nvPr>
            <p:ph type="title"/>
          </p:nvPr>
        </p:nvSpPr>
        <p:spPr>
          <a:prstGeom prst="rect">
            <a:avLst/>
          </a:prstGeom>
        </p:spPr>
        <p:txBody>
          <a:bodyPr/>
          <a:lstStyle/>
          <a:p>
            <a:pPr eaLnBrk="1" hangingPunct="1"/>
            <a:r>
              <a:rPr lang="ja-JP" altLang="en-US" dirty="0">
                <a:effectLst>
                  <a:outerShdw blurRad="38100" dist="38100" dir="2700000" algn="tl">
                    <a:srgbClr val="000000">
                      <a:alpha val="43137"/>
                    </a:srgbClr>
                  </a:outerShdw>
                </a:effectLst>
              </a:rPr>
              <a:t>アクセシブルなサイトにするためのポイント</a:t>
            </a:r>
            <a:endParaRPr lang="ja-JP" altLang="en-US" dirty="0" smtClean="0">
              <a:effectLst>
                <a:outerShdw blurRad="38100" dist="38100" dir="2700000" algn="tl">
                  <a:srgbClr val="000000">
                    <a:alpha val="43137"/>
                  </a:srgbClr>
                </a:outerShdw>
              </a:effectLst>
            </a:endParaRPr>
          </a:p>
        </p:txBody>
      </p:sp>
      <p:sp>
        <p:nvSpPr>
          <p:cNvPr id="8" name="AutoShape 3"/>
          <p:cNvSpPr>
            <a:spLocks noChangeArrowheads="1"/>
          </p:cNvSpPr>
          <p:nvPr/>
        </p:nvSpPr>
        <p:spPr bwMode="auto">
          <a:xfrm>
            <a:off x="412750" y="900113"/>
            <a:ext cx="8320088" cy="510778"/>
          </a:xfrm>
          <a:prstGeom prst="roundRect">
            <a:avLst>
              <a:gd name="adj" fmla="val 16667"/>
            </a:avLst>
          </a:prstGeom>
          <a:pattFill prst="pct50">
            <a:fgClr>
              <a:srgbClr val="CCECFF"/>
            </a:fgClr>
            <a:bgClr>
              <a:schemeClr val="bg1"/>
            </a:bgClr>
          </a:pattFill>
          <a:ln w="12700">
            <a:solidFill>
              <a:srgbClr val="3333CC"/>
            </a:solidFill>
            <a:round/>
            <a:headEnd/>
            <a:tailEnd/>
          </a:ln>
          <a:effectLst>
            <a:outerShdw blurRad="50800" dist="38100" dir="2700000" algn="tl" rotWithShape="0">
              <a:prstClr val="black">
                <a:alpha val="40000"/>
              </a:prstClr>
            </a:outerShdw>
          </a:effectLst>
          <a:extLst/>
        </p:spPr>
        <p:txBody>
          <a:bodyPr>
            <a:spAutoFit/>
          </a:bodyPr>
          <a:lstStyle/>
          <a:p>
            <a:pPr defTabSz="2952750">
              <a:lnSpc>
                <a:spcPct val="100000"/>
              </a:lnSpc>
              <a:spcBef>
                <a:spcPct val="20000"/>
              </a:spcBef>
              <a:spcAft>
                <a:spcPct val="0"/>
              </a:spcAft>
              <a:buClr>
                <a:schemeClr val="folHlink"/>
              </a:buClr>
              <a:buSzPct val="60000"/>
              <a:buFont typeface="Wingdings" pitchFamily="2" charset="2"/>
              <a:buNone/>
              <a:defRPr/>
            </a:pPr>
            <a:r>
              <a:rPr lang="ja-JP" altLang="en-US" sz="2400" b="0" dirty="0">
                <a:effectLst>
                  <a:outerShdw blurRad="38100" dist="38100" dir="2700000" algn="tl">
                    <a:srgbClr val="000000">
                      <a:alpha val="43137"/>
                    </a:srgbClr>
                  </a:outerShdw>
                </a:effectLst>
                <a:latin typeface="HG丸ｺﾞｼｯｸM-PRO" pitchFamily="50" charset="-128"/>
                <a:ea typeface="HG丸ｺﾞｼｯｸM-PRO" pitchFamily="50" charset="-128"/>
              </a:rPr>
              <a:t>★</a:t>
            </a:r>
            <a:r>
              <a:rPr lang="ja-JP" altLang="en-US" sz="2400" b="0" dirty="0" smtClean="0">
                <a:effectLst>
                  <a:outerShdw blurRad="38100" dist="38100" dir="2700000" algn="tl">
                    <a:srgbClr val="000000">
                      <a:alpha val="43137"/>
                    </a:srgbClr>
                  </a:outerShdw>
                </a:effectLst>
                <a:latin typeface="HG丸ｺﾞｼｯｸM-PRO" pitchFamily="50" charset="-128"/>
                <a:ea typeface="HG丸ｺﾞｼｯｸM-PRO" pitchFamily="50" charset="-128"/>
              </a:rPr>
              <a:t>ポイント</a:t>
            </a:r>
            <a:r>
              <a:rPr lang="en-US" altLang="ja-JP" sz="2400" b="0" dirty="0" smtClean="0">
                <a:effectLst>
                  <a:outerShdw blurRad="38100" dist="38100" dir="2700000" algn="tl">
                    <a:srgbClr val="000000">
                      <a:alpha val="43137"/>
                    </a:srgbClr>
                  </a:outerShdw>
                </a:effectLst>
                <a:latin typeface="HG丸ｺﾞｼｯｸM-PRO" pitchFamily="50" charset="-128"/>
                <a:ea typeface="HG丸ｺﾞｼｯｸM-PRO" pitchFamily="50" charset="-128"/>
              </a:rPr>
              <a:t>3</a:t>
            </a:r>
            <a:r>
              <a:rPr lang="ja-JP" altLang="en-US" sz="2400" b="0" dirty="0" smtClean="0">
                <a:effectLst>
                  <a:outerShdw blurRad="38100" dist="38100" dir="2700000" algn="tl">
                    <a:srgbClr val="000000">
                      <a:alpha val="43137"/>
                    </a:srgbClr>
                  </a:outerShdw>
                </a:effectLst>
                <a:latin typeface="HG丸ｺﾞｼｯｸM-PRO" pitchFamily="50" charset="-128"/>
                <a:ea typeface="HG丸ｺﾞｼｯｸM-PRO" pitchFamily="50" charset="-128"/>
              </a:rPr>
              <a:t>：</a:t>
            </a:r>
            <a:r>
              <a:rPr lang="ja-JP" altLang="en-US" sz="2400" b="0" dirty="0">
                <a:effectLst>
                  <a:outerShdw blurRad="38100" dist="38100" dir="2700000" algn="tl">
                    <a:srgbClr val="000000">
                      <a:alpha val="43137"/>
                    </a:srgbClr>
                  </a:outerShdw>
                </a:effectLst>
                <a:latin typeface="HG丸ｺﾞｼｯｸM-PRO" pitchFamily="50" charset="-128"/>
                <a:ea typeface="HG丸ｺﾞｼｯｸM-PRO" pitchFamily="50" charset="-128"/>
              </a:rPr>
              <a:t>色の使用、意味のある順序　</a:t>
            </a:r>
            <a:r>
              <a:rPr lang="en-US" altLang="ja-JP" sz="2400" b="0" dirty="0" smtClean="0">
                <a:effectLst>
                  <a:outerShdw blurRad="38100" dist="38100" dir="2700000" algn="tl">
                    <a:srgbClr val="000000">
                      <a:alpha val="43137"/>
                    </a:srgbClr>
                  </a:outerShdw>
                </a:effectLst>
                <a:latin typeface="HG丸ｺﾞｼｯｸM-PRO" pitchFamily="50" charset="-128"/>
                <a:ea typeface="HG丸ｺﾞｼｯｸM-PRO" pitchFamily="50" charset="-128"/>
              </a:rPr>
              <a:t>2/</a:t>
            </a:r>
            <a:r>
              <a:rPr lang="ja-JP" altLang="en-US" sz="2400" b="0" dirty="0">
                <a:effectLst>
                  <a:outerShdw blurRad="38100" dist="38100" dir="2700000" algn="tl">
                    <a:srgbClr val="000000">
                      <a:alpha val="43137"/>
                    </a:srgbClr>
                  </a:outerShdw>
                </a:effectLst>
                <a:latin typeface="HG丸ｺﾞｼｯｸM-PRO" pitchFamily="50" charset="-128"/>
                <a:ea typeface="HG丸ｺﾞｼｯｸM-PRO" pitchFamily="50" charset="-128"/>
              </a:rPr>
              <a:t>２</a:t>
            </a:r>
          </a:p>
        </p:txBody>
      </p:sp>
      <p:sp>
        <p:nvSpPr>
          <p:cNvPr id="13" name="AutoShape 4"/>
          <p:cNvSpPr>
            <a:spLocks noChangeArrowheads="1"/>
          </p:cNvSpPr>
          <p:nvPr/>
        </p:nvSpPr>
        <p:spPr bwMode="auto">
          <a:xfrm>
            <a:off x="341530" y="1538790"/>
            <a:ext cx="6181300" cy="400907"/>
          </a:xfrm>
          <a:prstGeom prst="roundRect">
            <a:avLst>
              <a:gd name="adj" fmla="val 1097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round/>
                <a:headEnd/>
                <a:tailEnd/>
              </a14:hiddenLine>
            </a:ext>
          </a:extLst>
        </p:spPr>
        <p:txBody>
          <a:bodyPr wrap="square">
            <a:spAutoFit/>
          </a:bodyPr>
          <a:lstStyle/>
          <a:p>
            <a:pPr algn="l" defTabSz="2952750">
              <a:lnSpc>
                <a:spcPct val="115000"/>
              </a:lnSpc>
              <a:spcBef>
                <a:spcPct val="20000"/>
              </a:spcBef>
              <a:spcAft>
                <a:spcPct val="0"/>
              </a:spcAft>
              <a:buClr>
                <a:srgbClr val="3333CC"/>
              </a:buClr>
              <a:buSzPct val="60000"/>
              <a:buFont typeface="Wingdings" pitchFamily="2" charset="2"/>
              <a:buNone/>
            </a:pPr>
            <a:r>
              <a:rPr lang="ja-JP" altLang="en-US" b="0" dirty="0">
                <a:solidFill>
                  <a:srgbClr val="000000"/>
                </a:solidFill>
                <a:latin typeface="HG丸ｺﾞｼｯｸM-PRO" pitchFamily="50" charset="-128"/>
                <a:ea typeface="HG丸ｺﾞｼｯｸM-PRO" pitchFamily="50" charset="-128"/>
              </a:rPr>
              <a:t>文字情報を併記するなど、読み上げソフト利用者に配慮します。</a:t>
            </a:r>
          </a:p>
        </p:txBody>
      </p:sp>
      <p:sp>
        <p:nvSpPr>
          <p:cNvPr id="20" name="AutoShape 5"/>
          <p:cNvSpPr>
            <a:spLocks noChangeArrowheads="1"/>
          </p:cNvSpPr>
          <p:nvPr/>
        </p:nvSpPr>
        <p:spPr bwMode="auto">
          <a:xfrm>
            <a:off x="488951" y="2033588"/>
            <a:ext cx="4541838" cy="341312"/>
          </a:xfrm>
          <a:prstGeom prst="roundRect">
            <a:avLst>
              <a:gd name="adj" fmla="val 16667"/>
            </a:avLst>
          </a:prstGeom>
          <a:pattFill prst="pct50">
            <a:fgClr>
              <a:srgbClr val="CCECFF"/>
            </a:fgClr>
            <a:bgClr>
              <a:schemeClr val="bg1"/>
            </a:bgClr>
          </a:pattFill>
          <a:ln w="3175">
            <a:solidFill>
              <a:srgbClr val="0000FF"/>
            </a:solidFill>
            <a:round/>
            <a:headEnd/>
            <a:tailEnd/>
          </a:ln>
        </p:spPr>
        <p:txBody>
          <a:bodyPr wrap="square">
            <a:spAutoFit/>
          </a:bodyPr>
          <a:lstStyle/>
          <a:p>
            <a:pPr defTabSz="2952750">
              <a:lnSpc>
                <a:spcPct val="100000"/>
              </a:lnSpc>
              <a:spcBef>
                <a:spcPct val="20000"/>
              </a:spcBef>
              <a:spcAft>
                <a:spcPct val="0"/>
              </a:spcAft>
              <a:buClr>
                <a:srgbClr val="3333CC"/>
              </a:buClr>
              <a:buSzPct val="60000"/>
              <a:buFont typeface="Wingdings" pitchFamily="2" charset="2"/>
              <a:buNone/>
            </a:pPr>
            <a:r>
              <a:rPr lang="ja-JP" altLang="en-US" sz="1400" b="0" dirty="0">
                <a:solidFill>
                  <a:srgbClr val="000000"/>
                </a:solidFill>
                <a:latin typeface="HG丸ｺﾞｼｯｸM-PRO" pitchFamily="50" charset="-128"/>
                <a:ea typeface="HG丸ｺﾞｼｯｸM-PRO" pitchFamily="50" charset="-128"/>
              </a:rPr>
              <a:t>オンライン書店</a:t>
            </a:r>
          </a:p>
        </p:txBody>
      </p:sp>
      <p:pic>
        <p:nvPicPr>
          <p:cNvPr id="15" name="図 13" descr="form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27050" y="2419350"/>
            <a:ext cx="4475163"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 Box 16"/>
          <p:cNvSpPr txBox="1">
            <a:spLocks noChangeArrowheads="1"/>
          </p:cNvSpPr>
          <p:nvPr/>
        </p:nvSpPr>
        <p:spPr bwMode="auto">
          <a:xfrm>
            <a:off x="5127625" y="2783887"/>
            <a:ext cx="3899870" cy="758148"/>
          </a:xfrm>
          <a:prstGeom prst="rect">
            <a:avLst/>
          </a:prstGeom>
          <a:solidFill>
            <a:schemeClr val="bg1"/>
          </a:solidFill>
          <a:ln w="28575" algn="ctr">
            <a:solidFill>
              <a:schemeClr val="hlink"/>
            </a:solidFill>
            <a:miter lim="800000"/>
            <a:headEnd/>
            <a:tailEnd/>
          </a:ln>
          <a:effectLst>
            <a:outerShdw dist="35921" dir="2700000" algn="ctr" rotWithShape="0">
              <a:srgbClr val="808080"/>
            </a:outerShdw>
          </a:effectLst>
        </p:spPr>
        <p:txBody>
          <a:bodyPr wrap="square" lIns="198000" tIns="82800" rIns="198000" bIns="82800">
            <a:spAutoFit/>
          </a:bodyPr>
          <a:lstStyle>
            <a:lvl1pPr>
              <a:defRPr kumimoji="1" sz="2400">
                <a:solidFill>
                  <a:schemeClr val="tx1"/>
                </a:solidFill>
                <a:latin typeface="ＭＳ ゴシック" pitchFamily="49" charset="-128"/>
                <a:ea typeface="ＭＳ ゴシック" pitchFamily="49" charset="-128"/>
              </a:defRPr>
            </a:lvl1pPr>
            <a:lvl2pPr>
              <a:defRPr kumimoji="1" sz="2000">
                <a:solidFill>
                  <a:schemeClr val="tx1"/>
                </a:solidFill>
                <a:latin typeface="ＭＳ ゴシック" pitchFamily="49" charset="-128"/>
                <a:ea typeface="ＭＳ ゴシック" pitchFamily="49" charset="-128"/>
              </a:defRPr>
            </a:lvl2pPr>
            <a:lvl3pPr>
              <a:defRPr kumimoji="1">
                <a:solidFill>
                  <a:schemeClr val="tx1"/>
                </a:solidFill>
                <a:latin typeface="ＭＳ ゴシック" pitchFamily="49" charset="-128"/>
                <a:ea typeface="ＭＳ ゴシック" pitchFamily="49" charset="-128"/>
              </a:defRPr>
            </a:lvl3pPr>
            <a:lvl4pPr>
              <a:defRPr kumimoji="1" sz="1600">
                <a:solidFill>
                  <a:schemeClr val="tx1"/>
                </a:solidFill>
                <a:latin typeface="ＭＳ ゴシック" pitchFamily="49" charset="-128"/>
                <a:ea typeface="ＭＳ ゴシック" pitchFamily="49" charset="-128"/>
              </a:defRPr>
            </a:lvl4pPr>
            <a:lvl5pPr>
              <a:defRPr kumimoji="1" sz="1600">
                <a:solidFill>
                  <a:schemeClr val="tx1"/>
                </a:solidFill>
                <a:latin typeface="ＭＳ ゴシック" pitchFamily="49" charset="-128"/>
                <a:ea typeface="ＭＳ ゴシック" pitchFamily="49" charset="-128"/>
              </a:defRPr>
            </a:lvl5pPr>
            <a:lvl6pPr eaLnBrk="0" hangingPunct="0">
              <a:defRPr kumimoji="1" sz="1600">
                <a:solidFill>
                  <a:schemeClr val="tx1"/>
                </a:solidFill>
                <a:latin typeface="ＭＳ ゴシック" pitchFamily="49" charset="-128"/>
                <a:ea typeface="ＭＳ ゴシック" pitchFamily="49" charset="-128"/>
              </a:defRPr>
            </a:lvl6pPr>
            <a:lvl7pPr eaLnBrk="0" hangingPunct="0">
              <a:defRPr kumimoji="1" sz="1600">
                <a:solidFill>
                  <a:schemeClr val="tx1"/>
                </a:solidFill>
                <a:latin typeface="ＭＳ ゴシック" pitchFamily="49" charset="-128"/>
                <a:ea typeface="ＭＳ ゴシック" pitchFamily="49" charset="-128"/>
              </a:defRPr>
            </a:lvl7pPr>
            <a:lvl8pPr eaLnBrk="0" hangingPunct="0">
              <a:defRPr kumimoji="1" sz="1600">
                <a:solidFill>
                  <a:schemeClr val="tx1"/>
                </a:solidFill>
                <a:latin typeface="ＭＳ ゴシック" pitchFamily="49" charset="-128"/>
                <a:ea typeface="ＭＳ ゴシック" pitchFamily="49" charset="-128"/>
              </a:defRPr>
            </a:lvl8pPr>
            <a:lvl9pPr eaLnBrk="0" hangingPunct="0">
              <a:defRPr kumimoji="1" sz="1600">
                <a:solidFill>
                  <a:schemeClr val="tx1"/>
                </a:solidFill>
                <a:latin typeface="ＭＳ ゴシック" pitchFamily="49" charset="-128"/>
                <a:ea typeface="ＭＳ ゴシック" pitchFamily="49" charset="-128"/>
              </a:defRPr>
            </a:lvl9pPr>
          </a:lstStyle>
          <a:p>
            <a:pPr algn="l"/>
            <a:r>
              <a:rPr lang="ja-JP" altLang="en-US" sz="1600" b="0" dirty="0">
                <a:solidFill>
                  <a:srgbClr val="000000"/>
                </a:solidFill>
                <a:ea typeface="HG丸ｺﾞｼｯｸM-PRO" pitchFamily="50" charset="-128"/>
              </a:rPr>
              <a:t>色による情報だけでなく、文字情報もあるため、必須項目が判断できます。</a:t>
            </a:r>
          </a:p>
        </p:txBody>
      </p:sp>
      <p:cxnSp>
        <p:nvCxnSpPr>
          <p:cNvPr id="18" name="直線矢印コネクタ 18"/>
          <p:cNvCxnSpPr>
            <a:cxnSpLocks noChangeShapeType="1"/>
            <a:stCxn id="16" idx="1"/>
          </p:cNvCxnSpPr>
          <p:nvPr/>
        </p:nvCxnSpPr>
        <p:spPr bwMode="auto">
          <a:xfrm flipH="1">
            <a:off x="2608265" y="3162961"/>
            <a:ext cx="2519360" cy="379074"/>
          </a:xfrm>
          <a:prstGeom prst="straightConnector1">
            <a:avLst/>
          </a:prstGeom>
          <a:noFill/>
          <a:ln w="31750" algn="ctr">
            <a:solidFill>
              <a:srgbClr val="FF0000"/>
            </a:solidFill>
            <a:round/>
            <a:headEnd/>
            <a:tailEnd type="arrow" w="med" len="med"/>
          </a:ln>
          <a:extLst>
            <a:ext uri="{909E8E84-426E-40DD-AFC4-6F175D3DCCD1}">
              <a14:hiddenFill xmlns:a14="http://schemas.microsoft.com/office/drawing/2010/main">
                <a:noFill/>
              </a14:hiddenFill>
            </a:ext>
          </a:extLst>
        </p:spPr>
      </p:cxnSp>
      <p:sp>
        <p:nvSpPr>
          <p:cNvPr id="17" name="Text Box 16"/>
          <p:cNvSpPr txBox="1">
            <a:spLocks noChangeArrowheads="1"/>
          </p:cNvSpPr>
          <p:nvPr/>
        </p:nvSpPr>
        <p:spPr bwMode="auto">
          <a:xfrm>
            <a:off x="5127625" y="5356225"/>
            <a:ext cx="3899870" cy="758148"/>
          </a:xfrm>
          <a:prstGeom prst="rect">
            <a:avLst/>
          </a:prstGeom>
          <a:solidFill>
            <a:schemeClr val="bg1"/>
          </a:solidFill>
          <a:ln w="28575" algn="ctr">
            <a:solidFill>
              <a:schemeClr val="hlink"/>
            </a:solidFill>
            <a:miter lim="800000"/>
            <a:headEnd/>
            <a:tailEnd/>
          </a:ln>
          <a:effectLst>
            <a:outerShdw dist="35921" dir="2700000" algn="ctr" rotWithShape="0">
              <a:srgbClr val="808080"/>
            </a:outerShdw>
          </a:effectLst>
        </p:spPr>
        <p:txBody>
          <a:bodyPr wrap="square" lIns="198000" tIns="82800" rIns="198000" bIns="82800">
            <a:spAutoFit/>
          </a:bodyPr>
          <a:lstStyle>
            <a:lvl1pPr>
              <a:defRPr kumimoji="1" sz="2400">
                <a:solidFill>
                  <a:schemeClr val="tx1"/>
                </a:solidFill>
                <a:latin typeface="ＭＳ ゴシック" pitchFamily="49" charset="-128"/>
                <a:ea typeface="ＭＳ ゴシック" pitchFamily="49" charset="-128"/>
              </a:defRPr>
            </a:lvl1pPr>
            <a:lvl2pPr>
              <a:defRPr kumimoji="1" sz="2000">
                <a:solidFill>
                  <a:schemeClr val="tx1"/>
                </a:solidFill>
                <a:latin typeface="ＭＳ ゴシック" pitchFamily="49" charset="-128"/>
                <a:ea typeface="ＭＳ ゴシック" pitchFamily="49" charset="-128"/>
              </a:defRPr>
            </a:lvl2pPr>
            <a:lvl3pPr>
              <a:defRPr kumimoji="1">
                <a:solidFill>
                  <a:schemeClr val="tx1"/>
                </a:solidFill>
                <a:latin typeface="ＭＳ ゴシック" pitchFamily="49" charset="-128"/>
                <a:ea typeface="ＭＳ ゴシック" pitchFamily="49" charset="-128"/>
              </a:defRPr>
            </a:lvl3pPr>
            <a:lvl4pPr>
              <a:defRPr kumimoji="1" sz="1600">
                <a:solidFill>
                  <a:schemeClr val="tx1"/>
                </a:solidFill>
                <a:latin typeface="ＭＳ ゴシック" pitchFamily="49" charset="-128"/>
                <a:ea typeface="ＭＳ ゴシック" pitchFamily="49" charset="-128"/>
              </a:defRPr>
            </a:lvl4pPr>
            <a:lvl5pPr>
              <a:defRPr kumimoji="1" sz="1600">
                <a:solidFill>
                  <a:schemeClr val="tx1"/>
                </a:solidFill>
                <a:latin typeface="ＭＳ ゴシック" pitchFamily="49" charset="-128"/>
                <a:ea typeface="ＭＳ ゴシック" pitchFamily="49" charset="-128"/>
              </a:defRPr>
            </a:lvl5pPr>
            <a:lvl6pPr eaLnBrk="0" hangingPunct="0">
              <a:defRPr kumimoji="1" sz="1600">
                <a:solidFill>
                  <a:schemeClr val="tx1"/>
                </a:solidFill>
                <a:latin typeface="ＭＳ ゴシック" pitchFamily="49" charset="-128"/>
                <a:ea typeface="ＭＳ ゴシック" pitchFamily="49" charset="-128"/>
              </a:defRPr>
            </a:lvl6pPr>
            <a:lvl7pPr eaLnBrk="0" hangingPunct="0">
              <a:defRPr kumimoji="1" sz="1600">
                <a:solidFill>
                  <a:schemeClr val="tx1"/>
                </a:solidFill>
                <a:latin typeface="ＭＳ ゴシック" pitchFamily="49" charset="-128"/>
                <a:ea typeface="ＭＳ ゴシック" pitchFamily="49" charset="-128"/>
              </a:defRPr>
            </a:lvl7pPr>
            <a:lvl8pPr eaLnBrk="0" hangingPunct="0">
              <a:defRPr kumimoji="1" sz="1600">
                <a:solidFill>
                  <a:schemeClr val="tx1"/>
                </a:solidFill>
                <a:latin typeface="ＭＳ ゴシック" pitchFamily="49" charset="-128"/>
                <a:ea typeface="ＭＳ ゴシック" pitchFamily="49" charset="-128"/>
              </a:defRPr>
            </a:lvl8pPr>
            <a:lvl9pPr eaLnBrk="0" hangingPunct="0">
              <a:defRPr kumimoji="1" sz="1600">
                <a:solidFill>
                  <a:schemeClr val="tx1"/>
                </a:solidFill>
                <a:latin typeface="ＭＳ ゴシック" pitchFamily="49" charset="-128"/>
                <a:ea typeface="ＭＳ ゴシック" pitchFamily="49" charset="-128"/>
              </a:defRPr>
            </a:lvl9pPr>
          </a:lstStyle>
          <a:p>
            <a:pPr algn="l"/>
            <a:r>
              <a:rPr lang="ja-JP" altLang="en-US" sz="1600" b="0" dirty="0">
                <a:solidFill>
                  <a:srgbClr val="000000"/>
                </a:solidFill>
                <a:ea typeface="HG丸ｺﾞｼｯｸM-PRO" pitchFamily="50" charset="-128"/>
              </a:rPr>
              <a:t>ＣＳＳ</a:t>
            </a:r>
            <a:r>
              <a:rPr lang="ja-JP" altLang="en-US" sz="1600" b="0" dirty="0" smtClean="0">
                <a:solidFill>
                  <a:srgbClr val="000000"/>
                </a:solidFill>
                <a:ea typeface="HG丸ｺﾞｼｯｸM-PRO" pitchFamily="50" charset="-128"/>
              </a:rPr>
              <a:t>に</a:t>
            </a:r>
            <a:r>
              <a:rPr lang="ja-JP" altLang="en-US" sz="1600" b="0" dirty="0">
                <a:solidFill>
                  <a:srgbClr val="000000"/>
                </a:solidFill>
                <a:ea typeface="HG丸ｺﾞｼｯｸM-PRO" pitchFamily="50" charset="-128"/>
              </a:rPr>
              <a:t>より文字間隔を調整しているため、きちんと読み上げられます。</a:t>
            </a:r>
          </a:p>
        </p:txBody>
      </p:sp>
      <p:cxnSp>
        <p:nvCxnSpPr>
          <p:cNvPr id="19" name="直線矢印コネクタ 21"/>
          <p:cNvCxnSpPr>
            <a:cxnSpLocks noChangeShapeType="1"/>
            <a:stCxn id="17" idx="1"/>
          </p:cNvCxnSpPr>
          <p:nvPr/>
        </p:nvCxnSpPr>
        <p:spPr bwMode="auto">
          <a:xfrm flipH="1" flipV="1">
            <a:off x="2006717" y="4284097"/>
            <a:ext cx="3120908" cy="1451202"/>
          </a:xfrm>
          <a:prstGeom prst="straightConnector1">
            <a:avLst/>
          </a:prstGeom>
          <a:noFill/>
          <a:ln w="31750" algn="ctr">
            <a:solidFill>
              <a:srgbClr val="FF0000"/>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5600773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Grp="1" noChangeArrowheads="1"/>
          </p:cNvSpPr>
          <p:nvPr>
            <p:ph type="title"/>
          </p:nvPr>
        </p:nvSpPr>
        <p:spPr>
          <a:prstGeom prst="rect">
            <a:avLst/>
          </a:prstGeom>
        </p:spPr>
        <p:txBody>
          <a:bodyPr/>
          <a:lstStyle/>
          <a:p>
            <a:pPr eaLnBrk="1" hangingPunct="1"/>
            <a:r>
              <a:rPr lang="ja-JP" altLang="en-US" dirty="0">
                <a:effectLst>
                  <a:outerShdw blurRad="38100" dist="38100" dir="2700000" algn="tl">
                    <a:srgbClr val="000000">
                      <a:alpha val="43137"/>
                    </a:srgbClr>
                  </a:outerShdw>
                </a:effectLst>
              </a:rPr>
              <a:t>アクセシブルなサイトにするためのポイント</a:t>
            </a:r>
            <a:endParaRPr lang="ja-JP" altLang="en-US" dirty="0" smtClean="0">
              <a:effectLst>
                <a:outerShdw blurRad="38100" dist="38100" dir="2700000" algn="tl">
                  <a:srgbClr val="000000">
                    <a:alpha val="43137"/>
                  </a:srgbClr>
                </a:outerShdw>
              </a:effectLst>
            </a:endParaRPr>
          </a:p>
        </p:txBody>
      </p:sp>
      <p:sp>
        <p:nvSpPr>
          <p:cNvPr id="8" name="AutoShape 3"/>
          <p:cNvSpPr>
            <a:spLocks noChangeArrowheads="1"/>
          </p:cNvSpPr>
          <p:nvPr/>
        </p:nvSpPr>
        <p:spPr bwMode="auto">
          <a:xfrm>
            <a:off x="412750" y="900113"/>
            <a:ext cx="8320088" cy="510778"/>
          </a:xfrm>
          <a:prstGeom prst="roundRect">
            <a:avLst>
              <a:gd name="adj" fmla="val 16667"/>
            </a:avLst>
          </a:prstGeom>
          <a:pattFill prst="pct50">
            <a:fgClr>
              <a:srgbClr val="CCECFF"/>
            </a:fgClr>
            <a:bgClr>
              <a:schemeClr val="bg1"/>
            </a:bgClr>
          </a:pattFill>
          <a:ln w="12700">
            <a:solidFill>
              <a:srgbClr val="3333CC"/>
            </a:solidFill>
            <a:round/>
            <a:headEnd/>
            <a:tailEnd/>
          </a:ln>
          <a:effectLst>
            <a:outerShdw blurRad="50800" dist="38100" dir="2700000" algn="tl" rotWithShape="0">
              <a:prstClr val="black">
                <a:alpha val="40000"/>
              </a:prstClr>
            </a:outerShdw>
          </a:effectLst>
          <a:extLst/>
        </p:spPr>
        <p:txBody>
          <a:bodyPr>
            <a:spAutoFit/>
          </a:bodyPr>
          <a:lstStyle/>
          <a:p>
            <a:pPr defTabSz="2952750">
              <a:lnSpc>
                <a:spcPct val="100000"/>
              </a:lnSpc>
              <a:spcBef>
                <a:spcPct val="20000"/>
              </a:spcBef>
              <a:spcAft>
                <a:spcPct val="0"/>
              </a:spcAft>
              <a:buClr>
                <a:schemeClr val="folHlink"/>
              </a:buClr>
              <a:buSzPct val="60000"/>
              <a:buFont typeface="Wingdings" pitchFamily="2" charset="2"/>
              <a:buNone/>
              <a:defRPr/>
            </a:pPr>
            <a:r>
              <a:rPr lang="ja-JP" altLang="en-US" sz="2400" b="0" dirty="0">
                <a:effectLst>
                  <a:outerShdw blurRad="38100" dist="38100" dir="2700000" algn="tl">
                    <a:srgbClr val="000000">
                      <a:alpha val="43137"/>
                    </a:srgbClr>
                  </a:outerShdw>
                </a:effectLst>
                <a:latin typeface="HG丸ｺﾞｼｯｸM-PRO" pitchFamily="50" charset="-128"/>
                <a:ea typeface="HG丸ｺﾞｼｯｸM-PRO" pitchFamily="50" charset="-128"/>
              </a:rPr>
              <a:t>さまざまな障がいへの配慮</a:t>
            </a:r>
          </a:p>
        </p:txBody>
      </p:sp>
      <p:graphicFrame>
        <p:nvGraphicFramePr>
          <p:cNvPr id="11" name="表 10"/>
          <p:cNvGraphicFramePr>
            <a:graphicFrameLocks noGrp="1"/>
          </p:cNvGraphicFramePr>
          <p:nvPr>
            <p:extLst>
              <p:ext uri="{D42A27DB-BD31-4B8C-83A1-F6EECF244321}">
                <p14:modId xmlns:p14="http://schemas.microsoft.com/office/powerpoint/2010/main" val="4292023538"/>
              </p:ext>
            </p:extLst>
          </p:nvPr>
        </p:nvGraphicFramePr>
        <p:xfrm>
          <a:off x="847762" y="1629140"/>
          <a:ext cx="7448476" cy="3060000"/>
        </p:xfrm>
        <a:graphic>
          <a:graphicData uri="http://schemas.openxmlformats.org/drawingml/2006/table">
            <a:tbl>
              <a:tblPr firstCol="1">
                <a:tableStyleId>{F5AB1C69-6EDB-4FF4-983F-18BD219EF322}</a:tableStyleId>
              </a:tblPr>
              <a:tblGrid>
                <a:gridCol w="1650552"/>
                <a:gridCol w="5797924"/>
              </a:tblGrid>
              <a:tr h="612000">
                <a:tc>
                  <a:txBody>
                    <a:bodyPr/>
                    <a:lstStyle/>
                    <a:p>
                      <a:pPr algn="ctr"/>
                      <a:r>
                        <a:rPr kumimoji="1" lang="ja-JP" altLang="en-US" sz="1600" b="0" dirty="0" smtClean="0">
                          <a:solidFill>
                            <a:schemeClr val="tx1"/>
                          </a:solidFill>
                          <a:effectLst/>
                          <a:latin typeface="HG丸ｺﾞｼｯｸM-PRO" pitchFamily="50" charset="-128"/>
                          <a:ea typeface="HG丸ｺﾞｼｯｸM-PRO" pitchFamily="50" charset="-128"/>
                        </a:rPr>
                        <a:t>上肢障がい</a:t>
                      </a:r>
                      <a:endParaRPr kumimoji="1" lang="ja-JP" altLang="en-US" sz="1600" b="0" dirty="0">
                        <a:solidFill>
                          <a:schemeClr val="tx1"/>
                        </a:solidFill>
                        <a:effectLst/>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58000">
                          <a:schemeClr val="bg1"/>
                        </a:gs>
                        <a:gs pos="0">
                          <a:srgbClr val="CCECFF"/>
                        </a:gs>
                        <a:gs pos="100000">
                          <a:schemeClr val="bg1"/>
                        </a:gs>
                      </a:gsLst>
                      <a:lin ang="2700000" scaled="1"/>
                      <a:tileRect/>
                    </a:gradFill>
                  </a:tcPr>
                </a:tc>
                <a:tc>
                  <a:txBody>
                    <a:bodyPr/>
                    <a:lstStyle/>
                    <a:p>
                      <a:r>
                        <a:rPr kumimoji="1" lang="ja-JP" altLang="en-US" sz="1600" b="0" dirty="0" smtClean="0">
                          <a:solidFill>
                            <a:schemeClr val="tx1"/>
                          </a:solidFill>
                          <a:effectLst/>
                          <a:latin typeface="HG丸ｺﾞｼｯｸM-PRO" pitchFamily="50" charset="-128"/>
                          <a:ea typeface="HG丸ｺﾞｼｯｸM-PRO" pitchFamily="50" charset="-128"/>
                        </a:rPr>
                        <a:t>・キーボードのみですべての操作が可能か。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12000">
                <a:tc>
                  <a:txBody>
                    <a:bodyPr/>
                    <a:lstStyle/>
                    <a:p>
                      <a:pPr algn="ctr"/>
                      <a:r>
                        <a:rPr kumimoji="1" lang="ja-JP" altLang="en-US" sz="1600" b="0" dirty="0" smtClean="0">
                          <a:solidFill>
                            <a:schemeClr val="tx1"/>
                          </a:solidFill>
                          <a:effectLst/>
                          <a:latin typeface="HG丸ｺﾞｼｯｸM-PRO" pitchFamily="50" charset="-128"/>
                          <a:ea typeface="HG丸ｺﾞｼｯｸM-PRO" pitchFamily="50" charset="-128"/>
                        </a:rPr>
                        <a:t>聴覚障がい</a:t>
                      </a:r>
                      <a:endParaRPr kumimoji="1" lang="ja-JP" altLang="en-US" sz="1600" b="0" dirty="0">
                        <a:solidFill>
                          <a:schemeClr val="tx1"/>
                        </a:solidFill>
                        <a:effectLst/>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58000">
                          <a:schemeClr val="bg1"/>
                        </a:gs>
                        <a:gs pos="0">
                          <a:srgbClr val="CCECFF"/>
                        </a:gs>
                        <a:gs pos="100000">
                          <a:schemeClr val="bg1"/>
                        </a:gs>
                      </a:gsLst>
                      <a:lin ang="2700000" scaled="1"/>
                      <a:tileRect/>
                    </a:gradFill>
                  </a:tcPr>
                </a:tc>
                <a:tc>
                  <a:txBody>
                    <a:bodyPr/>
                    <a:lstStyle/>
                    <a:p>
                      <a:r>
                        <a:rPr kumimoji="1" lang="ja-JP" altLang="en-US" sz="1600" b="0" dirty="0" smtClean="0">
                          <a:solidFill>
                            <a:schemeClr val="tx1"/>
                          </a:solidFill>
                          <a:effectLst/>
                          <a:latin typeface="HG丸ｺﾞｼｯｸM-PRO" pitchFamily="50" charset="-128"/>
                          <a:ea typeface="HG丸ｺﾞｼｯｸM-PRO" pitchFamily="50" charset="-128"/>
                        </a:rPr>
                        <a:t>・音声による情報には、字幕を用意しているか。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12000">
                <a:tc>
                  <a:txBody>
                    <a:bodyPr/>
                    <a:lstStyle/>
                    <a:p>
                      <a:pPr algn="ctr"/>
                      <a:r>
                        <a:rPr lang="ja-JP" altLang="en-US" sz="1600" b="0" dirty="0" smtClean="0">
                          <a:solidFill>
                            <a:schemeClr val="tx1"/>
                          </a:solidFill>
                          <a:effectLst/>
                          <a:latin typeface="HG丸ｺﾞｼｯｸM-PRO" pitchFamily="50" charset="-128"/>
                          <a:ea typeface="HG丸ｺﾞｼｯｸM-PRO" pitchFamily="50" charset="-128"/>
                        </a:rPr>
                        <a:t>知的障がい</a:t>
                      </a:r>
                      <a:endParaRPr lang="en-US" altLang="ja-JP" sz="1600" b="0" dirty="0" smtClean="0">
                        <a:solidFill>
                          <a:schemeClr val="tx1"/>
                        </a:solidFill>
                        <a:effectLst/>
                        <a:latin typeface="HG丸ｺﾞｼｯｸM-PRO" pitchFamily="50" charset="-128"/>
                        <a:ea typeface="HG丸ｺﾞｼｯｸM-PRO" pitchFamily="50" charset="-128"/>
                      </a:endParaRPr>
                    </a:p>
                    <a:p>
                      <a:pPr algn="ctr"/>
                      <a:r>
                        <a:rPr lang="ja-JP" altLang="en-US" sz="1600" b="0" dirty="0" smtClean="0">
                          <a:solidFill>
                            <a:schemeClr val="tx1"/>
                          </a:solidFill>
                          <a:effectLst/>
                          <a:latin typeface="HG丸ｺﾞｼｯｸM-PRO" pitchFamily="50" charset="-128"/>
                          <a:ea typeface="HG丸ｺﾞｼｯｸM-PRO" pitchFamily="50" charset="-128"/>
                        </a:rPr>
                        <a:t>発達障がい</a:t>
                      </a:r>
                      <a:endParaRPr kumimoji="1" lang="ja-JP" altLang="en-US" sz="1600" b="0" dirty="0">
                        <a:solidFill>
                          <a:schemeClr val="tx1"/>
                        </a:solidFill>
                        <a:effectLst/>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58000">
                          <a:schemeClr val="bg1"/>
                        </a:gs>
                        <a:gs pos="0">
                          <a:srgbClr val="CCECFF"/>
                        </a:gs>
                        <a:gs pos="100000">
                          <a:schemeClr val="bg1"/>
                        </a:gs>
                      </a:gsLst>
                      <a:lin ang="2700000" scaled="1"/>
                      <a:tileRect/>
                    </a:gradFill>
                  </a:tcPr>
                </a:tc>
                <a:tc>
                  <a:txBody>
                    <a:bodyPr/>
                    <a:lstStyle/>
                    <a:p>
                      <a:r>
                        <a:rPr kumimoji="1" lang="ja-JP" altLang="en-US" sz="1600" b="0" dirty="0" smtClean="0">
                          <a:solidFill>
                            <a:schemeClr val="tx1"/>
                          </a:solidFill>
                          <a:effectLst/>
                          <a:latin typeface="HG丸ｺﾞｼｯｸM-PRO" pitchFamily="50" charset="-128"/>
                          <a:ea typeface="HG丸ｺﾞｼｯｸM-PRO" pitchFamily="50" charset="-128"/>
                        </a:rPr>
                        <a:t>・わかりやすい文章で記述しているか。</a:t>
                      </a:r>
                      <a:br>
                        <a:rPr kumimoji="1" lang="ja-JP" altLang="en-US" sz="1600" b="0" dirty="0" smtClean="0">
                          <a:solidFill>
                            <a:schemeClr val="tx1"/>
                          </a:solidFill>
                          <a:effectLst/>
                          <a:latin typeface="HG丸ｺﾞｼｯｸM-PRO" pitchFamily="50" charset="-128"/>
                          <a:ea typeface="HG丸ｺﾞｼｯｸM-PRO" pitchFamily="50" charset="-128"/>
                        </a:rPr>
                      </a:br>
                      <a:r>
                        <a:rPr kumimoji="1" lang="ja-JP" altLang="en-US" sz="1600" b="0" dirty="0" smtClean="0">
                          <a:solidFill>
                            <a:schemeClr val="tx1"/>
                          </a:solidFill>
                          <a:effectLst/>
                          <a:latin typeface="HG丸ｺﾞｼｯｸM-PRO" pitchFamily="50" charset="-128"/>
                          <a:ea typeface="HG丸ｺﾞｼｯｸM-PRO" pitchFamily="50" charset="-128"/>
                        </a:rPr>
                        <a:t>・文章だけでなく図や色・形でわかりやすく表現しているか。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12000">
                <a:tc>
                  <a:txBody>
                    <a:bodyPr/>
                    <a:lstStyle/>
                    <a:p>
                      <a:pPr algn="ctr"/>
                      <a:r>
                        <a:rPr kumimoji="1" lang="ja-JP" altLang="en-US" sz="1600" b="0" dirty="0" smtClean="0">
                          <a:solidFill>
                            <a:schemeClr val="tx1"/>
                          </a:solidFill>
                          <a:effectLst/>
                          <a:latin typeface="HG丸ｺﾞｼｯｸM-PRO" pitchFamily="50" charset="-128"/>
                          <a:ea typeface="HG丸ｺﾞｼｯｸM-PRO" pitchFamily="50" charset="-128"/>
                        </a:rPr>
                        <a:t>色弱者</a:t>
                      </a:r>
                      <a:endParaRPr kumimoji="1" lang="ja-JP" altLang="en-US" sz="1600" b="0" dirty="0">
                        <a:solidFill>
                          <a:schemeClr val="tx1"/>
                        </a:solidFill>
                        <a:effectLst/>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58000">
                          <a:schemeClr val="bg1"/>
                        </a:gs>
                        <a:gs pos="0">
                          <a:srgbClr val="CCECFF"/>
                        </a:gs>
                        <a:gs pos="100000">
                          <a:schemeClr val="bg1"/>
                        </a:gs>
                      </a:gsLst>
                      <a:lin ang="2700000" scaled="1"/>
                      <a:tileRect/>
                    </a:gradFill>
                  </a:tcPr>
                </a:tc>
                <a:tc>
                  <a:txBody>
                    <a:bodyPr/>
                    <a:lstStyle/>
                    <a:p>
                      <a:r>
                        <a:rPr kumimoji="1" lang="ja-JP" altLang="en-US" sz="1600" b="0" dirty="0" smtClean="0">
                          <a:solidFill>
                            <a:schemeClr val="tx1"/>
                          </a:solidFill>
                          <a:effectLst/>
                          <a:latin typeface="HG丸ｺﾞｼｯｸM-PRO" pitchFamily="50" charset="-128"/>
                          <a:ea typeface="HG丸ｺﾞｼｯｸM-PRO" pitchFamily="50" charset="-128"/>
                        </a:rPr>
                        <a:t>・文字色と背景色のコントラストは十分確保しているか。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12000">
                <a:tc>
                  <a:txBody>
                    <a:bodyPr/>
                    <a:lstStyle/>
                    <a:p>
                      <a:pPr algn="ctr"/>
                      <a:r>
                        <a:rPr kumimoji="1" lang="ja-JP" altLang="en-US" sz="1600" b="0" dirty="0" smtClean="0">
                          <a:solidFill>
                            <a:schemeClr val="tx1"/>
                          </a:solidFill>
                          <a:effectLst/>
                          <a:latin typeface="HG丸ｺﾞｼｯｸM-PRO" pitchFamily="50" charset="-128"/>
                          <a:ea typeface="HG丸ｺﾞｼｯｸM-PRO" pitchFamily="50" charset="-128"/>
                        </a:rPr>
                        <a:t>高齢者</a:t>
                      </a:r>
                      <a:endParaRPr kumimoji="1" lang="ja-JP" altLang="en-US" sz="1600" b="0" dirty="0">
                        <a:solidFill>
                          <a:schemeClr val="tx1"/>
                        </a:solidFill>
                        <a:effectLst/>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58000">
                          <a:schemeClr val="bg1"/>
                        </a:gs>
                        <a:gs pos="0">
                          <a:srgbClr val="CCECFF"/>
                        </a:gs>
                        <a:gs pos="100000">
                          <a:schemeClr val="bg1"/>
                        </a:gs>
                      </a:gsLst>
                      <a:lin ang="2700000" scaled="1"/>
                      <a:tileRect/>
                    </a:gradFill>
                  </a:tcPr>
                </a:tc>
                <a:tc>
                  <a:txBody>
                    <a:bodyPr/>
                    <a:lstStyle/>
                    <a:p>
                      <a:r>
                        <a:rPr kumimoji="1" lang="ja-JP" altLang="en-US" sz="1600" b="0" dirty="0" smtClean="0">
                          <a:solidFill>
                            <a:schemeClr val="tx1"/>
                          </a:solidFill>
                          <a:effectLst/>
                          <a:latin typeface="HG丸ｺﾞｼｯｸM-PRO" pitchFamily="50" charset="-128"/>
                          <a:ea typeface="HG丸ｺﾞｼｯｸM-PRO" pitchFamily="50" charset="-128"/>
                        </a:rPr>
                        <a:t>・文字の大きさは拡大変更できるか。</a:t>
                      </a:r>
                      <a:br>
                        <a:rPr kumimoji="1" lang="ja-JP" altLang="en-US" sz="1600" b="0" dirty="0" smtClean="0">
                          <a:solidFill>
                            <a:schemeClr val="tx1"/>
                          </a:solidFill>
                          <a:effectLst/>
                          <a:latin typeface="HG丸ｺﾞｼｯｸM-PRO" pitchFamily="50" charset="-128"/>
                          <a:ea typeface="HG丸ｺﾞｼｯｸM-PRO" pitchFamily="50" charset="-128"/>
                        </a:rPr>
                      </a:br>
                      <a:r>
                        <a:rPr kumimoji="1" lang="ja-JP" altLang="en-US" sz="1600" b="0" dirty="0" smtClean="0">
                          <a:solidFill>
                            <a:schemeClr val="tx1"/>
                          </a:solidFill>
                          <a:effectLst/>
                          <a:latin typeface="HG丸ｺﾞｼｯｸM-PRO" pitchFamily="50" charset="-128"/>
                          <a:ea typeface="HG丸ｺﾞｼｯｸM-PRO" pitchFamily="50" charset="-128"/>
                        </a:rPr>
                        <a:t>・外国語や外来語は多用していないか。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2" name="ストライプ下矢印 11"/>
          <p:cNvSpPr/>
          <p:nvPr/>
        </p:nvSpPr>
        <p:spPr bwMode="auto">
          <a:xfrm rot="5400000">
            <a:off x="4220793" y="4882577"/>
            <a:ext cx="702414" cy="675581"/>
          </a:xfrm>
          <a:prstGeom prst="stripedRightArrow">
            <a:avLst>
              <a:gd name="adj1" fmla="val 50000"/>
              <a:gd name="adj2" fmla="val 35417"/>
            </a:avLst>
          </a:prstGeom>
          <a:gradFill flip="none" rotWithShape="1">
            <a:gsLst>
              <a:gs pos="75000">
                <a:srgbClr val="0070C0"/>
              </a:gs>
              <a:gs pos="95000">
                <a:schemeClr val="accent1">
                  <a:tint val="44500"/>
                  <a:satMod val="160000"/>
                </a:schemeClr>
              </a:gs>
              <a:gs pos="100000">
                <a:schemeClr val="accent1">
                  <a:tint val="23500"/>
                  <a:satMod val="160000"/>
                </a:schemeClr>
              </a:gs>
            </a:gsLst>
            <a:lin ang="10800000" scaled="1"/>
            <a:tileRect/>
          </a:gradFill>
          <a:ln>
            <a:noFill/>
          </a:ln>
        </p:spPr>
        <p:txBody>
          <a:bodyPr wrap="square" anchor="ctr">
            <a:spAutoFit/>
          </a:bodyPr>
          <a:lstStyle/>
          <a:p>
            <a:pPr algn="l" defTabSz="2952750">
              <a:lnSpc>
                <a:spcPct val="115000"/>
              </a:lnSpc>
              <a:spcBef>
                <a:spcPct val="20000"/>
              </a:spcBef>
              <a:spcAft>
                <a:spcPct val="0"/>
              </a:spcAft>
              <a:buClr>
                <a:schemeClr val="folHlink"/>
              </a:buClr>
              <a:buSzPct val="60000"/>
              <a:buFont typeface="Wingdings" pitchFamily="2" charset="2"/>
              <a:buNone/>
              <a:defRPr/>
            </a:pPr>
            <a:endParaRPr lang="ja-JP" altLang="en-US" sz="1400" b="0" dirty="0">
              <a:solidFill>
                <a:srgbClr val="333399"/>
              </a:solidFill>
              <a:latin typeface="ＭＳ ゴシック" pitchFamily="49" charset="-128"/>
              <a:ea typeface="ＭＳ ゴシック" pitchFamily="49" charset="-128"/>
            </a:endParaRPr>
          </a:p>
        </p:txBody>
      </p:sp>
      <p:sp>
        <p:nvSpPr>
          <p:cNvPr id="14" name="テキスト ボックス 13"/>
          <p:cNvSpPr txBox="1"/>
          <p:nvPr/>
        </p:nvSpPr>
        <p:spPr>
          <a:xfrm>
            <a:off x="656565" y="5634245"/>
            <a:ext cx="7785865" cy="861774"/>
          </a:xfrm>
          <a:prstGeom prst="rect">
            <a:avLst/>
          </a:prstGeom>
          <a:noFill/>
        </p:spPr>
        <p:txBody>
          <a:bodyPr wrap="square" rtlCol="0">
            <a:spAutoFit/>
          </a:bodyPr>
          <a:lstStyle/>
          <a:p>
            <a:pPr defTabSz="2952750">
              <a:lnSpc>
                <a:spcPct val="100000"/>
              </a:lnSpc>
              <a:spcBef>
                <a:spcPts val="500"/>
              </a:spcBef>
              <a:spcAft>
                <a:spcPts val="700"/>
              </a:spcAft>
              <a:defRPr/>
            </a:pPr>
            <a:r>
              <a:rPr lang="ja-JP" altLang="en-US" sz="2000" u="sng" dirty="0">
                <a:solidFill>
                  <a:srgbClr val="FF0000"/>
                </a:solidFill>
                <a:effectLst>
                  <a:outerShdw blurRad="38100" dist="38100" dir="2700000" algn="tl">
                    <a:srgbClr val="000000">
                      <a:alpha val="43137"/>
                    </a:srgbClr>
                  </a:outerShdw>
                </a:effectLst>
                <a:ea typeface="HG丸ｺﾞｼｯｸM-PRO" pitchFamily="50" charset="-128"/>
              </a:rPr>
              <a:t>わずかな配慮で、デザイン・ＵＩ・セキュリティを確保しながら、</a:t>
            </a:r>
            <a:endParaRPr lang="en-US" altLang="ja-JP" sz="2000" u="sng" dirty="0">
              <a:solidFill>
                <a:srgbClr val="FF0000"/>
              </a:solidFill>
              <a:effectLst>
                <a:outerShdw blurRad="38100" dist="38100" dir="2700000" algn="tl">
                  <a:srgbClr val="000000">
                    <a:alpha val="43137"/>
                  </a:srgbClr>
                </a:outerShdw>
              </a:effectLst>
              <a:ea typeface="HG丸ｺﾞｼｯｸM-PRO" pitchFamily="50" charset="-128"/>
            </a:endParaRPr>
          </a:p>
          <a:p>
            <a:pPr defTabSz="2952750">
              <a:lnSpc>
                <a:spcPct val="100000"/>
              </a:lnSpc>
              <a:spcBef>
                <a:spcPts val="500"/>
              </a:spcBef>
              <a:spcAft>
                <a:spcPts val="700"/>
              </a:spcAft>
              <a:defRPr/>
            </a:pPr>
            <a:r>
              <a:rPr lang="ja-JP" altLang="en-US" sz="2000" u="sng" dirty="0">
                <a:solidFill>
                  <a:srgbClr val="FF0000"/>
                </a:solidFill>
                <a:effectLst>
                  <a:outerShdw blurRad="38100" dist="38100" dir="2700000" algn="tl">
                    <a:srgbClr val="000000">
                      <a:alpha val="43137"/>
                    </a:srgbClr>
                  </a:outerShdw>
                </a:effectLst>
                <a:ea typeface="HG丸ｺﾞｼｯｸM-PRO" pitchFamily="50" charset="-128"/>
              </a:rPr>
              <a:t>アクセシビリティを高めることができます</a:t>
            </a:r>
            <a:r>
              <a:rPr lang="ja-JP" altLang="en-US" sz="2000" u="sng" dirty="0" smtClean="0">
                <a:solidFill>
                  <a:srgbClr val="FF0000"/>
                </a:solidFill>
                <a:effectLst>
                  <a:outerShdw blurRad="38100" dist="38100" dir="2700000" algn="tl">
                    <a:srgbClr val="000000">
                      <a:alpha val="43137"/>
                    </a:srgbClr>
                  </a:outerShdw>
                </a:effectLst>
                <a:ea typeface="HG丸ｺﾞｼｯｸM-PRO" pitchFamily="50" charset="-128"/>
              </a:rPr>
              <a:t>！</a:t>
            </a:r>
            <a:endParaRPr lang="ja-JP" altLang="en-US" sz="2000" u="sng" dirty="0">
              <a:solidFill>
                <a:srgbClr val="FF0000"/>
              </a:solidFill>
              <a:effectLst>
                <a:outerShdw blurRad="38100" dist="38100" dir="2700000" algn="tl">
                  <a:srgbClr val="000000">
                    <a:alpha val="43137"/>
                  </a:srgbClr>
                </a:outerShdw>
              </a:effectLst>
              <a:ea typeface="HG丸ｺﾞｼｯｸM-PRO" pitchFamily="50" charset="-128"/>
            </a:endParaRPr>
          </a:p>
        </p:txBody>
      </p:sp>
    </p:spTree>
    <p:extLst>
      <p:ext uri="{BB962C8B-B14F-4D97-AF65-F5344CB8AC3E}">
        <p14:creationId xmlns:p14="http://schemas.microsoft.com/office/powerpoint/2010/main" val="2878903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Grp="1" noChangeArrowheads="1"/>
          </p:cNvSpPr>
          <p:nvPr>
            <p:ph type="title"/>
          </p:nvPr>
        </p:nvSpPr>
        <p:spPr>
          <a:xfrm>
            <a:off x="971549" y="233363"/>
            <a:ext cx="7875925" cy="539750"/>
          </a:xfrm>
          <a:prstGeom prst="rect">
            <a:avLst/>
          </a:prstGeom>
        </p:spPr>
        <p:txBody>
          <a:bodyPr/>
          <a:lstStyle/>
          <a:p>
            <a:pPr eaLnBrk="1" hangingPunct="1"/>
            <a:r>
              <a:rPr lang="ja-JP" altLang="en-US" dirty="0" smtClean="0">
                <a:effectLst>
                  <a:outerShdw blurRad="38100" dist="38100" dir="2700000" algn="tl">
                    <a:srgbClr val="000000">
                      <a:alpha val="43137"/>
                    </a:srgbClr>
                  </a:outerShdw>
                </a:effectLst>
              </a:rPr>
              <a:t>最後に</a:t>
            </a:r>
          </a:p>
        </p:txBody>
      </p:sp>
      <p:sp>
        <p:nvSpPr>
          <p:cNvPr id="2" name="テキスト ボックス 1"/>
          <p:cNvSpPr txBox="1"/>
          <p:nvPr/>
        </p:nvSpPr>
        <p:spPr>
          <a:xfrm>
            <a:off x="296525" y="1153685"/>
            <a:ext cx="8550950" cy="5110630"/>
          </a:xfrm>
          <a:prstGeom prst="rect">
            <a:avLst/>
          </a:prstGeom>
          <a:noFill/>
        </p:spPr>
        <p:txBody>
          <a:bodyPr wrap="square" rtlCol="0">
            <a:spAutoFit/>
          </a:bodyPr>
          <a:lstStyle/>
          <a:p>
            <a:pPr>
              <a:lnSpc>
                <a:spcPct val="150000"/>
              </a:lnSpc>
            </a:pPr>
            <a:r>
              <a:rPr lang="ja-JP" altLang="en-US" sz="2000" b="0" dirty="0">
                <a:latin typeface="+mn-lt"/>
                <a:ea typeface="HG丸ｺﾞｼｯｸM-PRO" pitchFamily="50" charset="-128"/>
              </a:rPr>
              <a:t>障がいのある人や高齢者など</a:t>
            </a:r>
            <a:r>
              <a:rPr lang="ja-JP" altLang="en-US" sz="2000" b="0" dirty="0" smtClean="0">
                <a:latin typeface="+mn-lt"/>
                <a:ea typeface="HG丸ｺﾞｼｯｸM-PRO" pitchFamily="50" charset="-128"/>
              </a:rPr>
              <a:t>、</a:t>
            </a:r>
            <a:r>
              <a:rPr lang="en-US" altLang="ja-JP" sz="2000" b="0" dirty="0" smtClean="0">
                <a:latin typeface="+mn-lt"/>
                <a:ea typeface="HG丸ｺﾞｼｯｸM-PRO" pitchFamily="50" charset="-128"/>
              </a:rPr>
              <a:t/>
            </a:r>
            <a:br>
              <a:rPr lang="en-US" altLang="ja-JP" sz="2000" b="0" dirty="0" smtClean="0">
                <a:latin typeface="+mn-lt"/>
                <a:ea typeface="HG丸ｺﾞｼｯｸM-PRO" pitchFamily="50" charset="-128"/>
              </a:rPr>
            </a:br>
            <a:r>
              <a:rPr lang="ja-JP" altLang="en-US" sz="2000" b="0" dirty="0" smtClean="0">
                <a:latin typeface="+mn-lt"/>
                <a:ea typeface="HG丸ｺﾞｼｯｸM-PRO" pitchFamily="50" charset="-128"/>
              </a:rPr>
              <a:t>多く</a:t>
            </a:r>
            <a:r>
              <a:rPr lang="ja-JP" altLang="en-US" sz="2000" b="0" dirty="0">
                <a:latin typeface="+mn-lt"/>
                <a:ea typeface="HG丸ｺﾞｼｯｸM-PRO" pitchFamily="50" charset="-128"/>
              </a:rPr>
              <a:t>の人がウェブサイトを閲覧し</a:t>
            </a:r>
            <a:r>
              <a:rPr lang="ja-JP" altLang="en-US" sz="2000" b="0" dirty="0" smtClean="0">
                <a:latin typeface="+mn-lt"/>
                <a:ea typeface="HG丸ｺﾞｼｯｸM-PRO" pitchFamily="50" charset="-128"/>
              </a:rPr>
              <a:t>、製品</a:t>
            </a:r>
            <a:r>
              <a:rPr lang="ja-JP" altLang="en-US" sz="2000" b="0" dirty="0">
                <a:latin typeface="+mn-lt"/>
                <a:ea typeface="HG丸ｺﾞｼｯｸM-PRO" pitchFamily="50" charset="-128"/>
              </a:rPr>
              <a:t>や機器を利用しています</a:t>
            </a:r>
            <a:r>
              <a:rPr lang="ja-JP" altLang="en-US" sz="2000" b="0" dirty="0" smtClean="0">
                <a:latin typeface="+mn-lt"/>
                <a:ea typeface="HG丸ｺﾞｼｯｸM-PRO" pitchFamily="50" charset="-128"/>
              </a:rPr>
              <a:t>。</a:t>
            </a:r>
            <a:r>
              <a:rPr lang="en-US" altLang="ja-JP" sz="2000" b="0" dirty="0" smtClean="0">
                <a:latin typeface="+mn-lt"/>
                <a:ea typeface="HG丸ｺﾞｼｯｸM-PRO" pitchFamily="50" charset="-128"/>
              </a:rPr>
              <a:t/>
            </a:r>
            <a:br>
              <a:rPr lang="en-US" altLang="ja-JP" sz="2000" b="0" dirty="0" smtClean="0">
                <a:latin typeface="+mn-lt"/>
                <a:ea typeface="HG丸ｺﾞｼｯｸM-PRO" pitchFamily="50" charset="-128"/>
              </a:rPr>
            </a:br>
            <a:endParaRPr lang="ja-JP" altLang="en-US" sz="2000" b="0" dirty="0">
              <a:latin typeface="+mn-lt"/>
              <a:ea typeface="HG丸ｺﾞｼｯｸM-PRO" pitchFamily="50" charset="-128"/>
            </a:endParaRPr>
          </a:p>
          <a:p>
            <a:pPr>
              <a:lnSpc>
                <a:spcPct val="150000"/>
              </a:lnSpc>
            </a:pPr>
            <a:r>
              <a:rPr lang="ja-JP" altLang="en-US" sz="2000" b="0" dirty="0">
                <a:latin typeface="+mn-lt"/>
                <a:ea typeface="HG丸ｺﾞｼｯｸM-PRO" pitchFamily="50" charset="-128"/>
              </a:rPr>
              <a:t>代替手段を用意するなど、わずかな配慮</a:t>
            </a:r>
            <a:r>
              <a:rPr lang="ja-JP" altLang="en-US" sz="2000" b="0" dirty="0" smtClean="0">
                <a:latin typeface="+mn-lt"/>
                <a:ea typeface="HG丸ｺﾞｼｯｸM-PRO" pitchFamily="50" charset="-128"/>
              </a:rPr>
              <a:t>で</a:t>
            </a:r>
            <a:r>
              <a:rPr lang="en-US" altLang="ja-JP" sz="2000" b="0" dirty="0" smtClean="0">
                <a:latin typeface="+mn-lt"/>
                <a:ea typeface="HG丸ｺﾞｼｯｸM-PRO" pitchFamily="50" charset="-128"/>
              </a:rPr>
              <a:t/>
            </a:r>
            <a:br>
              <a:rPr lang="en-US" altLang="ja-JP" sz="2000" b="0" dirty="0" smtClean="0">
                <a:latin typeface="+mn-lt"/>
                <a:ea typeface="HG丸ｺﾞｼｯｸM-PRO" pitchFamily="50" charset="-128"/>
              </a:rPr>
            </a:br>
            <a:r>
              <a:rPr lang="ja-JP" altLang="en-US" sz="2000" b="0" dirty="0" smtClean="0">
                <a:latin typeface="+mn-lt"/>
                <a:ea typeface="HG丸ｺﾞｼｯｸM-PRO" pitchFamily="50" charset="-128"/>
              </a:rPr>
              <a:t>サイト</a:t>
            </a:r>
            <a:r>
              <a:rPr lang="ja-JP" altLang="en-US" sz="2000" b="0" dirty="0">
                <a:latin typeface="+mn-lt"/>
                <a:ea typeface="HG丸ｺﾞｼｯｸM-PRO" pitchFamily="50" charset="-128"/>
              </a:rPr>
              <a:t>の見やすさ</a:t>
            </a:r>
            <a:r>
              <a:rPr lang="ja-JP" altLang="en-US" sz="2000" b="0" dirty="0" smtClean="0">
                <a:latin typeface="+mn-lt"/>
                <a:ea typeface="HG丸ｺﾞｼｯｸM-PRO" pitchFamily="50" charset="-128"/>
              </a:rPr>
              <a:t>、製品</a:t>
            </a:r>
            <a:r>
              <a:rPr lang="ja-JP" altLang="en-US" sz="2000" b="0" dirty="0">
                <a:latin typeface="+mn-lt"/>
                <a:ea typeface="HG丸ｺﾞｼｯｸM-PRO" pitchFamily="50" charset="-128"/>
              </a:rPr>
              <a:t>の使いやすさは格段に向上します</a:t>
            </a:r>
            <a:r>
              <a:rPr lang="ja-JP" altLang="en-US" sz="2000" b="0" dirty="0" smtClean="0">
                <a:latin typeface="+mn-lt"/>
                <a:ea typeface="HG丸ｺﾞｼｯｸM-PRO" pitchFamily="50" charset="-128"/>
              </a:rPr>
              <a:t>。</a:t>
            </a:r>
            <a:r>
              <a:rPr lang="en-US" altLang="ja-JP" sz="1800" b="0" dirty="0" smtClean="0">
                <a:latin typeface="+mn-lt"/>
                <a:ea typeface="HG丸ｺﾞｼｯｸM-PRO" pitchFamily="50" charset="-128"/>
              </a:rPr>
              <a:t/>
            </a:r>
            <a:br>
              <a:rPr lang="en-US" altLang="ja-JP" sz="1800" b="0" dirty="0" smtClean="0">
                <a:latin typeface="+mn-lt"/>
                <a:ea typeface="HG丸ｺﾞｼｯｸM-PRO" pitchFamily="50" charset="-128"/>
              </a:rPr>
            </a:br>
            <a:endParaRPr lang="ja-JP" altLang="en-US" sz="1800" b="0" dirty="0">
              <a:latin typeface="+mn-lt"/>
              <a:ea typeface="HG丸ｺﾞｼｯｸM-PRO" pitchFamily="50" charset="-128"/>
            </a:endParaRPr>
          </a:p>
          <a:p>
            <a:pPr>
              <a:lnSpc>
                <a:spcPct val="150000"/>
              </a:lnSpc>
            </a:pPr>
            <a:r>
              <a:rPr lang="ja-JP" altLang="en-US" sz="2000" b="0" dirty="0">
                <a:latin typeface="+mn-lt"/>
                <a:ea typeface="HG丸ｺﾞｼｯｸM-PRO" pitchFamily="50" charset="-128"/>
              </a:rPr>
              <a:t>普段のページ更新時、機器の開発時から</a:t>
            </a:r>
            <a:r>
              <a:rPr lang="ja-JP" altLang="en-US" sz="2000" b="0" dirty="0">
                <a:effectLst>
                  <a:outerShdw blurRad="38100" dist="38100" dir="2700000" algn="tl">
                    <a:srgbClr val="000000">
                      <a:alpha val="43137"/>
                    </a:srgbClr>
                  </a:outerShdw>
                </a:effectLst>
                <a:latin typeface="+mn-lt"/>
                <a:ea typeface="HG丸ｺﾞｼｯｸM-PRO" pitchFamily="50" charset="-128"/>
              </a:rPr>
              <a:t>、</a:t>
            </a:r>
            <a:br>
              <a:rPr lang="ja-JP" altLang="en-US" sz="2000" b="0" dirty="0">
                <a:effectLst>
                  <a:outerShdw blurRad="38100" dist="38100" dir="2700000" algn="tl">
                    <a:srgbClr val="000000">
                      <a:alpha val="43137"/>
                    </a:srgbClr>
                  </a:outerShdw>
                </a:effectLst>
                <a:latin typeface="+mn-lt"/>
                <a:ea typeface="HG丸ｺﾞｼｯｸM-PRO" pitchFamily="50" charset="-128"/>
              </a:rPr>
            </a:br>
            <a:r>
              <a:rPr lang="ja-JP" altLang="en-US" sz="2400" b="0" u="sng" dirty="0">
                <a:solidFill>
                  <a:srgbClr val="FF0000"/>
                </a:solidFill>
                <a:effectLst>
                  <a:outerShdw blurRad="38100" dist="38100" dir="2700000" algn="tl">
                    <a:srgbClr val="000000">
                      <a:alpha val="43137"/>
                    </a:srgbClr>
                  </a:outerShdw>
                </a:effectLst>
                <a:latin typeface="+mn-lt"/>
                <a:ea typeface="HG丸ｺﾞｼｯｸM-PRO" pitchFamily="50" charset="-128"/>
              </a:rPr>
              <a:t>「さまざまな人がウェブサイトや製品を利用している</a:t>
            </a:r>
            <a:r>
              <a:rPr lang="ja-JP" altLang="en-US" sz="2400" b="0" u="sng" dirty="0" smtClean="0">
                <a:solidFill>
                  <a:srgbClr val="FF0000"/>
                </a:solidFill>
                <a:effectLst>
                  <a:outerShdw blurRad="38100" dist="38100" dir="2700000" algn="tl">
                    <a:srgbClr val="000000">
                      <a:alpha val="43137"/>
                    </a:srgbClr>
                  </a:outerShdw>
                </a:effectLst>
                <a:latin typeface="+mn-lt"/>
                <a:ea typeface="HG丸ｺﾞｼｯｸM-PRO" pitchFamily="50" charset="-128"/>
              </a:rPr>
              <a:t>」</a:t>
            </a:r>
            <a:r>
              <a:rPr lang="en-US" altLang="ja-JP" sz="2400" b="0" u="sng" dirty="0" smtClean="0">
                <a:solidFill>
                  <a:srgbClr val="FF0000"/>
                </a:solidFill>
                <a:effectLst>
                  <a:outerShdw blurRad="38100" dist="38100" dir="2700000" algn="tl">
                    <a:srgbClr val="000000">
                      <a:alpha val="43137"/>
                    </a:srgbClr>
                  </a:outerShdw>
                </a:effectLst>
                <a:latin typeface="+mn-lt"/>
                <a:ea typeface="HG丸ｺﾞｼｯｸM-PRO" pitchFamily="50" charset="-128"/>
              </a:rPr>
              <a:t/>
            </a:r>
            <a:br>
              <a:rPr lang="en-US" altLang="ja-JP" sz="2400" b="0" u="sng" dirty="0" smtClean="0">
                <a:solidFill>
                  <a:srgbClr val="FF0000"/>
                </a:solidFill>
                <a:effectLst>
                  <a:outerShdw blurRad="38100" dist="38100" dir="2700000" algn="tl">
                    <a:srgbClr val="000000">
                      <a:alpha val="43137"/>
                    </a:srgbClr>
                  </a:outerShdw>
                </a:effectLst>
                <a:latin typeface="+mn-lt"/>
                <a:ea typeface="HG丸ｺﾞｼｯｸM-PRO" pitchFamily="50" charset="-128"/>
              </a:rPr>
            </a:br>
            <a:r>
              <a:rPr lang="ja-JP" altLang="en-US" sz="2400" b="0" u="sng" dirty="0" smtClean="0">
                <a:solidFill>
                  <a:srgbClr val="FF0000"/>
                </a:solidFill>
                <a:effectLst>
                  <a:outerShdw blurRad="38100" dist="38100" dir="2700000" algn="tl">
                    <a:srgbClr val="000000">
                      <a:alpha val="43137"/>
                    </a:srgbClr>
                  </a:outerShdw>
                </a:effectLst>
                <a:latin typeface="+mn-lt"/>
                <a:ea typeface="HG丸ｺﾞｼｯｸM-PRO" pitchFamily="50" charset="-128"/>
              </a:rPr>
              <a:t>と</a:t>
            </a:r>
            <a:r>
              <a:rPr lang="ja-JP" altLang="en-US" sz="2400" b="0" u="sng" dirty="0">
                <a:solidFill>
                  <a:srgbClr val="FF0000"/>
                </a:solidFill>
                <a:effectLst>
                  <a:outerShdw blurRad="38100" dist="38100" dir="2700000" algn="tl">
                    <a:srgbClr val="000000">
                      <a:alpha val="43137"/>
                    </a:srgbClr>
                  </a:outerShdw>
                </a:effectLst>
                <a:latin typeface="+mn-lt"/>
                <a:ea typeface="HG丸ｺﾞｼｯｸM-PRO" pitchFamily="50" charset="-128"/>
              </a:rPr>
              <a:t>いう気づき（</a:t>
            </a:r>
            <a:r>
              <a:rPr lang="ja-JP" altLang="en-US" sz="2400" u="sng" dirty="0">
                <a:solidFill>
                  <a:srgbClr val="FF0000"/>
                </a:solidFill>
                <a:effectLst>
                  <a:outerShdw blurRad="38100" dist="38100" dir="2700000" algn="tl">
                    <a:srgbClr val="000000">
                      <a:alpha val="43137"/>
                    </a:srgbClr>
                  </a:outerShdw>
                </a:effectLst>
                <a:latin typeface="+mn-lt"/>
                <a:ea typeface="HG丸ｺﾞｼｯｸM-PRO" pitchFamily="50" charset="-128"/>
              </a:rPr>
              <a:t>想像力</a:t>
            </a:r>
            <a:r>
              <a:rPr lang="ja-JP" altLang="en-US" sz="2400" b="0" u="sng" dirty="0" smtClean="0">
                <a:solidFill>
                  <a:srgbClr val="FF0000"/>
                </a:solidFill>
                <a:effectLst>
                  <a:outerShdw blurRad="38100" dist="38100" dir="2700000" algn="tl">
                    <a:srgbClr val="000000">
                      <a:alpha val="43137"/>
                    </a:srgbClr>
                  </a:outerShdw>
                </a:effectLst>
                <a:latin typeface="+mn-lt"/>
                <a:ea typeface="HG丸ｺﾞｼｯｸM-PRO" pitchFamily="50" charset="-128"/>
              </a:rPr>
              <a:t>）</a:t>
            </a:r>
            <a:r>
              <a:rPr lang="ja-JP" altLang="en-US" sz="2000" b="0" dirty="0" smtClean="0">
                <a:solidFill>
                  <a:srgbClr val="FF0000"/>
                </a:solidFill>
                <a:effectLst>
                  <a:outerShdw blurRad="38100" dist="38100" dir="2700000" algn="tl">
                    <a:srgbClr val="000000">
                      <a:alpha val="43137"/>
                    </a:srgbClr>
                  </a:outerShdw>
                </a:effectLst>
                <a:latin typeface="+mn-lt"/>
                <a:ea typeface="HG丸ｺﾞｼｯｸM-PRO" pitchFamily="50" charset="-128"/>
              </a:rPr>
              <a:t>　</a:t>
            </a:r>
            <a:r>
              <a:rPr lang="en-US" altLang="ja-JP" sz="2000" b="0" dirty="0" smtClean="0">
                <a:solidFill>
                  <a:srgbClr val="FF0000"/>
                </a:solidFill>
                <a:effectLst>
                  <a:outerShdw blurRad="38100" dist="38100" dir="2700000" algn="tl">
                    <a:srgbClr val="000000">
                      <a:alpha val="43137"/>
                    </a:srgbClr>
                  </a:outerShdw>
                </a:effectLst>
                <a:latin typeface="+mn-lt"/>
                <a:ea typeface="HG丸ｺﾞｼｯｸM-PRO" pitchFamily="50" charset="-128"/>
              </a:rPr>
              <a:t/>
            </a:r>
            <a:br>
              <a:rPr lang="en-US" altLang="ja-JP" sz="2000" b="0" dirty="0" smtClean="0">
                <a:solidFill>
                  <a:srgbClr val="FF0000"/>
                </a:solidFill>
                <a:effectLst>
                  <a:outerShdw blurRad="38100" dist="38100" dir="2700000" algn="tl">
                    <a:srgbClr val="000000">
                      <a:alpha val="43137"/>
                    </a:srgbClr>
                  </a:outerShdw>
                </a:effectLst>
                <a:latin typeface="+mn-lt"/>
                <a:ea typeface="HG丸ｺﾞｼｯｸM-PRO" pitchFamily="50" charset="-128"/>
              </a:rPr>
            </a:br>
            <a:r>
              <a:rPr lang="ja-JP" altLang="en-US" sz="2000" b="0" dirty="0" smtClean="0">
                <a:latin typeface="+mn-lt"/>
                <a:ea typeface="HG丸ｺﾞｼｯｸM-PRO" pitchFamily="50" charset="-128"/>
              </a:rPr>
              <a:t>が</a:t>
            </a:r>
            <a:r>
              <a:rPr lang="ja-JP" altLang="en-US" sz="2000" b="0" dirty="0">
                <a:latin typeface="+mn-lt"/>
                <a:ea typeface="HG丸ｺﾞｼｯｸM-PRO" pitchFamily="50" charset="-128"/>
              </a:rPr>
              <a:t>重要になります。</a:t>
            </a:r>
          </a:p>
        </p:txBody>
      </p:sp>
    </p:spTree>
    <p:extLst>
      <p:ext uri="{BB962C8B-B14F-4D97-AF65-F5344CB8AC3E}">
        <p14:creationId xmlns:p14="http://schemas.microsoft.com/office/powerpoint/2010/main" val="42356883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effectLst>
                  <a:outerShdw blurRad="38100" dist="38100" dir="2700000" algn="tl">
                    <a:srgbClr val="000000">
                      <a:alpha val="43137"/>
                    </a:srgbClr>
                  </a:outerShdw>
                </a:effectLst>
              </a:rPr>
              <a:t>ＮＴＴクラルティの概要</a:t>
            </a:r>
            <a:endParaRPr kumimoji="1" lang="ja-JP" altLang="en-US" dirty="0">
              <a:effectLst>
                <a:outerShdw blurRad="38100" dist="38100" dir="2700000" algn="tl">
                  <a:srgbClr val="000000">
                    <a:alpha val="43137"/>
                  </a:srgbClr>
                </a:outerShdw>
              </a:effectLst>
            </a:endParaRPr>
          </a:p>
        </p:txBody>
      </p:sp>
      <p:sp>
        <p:nvSpPr>
          <p:cNvPr id="10" name="Rectangle 3"/>
          <p:cNvSpPr txBox="1">
            <a:spLocks noChangeArrowheads="1"/>
          </p:cNvSpPr>
          <p:nvPr/>
        </p:nvSpPr>
        <p:spPr>
          <a:xfrm>
            <a:off x="572904" y="953725"/>
            <a:ext cx="8571096" cy="2835315"/>
          </a:xfrm>
          <a:prstGeom prst="rect">
            <a:avLst/>
          </a:prstGeom>
        </p:spPr>
        <p:txBody>
          <a:bodyPr/>
          <a:lstStyle>
            <a:lvl1pPr marL="342900" indent="-342900" algn="l" rtl="0" eaLnBrk="0" fontAlgn="base" hangingPunct="0">
              <a:spcBef>
                <a:spcPct val="20000"/>
              </a:spcBef>
              <a:spcAft>
                <a:spcPct val="0"/>
              </a:spcAft>
              <a:buClr>
                <a:schemeClr val="folHlink"/>
              </a:buClr>
              <a:buSzPct val="60000"/>
              <a:buFont typeface="Wingdings" pitchFamily="2" charset="2"/>
              <a:buChar char="n"/>
              <a:defRPr kumimoji="1"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kumimoji="1" sz="2000">
                <a:solidFill>
                  <a:schemeClr val="tx1"/>
                </a:solidFill>
                <a:latin typeface="+mn-lt"/>
                <a:ea typeface="+mn-ea"/>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kumimoji="1" sz="1600">
                <a:solidFill>
                  <a:schemeClr val="tx1"/>
                </a:solidFill>
                <a:latin typeface="+mn-lt"/>
                <a:ea typeface="+mn-ea"/>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kumimoji="1" sz="1600">
                <a:solidFill>
                  <a:schemeClr val="tx1"/>
                </a:solidFill>
                <a:latin typeface="+mn-lt"/>
                <a:ea typeface="+mn-ea"/>
              </a:defRPr>
            </a:lvl5pPr>
            <a:lvl6pPr marL="2514600" indent="-228600" algn="l" rtl="0" fontAlgn="base">
              <a:spcBef>
                <a:spcPct val="20000"/>
              </a:spcBef>
              <a:spcAft>
                <a:spcPct val="0"/>
              </a:spcAft>
              <a:buClr>
                <a:schemeClr val="accent1"/>
              </a:buClr>
              <a:buSzPct val="50000"/>
              <a:buFont typeface="Wingdings" pitchFamily="2" charset="2"/>
              <a:buChar char="n"/>
              <a:defRPr kumimoji="1" sz="1600">
                <a:solidFill>
                  <a:schemeClr val="tx1"/>
                </a:solidFill>
                <a:latin typeface="+mn-lt"/>
                <a:ea typeface="+mn-ea"/>
              </a:defRPr>
            </a:lvl6pPr>
            <a:lvl7pPr marL="2971800" indent="-228600" algn="l" rtl="0" fontAlgn="base">
              <a:spcBef>
                <a:spcPct val="20000"/>
              </a:spcBef>
              <a:spcAft>
                <a:spcPct val="0"/>
              </a:spcAft>
              <a:buClr>
                <a:schemeClr val="accent1"/>
              </a:buClr>
              <a:buSzPct val="50000"/>
              <a:buFont typeface="Wingdings" pitchFamily="2" charset="2"/>
              <a:buChar char="n"/>
              <a:defRPr kumimoji="1" sz="1600">
                <a:solidFill>
                  <a:schemeClr val="tx1"/>
                </a:solidFill>
                <a:latin typeface="+mn-lt"/>
                <a:ea typeface="+mn-ea"/>
              </a:defRPr>
            </a:lvl7pPr>
            <a:lvl8pPr marL="3429000" indent="-228600" algn="l" rtl="0" fontAlgn="base">
              <a:spcBef>
                <a:spcPct val="20000"/>
              </a:spcBef>
              <a:spcAft>
                <a:spcPct val="0"/>
              </a:spcAft>
              <a:buClr>
                <a:schemeClr val="accent1"/>
              </a:buClr>
              <a:buSzPct val="50000"/>
              <a:buFont typeface="Wingdings" pitchFamily="2" charset="2"/>
              <a:buChar char="n"/>
              <a:defRPr kumimoji="1" sz="1600">
                <a:solidFill>
                  <a:schemeClr val="tx1"/>
                </a:solidFill>
                <a:latin typeface="+mn-lt"/>
                <a:ea typeface="+mn-ea"/>
              </a:defRPr>
            </a:lvl8pPr>
            <a:lvl9pPr marL="3886200" indent="-228600" algn="l" rtl="0" fontAlgn="base">
              <a:spcBef>
                <a:spcPct val="20000"/>
              </a:spcBef>
              <a:spcAft>
                <a:spcPct val="0"/>
              </a:spcAft>
              <a:buClr>
                <a:schemeClr val="accent1"/>
              </a:buClr>
              <a:buSzPct val="50000"/>
              <a:buFont typeface="Wingdings" pitchFamily="2" charset="2"/>
              <a:buChar char="n"/>
              <a:defRPr kumimoji="1" sz="1600">
                <a:solidFill>
                  <a:schemeClr val="tx1"/>
                </a:solidFill>
                <a:latin typeface="+mn-lt"/>
                <a:ea typeface="+mn-ea"/>
              </a:defRPr>
            </a:lvl9pPr>
          </a:lstStyle>
          <a:p>
            <a:pPr eaLnBrk="1" hangingPunct="1">
              <a:lnSpc>
                <a:spcPct val="80000"/>
              </a:lnSpc>
              <a:buFont typeface="Wingdings" pitchFamily="2" charset="2"/>
              <a:buNone/>
              <a:tabLst>
                <a:tab pos="1704975" algn="l"/>
              </a:tabLst>
            </a:pPr>
            <a:r>
              <a:rPr lang="ja-JP" altLang="en-US" sz="1600" b="0" dirty="0" smtClean="0">
                <a:ea typeface="HG丸ｺﾞｼｯｸM-PRO" pitchFamily="50" charset="-128"/>
              </a:rPr>
              <a:t>★会社名</a:t>
            </a:r>
          </a:p>
          <a:p>
            <a:pPr marL="608013" lvl="1" indent="-150813" eaLnBrk="1" hangingPunct="1">
              <a:lnSpc>
                <a:spcPct val="80000"/>
              </a:lnSpc>
              <a:buFont typeface="Wingdings" pitchFamily="2" charset="2"/>
              <a:buNone/>
              <a:tabLst>
                <a:tab pos="1704975" algn="l"/>
              </a:tabLst>
            </a:pPr>
            <a:r>
              <a:rPr lang="ja-JP" altLang="en-US" sz="1400" b="0" dirty="0" smtClean="0">
                <a:ea typeface="HG丸ｺﾞｼｯｸM-PRO" pitchFamily="50" charset="-128"/>
              </a:rPr>
              <a:t>ＮＴＴクラルティ株式会社</a:t>
            </a:r>
          </a:p>
          <a:p>
            <a:pPr marL="608013" lvl="1" indent="-150813" eaLnBrk="1" hangingPunct="1">
              <a:lnSpc>
                <a:spcPct val="80000"/>
              </a:lnSpc>
              <a:buFont typeface="Wingdings" pitchFamily="2" charset="2"/>
              <a:buNone/>
              <a:tabLst>
                <a:tab pos="1704975" algn="l"/>
              </a:tabLst>
            </a:pPr>
            <a:r>
              <a:rPr lang="en-US" altLang="ja-JP" sz="1400" dirty="0" err="1" smtClean="0">
                <a:solidFill>
                  <a:schemeClr val="folHlink"/>
                </a:solidFill>
                <a:ea typeface="HG丸ｺﾞｼｯｸM-PRO" pitchFamily="50" charset="-128"/>
              </a:rPr>
              <a:t>clar</a:t>
            </a:r>
            <a:r>
              <a:rPr lang="en-US" altLang="ja-JP" sz="1400" dirty="0" err="1" smtClean="0">
                <a:ea typeface="HG丸ｺﾞｼｯｸM-PRO" pitchFamily="50" charset="-128"/>
              </a:rPr>
              <a:t>te</a:t>
            </a:r>
            <a:r>
              <a:rPr lang="en-US" altLang="ja-JP" sz="1400" b="0" dirty="0" smtClean="0">
                <a:ea typeface="HG丸ｺﾞｼｯｸM-PRO" pitchFamily="50" charset="-128"/>
              </a:rPr>
              <a:t> + </a:t>
            </a:r>
            <a:r>
              <a:rPr lang="en-US" altLang="ja-JP" sz="1400" dirty="0" smtClean="0">
                <a:solidFill>
                  <a:schemeClr val="folHlink"/>
                </a:solidFill>
                <a:ea typeface="HG丸ｺﾞｼｯｸM-PRO" pitchFamily="50" charset="-128"/>
              </a:rPr>
              <a:t>u</a:t>
            </a:r>
            <a:r>
              <a:rPr lang="en-US" altLang="ja-JP" sz="1400" dirty="0" smtClean="0">
                <a:ea typeface="HG丸ｺﾞｼｯｸM-PRO" pitchFamily="50" charset="-128"/>
              </a:rPr>
              <a:t>niversal</a:t>
            </a:r>
            <a:r>
              <a:rPr lang="en-US" altLang="ja-JP" sz="1400" b="0" dirty="0" smtClean="0">
                <a:ea typeface="HG丸ｺﾞｼｯｸM-PRO" pitchFamily="50" charset="-128"/>
              </a:rPr>
              <a:t> + </a:t>
            </a:r>
            <a:r>
              <a:rPr lang="en-US" altLang="ja-JP" sz="1400" dirty="0" smtClean="0">
                <a:ea typeface="HG丸ｺﾞｼｯｸM-PRO" pitchFamily="50" charset="-128"/>
              </a:rPr>
              <a:t>abili</a:t>
            </a:r>
            <a:r>
              <a:rPr lang="en-US" altLang="ja-JP" sz="1400" dirty="0" smtClean="0">
                <a:solidFill>
                  <a:schemeClr val="folHlink"/>
                </a:solidFill>
                <a:ea typeface="HG丸ｺﾞｼｯｸM-PRO" pitchFamily="50" charset="-128"/>
              </a:rPr>
              <a:t>ty</a:t>
            </a:r>
            <a:r>
              <a:rPr lang="en-US" altLang="ja-JP" sz="1400" b="0" dirty="0" smtClean="0">
                <a:ea typeface="HG丸ｺﾞｼｯｸM-PRO" pitchFamily="50" charset="-128"/>
              </a:rPr>
              <a:t> = </a:t>
            </a:r>
            <a:r>
              <a:rPr lang="en-US" altLang="ja-JP" sz="1400" dirty="0" smtClean="0">
                <a:solidFill>
                  <a:srgbClr val="0000FF"/>
                </a:solidFill>
                <a:ea typeface="HG丸ｺﾞｼｯｸM-PRO" pitchFamily="50" charset="-128"/>
              </a:rPr>
              <a:t>CLARUTY</a:t>
            </a:r>
          </a:p>
          <a:p>
            <a:pPr eaLnBrk="1" hangingPunct="1">
              <a:lnSpc>
                <a:spcPct val="80000"/>
              </a:lnSpc>
              <a:buFont typeface="Wingdings" pitchFamily="2" charset="2"/>
              <a:buNone/>
              <a:tabLst>
                <a:tab pos="1704975" algn="l"/>
              </a:tabLst>
            </a:pPr>
            <a:r>
              <a:rPr lang="ja-JP" altLang="en-US" sz="1600" b="0" dirty="0" smtClean="0">
                <a:ea typeface="HG丸ｺﾞｼｯｸM-PRO" pitchFamily="50" charset="-128"/>
              </a:rPr>
              <a:t>★所在地</a:t>
            </a:r>
          </a:p>
          <a:p>
            <a:pPr marL="608013" lvl="1" indent="-150813" eaLnBrk="1" hangingPunct="1">
              <a:lnSpc>
                <a:spcPct val="80000"/>
              </a:lnSpc>
              <a:buFont typeface="Wingdings" pitchFamily="2" charset="2"/>
              <a:buNone/>
              <a:tabLst>
                <a:tab pos="1704975" algn="l"/>
              </a:tabLst>
            </a:pPr>
            <a:r>
              <a:rPr lang="ja-JP" altLang="en-US" sz="1400" b="0" dirty="0" smtClean="0">
                <a:ea typeface="HG丸ｺﾞｼｯｸM-PRO" pitchFamily="50" charset="-128"/>
              </a:rPr>
              <a:t>東京都武蔵野市緑町３－９－１１ </a:t>
            </a:r>
          </a:p>
          <a:p>
            <a:pPr eaLnBrk="1" hangingPunct="1">
              <a:lnSpc>
                <a:spcPct val="80000"/>
              </a:lnSpc>
              <a:buFont typeface="Wingdings" pitchFamily="2" charset="2"/>
              <a:buNone/>
              <a:tabLst>
                <a:tab pos="1704975" algn="l"/>
              </a:tabLst>
            </a:pPr>
            <a:r>
              <a:rPr lang="ja-JP" altLang="en-US" sz="1600" b="0" dirty="0" smtClean="0">
                <a:ea typeface="HG丸ｺﾞｼｯｸM-PRO" pitchFamily="50" charset="-128"/>
              </a:rPr>
              <a:t>★営業開始日</a:t>
            </a:r>
          </a:p>
          <a:p>
            <a:pPr marL="608013" lvl="1" indent="-150813" eaLnBrk="1" hangingPunct="1">
              <a:lnSpc>
                <a:spcPct val="80000"/>
              </a:lnSpc>
              <a:buFont typeface="Wingdings" pitchFamily="2" charset="2"/>
              <a:buNone/>
              <a:tabLst>
                <a:tab pos="1704975" algn="l"/>
              </a:tabLst>
            </a:pPr>
            <a:r>
              <a:rPr lang="ja-JP" altLang="en-US" sz="1400" b="0" dirty="0" smtClean="0">
                <a:ea typeface="HG丸ｺﾞｼｯｸM-PRO" pitchFamily="50" charset="-128"/>
              </a:rPr>
              <a:t>平成１７年４月１日</a:t>
            </a:r>
          </a:p>
          <a:p>
            <a:pPr eaLnBrk="1" hangingPunct="1">
              <a:lnSpc>
                <a:spcPct val="80000"/>
              </a:lnSpc>
              <a:buFont typeface="Wingdings" pitchFamily="2" charset="2"/>
              <a:buNone/>
              <a:tabLst>
                <a:tab pos="1704975" algn="l"/>
              </a:tabLst>
            </a:pPr>
            <a:r>
              <a:rPr lang="ja-JP" altLang="en-US" sz="1600" b="0" dirty="0" smtClean="0">
                <a:ea typeface="HG丸ｺﾞｼｯｸM-PRO" pitchFamily="50" charset="-128"/>
              </a:rPr>
              <a:t>★社員数</a:t>
            </a:r>
          </a:p>
          <a:p>
            <a:pPr marL="719138" lvl="1" indent="-271463" eaLnBrk="1" hangingPunct="1">
              <a:lnSpc>
                <a:spcPct val="100000"/>
              </a:lnSpc>
              <a:buNone/>
              <a:tabLst>
                <a:tab pos="1704975" algn="l"/>
              </a:tabLst>
            </a:pPr>
            <a:r>
              <a:rPr lang="ja-JP" altLang="en-US" sz="1400" b="0" dirty="0">
                <a:ea typeface="HG丸ｺﾞｼｯｸM-PRO" pitchFamily="50" charset="-128"/>
              </a:rPr>
              <a:t>２６４</a:t>
            </a:r>
            <a:r>
              <a:rPr lang="ja-JP" altLang="en-US" sz="1400" b="0" dirty="0" smtClean="0">
                <a:ea typeface="HG丸ｺﾞｼｯｸM-PRO" pitchFamily="50" charset="-128"/>
              </a:rPr>
              <a:t>名（うち障がい者</a:t>
            </a:r>
            <a:r>
              <a:rPr lang="ja-JP" altLang="en-US" sz="1400" b="0" dirty="0">
                <a:ea typeface="HG丸ｺﾞｼｯｸM-PRO" pitchFamily="50" charset="-128"/>
              </a:rPr>
              <a:t>２１０</a:t>
            </a:r>
            <a:r>
              <a:rPr lang="ja-JP" altLang="en-US" sz="1400" b="0" dirty="0" smtClean="0">
                <a:ea typeface="HG丸ｺﾞｼｯｸM-PRO" pitchFamily="50" charset="-128"/>
              </a:rPr>
              <a:t>名／重度障がい比率６１％／平均年齢４１歳）</a:t>
            </a:r>
            <a:r>
              <a:rPr lang="en-US" altLang="ja-JP" sz="1400" b="0" dirty="0" smtClean="0">
                <a:ea typeface="HG丸ｺﾞｼｯｸM-PRO" pitchFamily="50" charset="-128"/>
              </a:rPr>
              <a:t/>
            </a:r>
            <a:br>
              <a:rPr lang="en-US" altLang="ja-JP" sz="1400" b="0" dirty="0" smtClean="0">
                <a:ea typeface="HG丸ｺﾞｼｯｸM-PRO" pitchFamily="50" charset="-128"/>
              </a:rPr>
            </a:br>
            <a:r>
              <a:rPr lang="ja-JP" altLang="en-US" sz="1200" b="0" dirty="0" smtClean="0">
                <a:ea typeface="HG丸ｺﾞｼｯｸM-PRO" pitchFamily="50" charset="-128"/>
              </a:rPr>
              <a:t>＜障がい者内訳＞</a:t>
            </a:r>
            <a:r>
              <a:rPr lang="en-US" altLang="ja-JP" sz="1200" b="0" dirty="0" smtClean="0">
                <a:ea typeface="HG丸ｺﾞｼｯｸM-PRO" pitchFamily="50" charset="-128"/>
              </a:rPr>
              <a:t>	</a:t>
            </a:r>
            <a:r>
              <a:rPr lang="ja-JP" altLang="en-US" sz="1200" b="0" dirty="0" smtClean="0">
                <a:ea typeface="HG丸ｺﾞｼｯｸM-PRO" pitchFamily="50" charset="-128"/>
              </a:rPr>
              <a:t>肢体（９３名）</a:t>
            </a:r>
            <a:r>
              <a:rPr lang="en-US" altLang="ja-JP" sz="1200" b="0" dirty="0" smtClean="0">
                <a:ea typeface="HG丸ｺﾞｼｯｸM-PRO" pitchFamily="50" charset="-128"/>
              </a:rPr>
              <a:t>	</a:t>
            </a:r>
            <a:r>
              <a:rPr lang="ja-JP" altLang="en-US" sz="1200" b="0" dirty="0" smtClean="0">
                <a:ea typeface="HG丸ｺﾞｼｯｸM-PRO" pitchFamily="50" charset="-128"/>
              </a:rPr>
              <a:t>視覚（１３名）</a:t>
            </a:r>
            <a:r>
              <a:rPr lang="en-US" altLang="ja-JP" sz="1200" b="0" dirty="0">
                <a:ea typeface="HG丸ｺﾞｼｯｸM-PRO" pitchFamily="50" charset="-128"/>
              </a:rPr>
              <a:t/>
            </a:r>
            <a:br>
              <a:rPr lang="en-US" altLang="ja-JP" sz="1200" b="0" dirty="0">
                <a:ea typeface="HG丸ｺﾞｼｯｸM-PRO" pitchFamily="50" charset="-128"/>
              </a:rPr>
            </a:br>
            <a:r>
              <a:rPr lang="en-US" altLang="ja-JP" sz="1200" b="0" dirty="0" smtClean="0">
                <a:ea typeface="HG丸ｺﾞｼｯｸM-PRO" pitchFamily="50" charset="-128"/>
              </a:rPr>
              <a:t>			</a:t>
            </a:r>
            <a:r>
              <a:rPr lang="ja-JP" altLang="en-US" sz="1200" b="0" dirty="0" smtClean="0">
                <a:ea typeface="HG丸ｺﾞｼｯｸM-PRO" pitchFamily="50" charset="-128"/>
              </a:rPr>
              <a:t>聴覚（　８名）</a:t>
            </a:r>
            <a:r>
              <a:rPr lang="en-US" altLang="ja-JP" sz="1200" b="0" dirty="0" smtClean="0">
                <a:ea typeface="HG丸ｺﾞｼｯｸM-PRO" pitchFamily="50" charset="-128"/>
              </a:rPr>
              <a:t>	</a:t>
            </a:r>
            <a:r>
              <a:rPr lang="ja-JP" altLang="en-US" sz="1200" b="0" dirty="0" smtClean="0">
                <a:ea typeface="HG丸ｺﾞｼｯｸM-PRO" pitchFamily="50" charset="-128"/>
              </a:rPr>
              <a:t>内部（３５名）</a:t>
            </a:r>
            <a:r>
              <a:rPr lang="en-US" altLang="ja-JP" sz="1200" b="0" dirty="0" smtClean="0">
                <a:ea typeface="HG丸ｺﾞｼｯｸM-PRO" pitchFamily="50" charset="-128"/>
              </a:rPr>
              <a:t/>
            </a:r>
            <a:br>
              <a:rPr lang="en-US" altLang="ja-JP" sz="1200" b="0" dirty="0" smtClean="0">
                <a:ea typeface="HG丸ｺﾞｼｯｸM-PRO" pitchFamily="50" charset="-128"/>
              </a:rPr>
            </a:br>
            <a:r>
              <a:rPr lang="en-US" altLang="ja-JP" sz="1200" b="0" dirty="0">
                <a:ea typeface="HG丸ｺﾞｼｯｸM-PRO" pitchFamily="50" charset="-128"/>
              </a:rPr>
              <a:t>	</a:t>
            </a:r>
            <a:r>
              <a:rPr lang="en-US" altLang="ja-JP" sz="1200" b="0" dirty="0" smtClean="0">
                <a:ea typeface="HG丸ｺﾞｼｯｸM-PRO" pitchFamily="50" charset="-128"/>
              </a:rPr>
              <a:t>		</a:t>
            </a:r>
            <a:r>
              <a:rPr lang="ja-JP" altLang="en-US" sz="1200" b="0" dirty="0" smtClean="0">
                <a:ea typeface="HG丸ｺﾞｼｯｸM-PRO" pitchFamily="50" charset="-128"/>
              </a:rPr>
              <a:t>知的（４５名）</a:t>
            </a:r>
            <a:r>
              <a:rPr lang="en-US" altLang="ja-JP" sz="1200" b="0" dirty="0" smtClean="0">
                <a:ea typeface="HG丸ｺﾞｼｯｸM-PRO" pitchFamily="50" charset="-128"/>
              </a:rPr>
              <a:t>	</a:t>
            </a:r>
            <a:r>
              <a:rPr lang="ja-JP" altLang="en-US" sz="1200" b="0" dirty="0" smtClean="0">
                <a:ea typeface="HG丸ｺﾞｼｯｸM-PRO" pitchFamily="50" charset="-128"/>
              </a:rPr>
              <a:t>精神（１５名）</a:t>
            </a:r>
            <a:r>
              <a:rPr lang="en-US" altLang="ja-JP" sz="1200" b="0" dirty="0" smtClean="0">
                <a:ea typeface="HG丸ｺﾞｼｯｸM-PRO" pitchFamily="50" charset="-128"/>
              </a:rPr>
              <a:t>	</a:t>
            </a:r>
            <a:r>
              <a:rPr lang="ja-JP" altLang="en-US" sz="1200" b="0" dirty="0" smtClean="0">
                <a:ea typeface="HG丸ｺﾞｼｯｸM-PRO" pitchFamily="50" charset="-128"/>
              </a:rPr>
              <a:t>平衡機能障がい（　１名）</a:t>
            </a:r>
            <a:endParaRPr lang="en-US" altLang="ja-JP" sz="1200" b="0" dirty="0">
              <a:ea typeface="HG丸ｺﾞｼｯｸM-PRO" pitchFamily="50" charset="-128"/>
            </a:endParaRPr>
          </a:p>
          <a:p>
            <a:pPr marL="608013" lvl="1" indent="-150813" algn="r" eaLnBrk="1" hangingPunct="1">
              <a:lnSpc>
                <a:spcPct val="100000"/>
              </a:lnSpc>
              <a:buFont typeface="Wingdings" pitchFamily="2" charset="2"/>
              <a:buNone/>
              <a:tabLst>
                <a:tab pos="1704975" algn="l"/>
              </a:tabLst>
            </a:pPr>
            <a:r>
              <a:rPr lang="en-US" altLang="ja-JP" sz="1200" b="0" dirty="0" smtClean="0">
                <a:ea typeface="HG丸ｺﾞｼｯｸM-PRO" pitchFamily="50" charset="-128"/>
              </a:rPr>
              <a:t>[</a:t>
            </a:r>
            <a:r>
              <a:rPr lang="ja-JP" altLang="en-US" sz="1200" b="0" dirty="0" smtClean="0">
                <a:ea typeface="HG丸ｺﾞｼｯｸM-PRO" pitchFamily="50" charset="-128"/>
              </a:rPr>
              <a:t>平成２７年５月１日現在</a:t>
            </a:r>
            <a:r>
              <a:rPr lang="en-US" altLang="ja-JP" sz="1200" b="0" dirty="0" smtClean="0">
                <a:ea typeface="HG丸ｺﾞｼｯｸM-PRO" pitchFamily="50" charset="-128"/>
              </a:rPr>
              <a:t>]</a:t>
            </a:r>
            <a:endParaRPr lang="ja-JP" altLang="en-US" sz="1200" b="0" dirty="0" smtClean="0">
              <a:ea typeface="HG丸ｺﾞｼｯｸM-PRO" pitchFamily="50" charset="-128"/>
            </a:endParaRPr>
          </a:p>
        </p:txBody>
      </p:sp>
      <p:pic>
        <p:nvPicPr>
          <p:cNvPr id="11" name="Picture 4" descr="画像：研究所建物"/>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86438" y="908050"/>
            <a:ext cx="2844800" cy="179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9"/>
          <p:cNvSpPr>
            <a:spLocks noChangeArrowheads="1"/>
          </p:cNvSpPr>
          <p:nvPr/>
        </p:nvSpPr>
        <p:spPr bwMode="auto">
          <a:xfrm>
            <a:off x="467020" y="3802188"/>
            <a:ext cx="7110790" cy="2777162"/>
          </a:xfrm>
          <a:prstGeom prst="rect">
            <a:avLst/>
          </a:prstGeom>
          <a:noFill/>
          <a:ln w="3175" algn="ctr">
            <a:noFill/>
            <a:miter lim="800000"/>
            <a:headEnd/>
            <a:tailEnd/>
          </a:ln>
        </p:spPr>
        <p:txBody>
          <a:bodyPr wrap="square" lIns="198000" tIns="82800" rIns="198000" bIns="82800">
            <a:spAutoFit/>
          </a:bodyPr>
          <a:lstStyle/>
          <a:p>
            <a:pPr algn="l">
              <a:lnSpc>
                <a:spcPct val="80000"/>
              </a:lnSpc>
              <a:spcBef>
                <a:spcPct val="20000"/>
              </a:spcBef>
              <a:spcAft>
                <a:spcPct val="0"/>
              </a:spcAft>
              <a:buClr>
                <a:srgbClr val="3333CC"/>
              </a:buClr>
              <a:buSzPct val="60000"/>
              <a:buFont typeface="Wingdings" pitchFamily="2" charset="2"/>
              <a:buNone/>
            </a:pPr>
            <a:r>
              <a:rPr lang="ja-JP" altLang="en-US" b="0" dirty="0" smtClean="0">
                <a:latin typeface="HG丸ｺﾞｼｯｸM-PRO" pitchFamily="50" charset="-128"/>
                <a:ea typeface="HG丸ｺﾞｼｯｸM-PRO" pitchFamily="50" charset="-128"/>
              </a:rPr>
              <a:t>★業務内容</a:t>
            </a:r>
            <a:endParaRPr lang="ja-JP" altLang="en-US" sz="1800" b="0" dirty="0">
              <a:latin typeface="HG丸ｺﾞｼｯｸM-PRO" pitchFamily="50" charset="-128"/>
              <a:ea typeface="HG丸ｺﾞｼｯｸM-PRO" pitchFamily="50" charset="-128"/>
            </a:endParaRPr>
          </a:p>
          <a:p>
            <a:pPr lvl="1" algn="l">
              <a:spcBef>
                <a:spcPct val="20000"/>
              </a:spcBef>
              <a:spcAft>
                <a:spcPct val="0"/>
              </a:spcAft>
              <a:buClr>
                <a:srgbClr val="3333CC"/>
              </a:buClr>
              <a:buSzPct val="60000"/>
              <a:buFont typeface="Wingdings" pitchFamily="2" charset="2"/>
              <a:buNone/>
            </a:pPr>
            <a:r>
              <a:rPr lang="ja-JP" altLang="en-US" sz="1400" b="0" dirty="0" smtClean="0">
                <a:solidFill>
                  <a:srgbClr val="000000"/>
                </a:solidFill>
                <a:latin typeface="HG丸ｺﾞｼｯｸM-PRO" pitchFamily="50" charset="-128"/>
                <a:ea typeface="HG丸ｺﾞｼｯｸM-PRO" pitchFamily="50" charset="-128"/>
              </a:rPr>
              <a:t>・障がい者自らが参画する障がい者・高齢者向けポータルサイトの運営</a:t>
            </a:r>
          </a:p>
          <a:p>
            <a:pPr marL="809625" lvl="1" indent="-95250" algn="l">
              <a:spcBef>
                <a:spcPct val="20000"/>
              </a:spcBef>
              <a:spcAft>
                <a:spcPct val="0"/>
              </a:spcAft>
              <a:buClr>
                <a:srgbClr val="3333CC"/>
              </a:buClr>
              <a:buSzPct val="60000"/>
              <a:buFont typeface="Wingdings" pitchFamily="2" charset="2"/>
              <a:buNone/>
            </a:pPr>
            <a:r>
              <a:rPr lang="en-US" altLang="ja-JP" sz="1400" b="0" dirty="0" smtClean="0">
                <a:solidFill>
                  <a:srgbClr val="000000"/>
                </a:solidFill>
                <a:latin typeface="HG丸ｺﾞｼｯｸM-PRO" pitchFamily="50" charset="-128"/>
                <a:ea typeface="HG丸ｺﾞｼｯｸM-PRO" pitchFamily="50" charset="-128"/>
              </a:rPr>
              <a:t>[</a:t>
            </a:r>
            <a:r>
              <a:rPr lang="ja-JP" altLang="en-US" sz="1400" b="0" dirty="0" smtClean="0">
                <a:solidFill>
                  <a:srgbClr val="000000"/>
                </a:solidFill>
                <a:latin typeface="HG丸ｺﾞｼｯｸM-PRO" pitchFamily="50" charset="-128"/>
                <a:ea typeface="HG丸ｺﾞｼｯｸM-PRO" pitchFamily="50" charset="-128"/>
              </a:rPr>
              <a:t>ゆうゆうゆう</a:t>
            </a:r>
            <a:r>
              <a:rPr lang="en-US" altLang="ja-JP" sz="1400" b="0" dirty="0" smtClean="0">
                <a:solidFill>
                  <a:srgbClr val="000000"/>
                </a:solidFill>
                <a:latin typeface="HG丸ｺﾞｼｯｸM-PRO" pitchFamily="50" charset="-128"/>
                <a:ea typeface="HG丸ｺﾞｼｯｸM-PRO" pitchFamily="50" charset="-128"/>
              </a:rPr>
              <a:t>]</a:t>
            </a:r>
            <a:r>
              <a:rPr lang="ja-JP" altLang="en-US" sz="1400" b="0" dirty="0">
                <a:solidFill>
                  <a:srgbClr val="000000"/>
                </a:solidFill>
                <a:latin typeface="HG丸ｺﾞｼｯｸM-PRO" pitchFamily="50" charset="-128"/>
                <a:ea typeface="HG丸ｺﾞｼｯｸM-PRO" pitchFamily="50" charset="-128"/>
              </a:rPr>
              <a:t>　</a:t>
            </a:r>
            <a:r>
              <a:rPr lang="en-US" altLang="ja-JP" sz="1400" b="0" dirty="0" smtClean="0">
                <a:solidFill>
                  <a:srgbClr val="000000"/>
                </a:solidFill>
                <a:latin typeface="HG丸ｺﾞｼｯｸM-PRO" pitchFamily="50" charset="-128"/>
                <a:ea typeface="HG丸ｺﾞｼｯｸM-PRO" pitchFamily="50" charset="-128"/>
              </a:rPr>
              <a:t>http://www.u-x3.jp</a:t>
            </a:r>
          </a:p>
          <a:p>
            <a:pPr lvl="1" algn="l">
              <a:spcBef>
                <a:spcPct val="20000"/>
              </a:spcBef>
              <a:spcAft>
                <a:spcPct val="0"/>
              </a:spcAft>
              <a:buClr>
                <a:srgbClr val="3333CC"/>
              </a:buClr>
              <a:buSzPct val="60000"/>
              <a:buFont typeface="Wingdings" pitchFamily="2" charset="2"/>
              <a:buNone/>
            </a:pPr>
            <a:r>
              <a:rPr lang="ja-JP" altLang="en-US" sz="1400" b="0" dirty="0" smtClean="0">
                <a:solidFill>
                  <a:srgbClr val="000000"/>
                </a:solidFill>
                <a:latin typeface="HG丸ｺﾞｼｯｸM-PRO" pitchFamily="50" charset="-128"/>
                <a:ea typeface="HG丸ｺﾞｼｯｸM-PRO" pitchFamily="50" charset="-128"/>
              </a:rPr>
              <a:t>・日本工業規格（ＪＩＳ）に沿ったＷｅｂアクセシビリティ診断</a:t>
            </a:r>
          </a:p>
          <a:p>
            <a:pPr lvl="1" algn="l">
              <a:spcBef>
                <a:spcPct val="20000"/>
              </a:spcBef>
              <a:spcAft>
                <a:spcPct val="0"/>
              </a:spcAft>
              <a:buClr>
                <a:srgbClr val="3333CC"/>
              </a:buClr>
              <a:buSzPct val="60000"/>
              <a:buFont typeface="Wingdings" pitchFamily="2" charset="2"/>
              <a:buNone/>
            </a:pPr>
            <a:r>
              <a:rPr lang="ja-JP" altLang="en-US" sz="1400" b="0" dirty="0" smtClean="0">
                <a:solidFill>
                  <a:srgbClr val="000000"/>
                </a:solidFill>
                <a:latin typeface="HG丸ｺﾞｼｯｸM-PRO" pitchFamily="50" charset="-128"/>
                <a:ea typeface="HG丸ｺﾞｼｯｸM-PRO" pitchFamily="50" charset="-128"/>
              </a:rPr>
              <a:t>・社内文書など紙媒体の保存書類を電子化する文書電子化サービス</a:t>
            </a:r>
          </a:p>
          <a:p>
            <a:pPr lvl="1" algn="l">
              <a:spcBef>
                <a:spcPct val="20000"/>
              </a:spcBef>
              <a:spcAft>
                <a:spcPct val="0"/>
              </a:spcAft>
              <a:buClr>
                <a:srgbClr val="3333CC"/>
              </a:buClr>
              <a:buSzPct val="60000"/>
              <a:buFont typeface="Wingdings" pitchFamily="2" charset="2"/>
              <a:buNone/>
            </a:pPr>
            <a:r>
              <a:rPr lang="ja-JP" altLang="en-US" sz="1400" b="0" dirty="0" smtClean="0">
                <a:solidFill>
                  <a:srgbClr val="000000"/>
                </a:solidFill>
                <a:latin typeface="HG丸ｺﾞｼｯｸM-PRO" pitchFamily="50" charset="-128"/>
                <a:ea typeface="HG丸ｺﾞｼｯｸM-PRO" pitchFamily="50" charset="-128"/>
              </a:rPr>
              <a:t>・ＮＴＴファイナンス及びＮＴＴ東日本からの料金電話応対業務</a:t>
            </a:r>
          </a:p>
          <a:p>
            <a:pPr lvl="1" algn="l">
              <a:spcBef>
                <a:spcPct val="20000"/>
              </a:spcBef>
              <a:spcAft>
                <a:spcPct val="0"/>
              </a:spcAft>
              <a:buClr>
                <a:srgbClr val="3333CC"/>
              </a:buClr>
              <a:buSzPct val="60000"/>
              <a:buFont typeface="Wingdings" pitchFamily="2" charset="2"/>
              <a:buNone/>
            </a:pPr>
            <a:r>
              <a:rPr lang="ja-JP" altLang="en-US" sz="1400" b="0" dirty="0" smtClean="0">
                <a:solidFill>
                  <a:srgbClr val="000000"/>
                </a:solidFill>
                <a:latin typeface="HG丸ｺﾞｼｯｸM-PRO" pitchFamily="50" charset="-128"/>
                <a:ea typeface="HG丸ｺﾞｼｯｸM-PRO" pitchFamily="50" charset="-128"/>
              </a:rPr>
              <a:t>・リサイクル紙による手漉き紙製品の製造</a:t>
            </a:r>
          </a:p>
          <a:p>
            <a:pPr lvl="1" algn="l">
              <a:spcBef>
                <a:spcPct val="20000"/>
              </a:spcBef>
              <a:spcAft>
                <a:spcPct val="0"/>
              </a:spcAft>
              <a:buClr>
                <a:srgbClr val="3333CC"/>
              </a:buClr>
              <a:buSzPct val="60000"/>
              <a:buFont typeface="Wingdings" pitchFamily="2" charset="2"/>
              <a:buNone/>
            </a:pPr>
            <a:r>
              <a:rPr lang="ja-JP" altLang="en-US" sz="1400" b="0" dirty="0" smtClean="0">
                <a:solidFill>
                  <a:srgbClr val="000000"/>
                </a:solidFill>
                <a:latin typeface="HG丸ｺﾞｼｯｸM-PRO" pitchFamily="50" charset="-128"/>
                <a:ea typeface="HG丸ｺﾞｼｯｸM-PRO" pitchFamily="50" charset="-128"/>
              </a:rPr>
              <a:t>・情報機器定額保守サービスのＤＭ送付・加入勧奨等に関わる業務</a:t>
            </a:r>
          </a:p>
          <a:p>
            <a:pPr lvl="1" algn="l">
              <a:spcBef>
                <a:spcPct val="20000"/>
              </a:spcBef>
              <a:spcAft>
                <a:spcPct val="0"/>
              </a:spcAft>
              <a:buClr>
                <a:srgbClr val="3333CC"/>
              </a:buClr>
              <a:buSzPct val="60000"/>
              <a:buFont typeface="Wingdings" pitchFamily="2" charset="2"/>
              <a:buNone/>
            </a:pPr>
            <a:r>
              <a:rPr lang="ja-JP" altLang="en-US" sz="1400" b="0" dirty="0" smtClean="0">
                <a:solidFill>
                  <a:srgbClr val="000000"/>
                </a:solidFill>
                <a:latin typeface="HG丸ｺﾞｼｯｸM-PRO" pitchFamily="50" charset="-128"/>
                <a:ea typeface="HG丸ｺﾞｼｯｸM-PRO" pitchFamily="50" charset="-128"/>
              </a:rPr>
              <a:t>・名刺印刷に関する業務</a:t>
            </a:r>
            <a:endParaRPr lang="ja-JP" altLang="en-US" sz="1400" b="0" dirty="0">
              <a:solidFill>
                <a:srgbClr val="000000"/>
              </a:solidFill>
              <a:latin typeface="HG丸ｺﾞｼｯｸM-PRO" pitchFamily="50" charset="-128"/>
              <a:ea typeface="HG丸ｺﾞｼｯｸM-PRO" pitchFamily="50"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Grp="1" noChangeArrowheads="1"/>
          </p:cNvSpPr>
          <p:nvPr>
            <p:ph type="title"/>
          </p:nvPr>
        </p:nvSpPr>
        <p:spPr>
          <a:prstGeom prst="rect">
            <a:avLst/>
          </a:prstGeom>
        </p:spPr>
        <p:txBody>
          <a:bodyPr/>
          <a:lstStyle/>
          <a:p>
            <a:pPr eaLnBrk="1" hangingPunct="1"/>
            <a:r>
              <a:rPr lang="ja-JP" altLang="en-US" dirty="0" smtClean="0">
                <a:effectLst>
                  <a:outerShdw blurRad="38100" dist="38100" dir="2700000" algn="tl">
                    <a:srgbClr val="000000">
                      <a:alpha val="43137"/>
                    </a:srgbClr>
                  </a:outerShdw>
                </a:effectLst>
              </a:rPr>
              <a:t>視覚障がい者とパソコン</a:t>
            </a:r>
          </a:p>
        </p:txBody>
      </p:sp>
      <p:sp>
        <p:nvSpPr>
          <p:cNvPr id="8" name="AutoShape 3"/>
          <p:cNvSpPr>
            <a:spLocks noChangeArrowheads="1"/>
          </p:cNvSpPr>
          <p:nvPr/>
        </p:nvSpPr>
        <p:spPr bwMode="auto">
          <a:xfrm>
            <a:off x="412750" y="900113"/>
            <a:ext cx="8320088" cy="510778"/>
          </a:xfrm>
          <a:prstGeom prst="roundRect">
            <a:avLst>
              <a:gd name="adj" fmla="val 16667"/>
            </a:avLst>
          </a:prstGeom>
          <a:pattFill prst="pct50">
            <a:fgClr>
              <a:srgbClr val="CCECFF"/>
            </a:fgClr>
            <a:bgClr>
              <a:schemeClr val="bg1"/>
            </a:bgClr>
          </a:pattFill>
          <a:ln w="12700">
            <a:solidFill>
              <a:srgbClr val="3333CC"/>
            </a:solidFill>
            <a:round/>
            <a:headEnd/>
            <a:tailEnd/>
          </a:ln>
          <a:effectLst>
            <a:outerShdw blurRad="50800" dist="38100" dir="2700000" algn="tl" rotWithShape="0">
              <a:prstClr val="black">
                <a:alpha val="40000"/>
              </a:prstClr>
            </a:outerShdw>
          </a:effectLst>
          <a:extLst/>
        </p:spPr>
        <p:txBody>
          <a:bodyPr>
            <a:spAutoFit/>
          </a:bodyPr>
          <a:lstStyle/>
          <a:p>
            <a:pPr defTabSz="2952750">
              <a:lnSpc>
                <a:spcPct val="100000"/>
              </a:lnSpc>
              <a:spcBef>
                <a:spcPct val="20000"/>
              </a:spcBef>
              <a:spcAft>
                <a:spcPct val="0"/>
              </a:spcAft>
              <a:buClr>
                <a:schemeClr val="folHlink"/>
              </a:buClr>
              <a:buSzPct val="60000"/>
              <a:buFont typeface="Wingdings" pitchFamily="2" charset="2"/>
              <a:buNone/>
              <a:defRPr/>
            </a:pPr>
            <a:r>
              <a:rPr lang="ja-JP" altLang="en-US" sz="2400" b="0" dirty="0">
                <a:effectLst>
                  <a:outerShdw blurRad="38100" dist="38100" dir="2700000" algn="tl">
                    <a:srgbClr val="000000">
                      <a:alpha val="43137"/>
                    </a:srgbClr>
                  </a:outerShdw>
                </a:effectLst>
                <a:latin typeface="HG丸ｺﾞｼｯｸM-PRO" pitchFamily="50" charset="-128"/>
                <a:ea typeface="HG丸ｺﾞｼｯｸM-PRO" pitchFamily="50" charset="-128"/>
              </a:rPr>
              <a:t>★どうやってパソコンを使うの？</a:t>
            </a:r>
          </a:p>
        </p:txBody>
      </p:sp>
      <p:sp>
        <p:nvSpPr>
          <p:cNvPr id="31750" name="AutoShape 4"/>
          <p:cNvSpPr>
            <a:spLocks noChangeArrowheads="1"/>
          </p:cNvSpPr>
          <p:nvPr/>
        </p:nvSpPr>
        <p:spPr bwMode="auto">
          <a:xfrm>
            <a:off x="418015" y="1597340"/>
            <a:ext cx="6089200" cy="1919901"/>
          </a:xfrm>
          <a:prstGeom prst="roundRect">
            <a:avLst>
              <a:gd name="adj" fmla="val 12458"/>
            </a:avLst>
          </a:prstGeom>
          <a:noFill/>
          <a:ln w="9525">
            <a:noFill/>
            <a:round/>
            <a:headEnd/>
            <a:tailEnd/>
          </a:ln>
        </p:spPr>
        <p:txBody>
          <a:bodyPr wrap="square">
            <a:spAutoFit/>
          </a:bodyPr>
          <a:lstStyle/>
          <a:p>
            <a:pPr algn="l" defTabSz="2952750">
              <a:defRPr/>
            </a:pPr>
            <a:r>
              <a:rPr lang="ja-JP" altLang="en-US" sz="2000" dirty="0" smtClean="0">
                <a:effectLst>
                  <a:outerShdw blurRad="38100" dist="38100" dir="2700000" algn="tl">
                    <a:srgbClr val="000000">
                      <a:alpha val="43137"/>
                    </a:srgbClr>
                  </a:outerShdw>
                </a:effectLst>
                <a:latin typeface="HG丸ｺﾞｼｯｸM-PRO" pitchFamily="50" charset="-128"/>
                <a:ea typeface="HG丸ｺﾞｼｯｸM-PRO" pitchFamily="50" charset="-128"/>
              </a:rPr>
              <a:t>全盲</a:t>
            </a:r>
            <a:endParaRPr lang="ja-JP" altLang="en-US" sz="2000" dirty="0">
              <a:effectLst>
                <a:outerShdw blurRad="38100" dist="38100" dir="2700000" algn="tl">
                  <a:srgbClr val="000000">
                    <a:alpha val="43137"/>
                  </a:srgbClr>
                </a:outerShdw>
              </a:effectLst>
              <a:latin typeface="HG丸ｺﾞｼｯｸM-PRO" pitchFamily="50" charset="-128"/>
              <a:ea typeface="HG丸ｺﾞｼｯｸM-PRO" pitchFamily="50" charset="-128"/>
            </a:endParaRPr>
          </a:p>
          <a:p>
            <a:pPr marL="361950" indent="-180975" algn="l" defTabSz="2952750">
              <a:defRPr/>
            </a:pPr>
            <a:r>
              <a:rPr lang="ja-JP" altLang="en-US" b="0" dirty="0">
                <a:latin typeface="HG丸ｺﾞｼｯｸM-PRO" pitchFamily="50" charset="-128"/>
                <a:ea typeface="HG丸ｺﾞｼｯｸM-PRO" pitchFamily="50" charset="-128"/>
              </a:rPr>
              <a:t>・テキスト情報を音声化する「画面読み上げソフト」を用いて、キーボードのみで操作。点字を習得している場合、テキスト情報を点字出力する「点字ディスプレイ」を使う人もいます</a:t>
            </a:r>
            <a:r>
              <a:rPr lang="ja-JP" altLang="en-US" b="0" dirty="0" smtClean="0">
                <a:latin typeface="HG丸ｺﾞｼｯｸM-PRO" pitchFamily="50" charset="-128"/>
                <a:ea typeface="HG丸ｺﾞｼｯｸM-PRO" pitchFamily="50" charset="-128"/>
              </a:rPr>
              <a:t>。</a:t>
            </a:r>
            <a:endParaRPr lang="en-US" altLang="ja-JP" b="0" dirty="0">
              <a:latin typeface="HG丸ｺﾞｼｯｸM-PRO" pitchFamily="50" charset="-128"/>
              <a:ea typeface="HG丸ｺﾞｼｯｸM-PRO" pitchFamily="50" charset="-128"/>
            </a:endParaRPr>
          </a:p>
        </p:txBody>
      </p:sp>
      <p:pic>
        <p:nvPicPr>
          <p:cNvPr id="43015" name="Picture 10" descr="画像：読み上げソフト使用画像"/>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9779" y="2258869"/>
            <a:ext cx="2447705" cy="15927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AutoShape 4"/>
          <p:cNvSpPr>
            <a:spLocks noChangeArrowheads="1"/>
          </p:cNvSpPr>
          <p:nvPr/>
        </p:nvSpPr>
        <p:spPr bwMode="auto">
          <a:xfrm>
            <a:off x="418015" y="3917905"/>
            <a:ext cx="5954185" cy="2357598"/>
          </a:xfrm>
          <a:prstGeom prst="roundRect">
            <a:avLst>
              <a:gd name="adj" fmla="val 12458"/>
            </a:avLst>
          </a:prstGeom>
          <a:noFill/>
          <a:ln w="9525">
            <a:noFill/>
            <a:round/>
            <a:headEnd/>
            <a:tailEnd/>
          </a:ln>
        </p:spPr>
        <p:txBody>
          <a:bodyPr wrap="square">
            <a:spAutoFit/>
          </a:bodyPr>
          <a:lstStyle/>
          <a:p>
            <a:pPr algn="l" defTabSz="2952750">
              <a:defRPr/>
            </a:pPr>
            <a:r>
              <a:rPr lang="ja-JP" altLang="en-US" sz="2000" dirty="0" smtClean="0">
                <a:effectLst>
                  <a:outerShdw blurRad="38100" dist="38100" dir="2700000" algn="tl">
                    <a:srgbClr val="000000">
                      <a:alpha val="43137"/>
                    </a:srgbClr>
                  </a:outerShdw>
                </a:effectLst>
                <a:latin typeface="HG丸ｺﾞｼｯｸM-PRO" pitchFamily="50" charset="-128"/>
                <a:ea typeface="HG丸ｺﾞｼｯｸM-PRO" pitchFamily="50" charset="-128"/>
              </a:rPr>
              <a:t>弱視</a:t>
            </a:r>
            <a:endParaRPr lang="ja-JP" altLang="en-US" sz="2000" dirty="0">
              <a:effectLst>
                <a:outerShdw blurRad="38100" dist="38100" dir="2700000" algn="tl">
                  <a:srgbClr val="000000">
                    <a:alpha val="43137"/>
                  </a:srgbClr>
                </a:outerShdw>
              </a:effectLst>
              <a:latin typeface="HG丸ｺﾞｼｯｸM-PRO" pitchFamily="50" charset="-128"/>
              <a:ea typeface="HG丸ｺﾞｼｯｸM-PRO" pitchFamily="50" charset="-128"/>
            </a:endParaRPr>
          </a:p>
          <a:p>
            <a:pPr marL="447675" indent="-180975" algn="l" defTabSz="2952750">
              <a:defRPr/>
            </a:pPr>
            <a:r>
              <a:rPr lang="ja-JP" altLang="en-US" b="0" dirty="0">
                <a:latin typeface="HG丸ｺﾞｼｯｸM-PRO" pitchFamily="50" charset="-128"/>
                <a:ea typeface="HG丸ｺﾞｼｯｸM-PRO" pitchFamily="50" charset="-128"/>
              </a:rPr>
              <a:t>・「画面拡大ソフト」を用いて文字を拡大し、白黒反転等、画面の配色を見やすい色に変更して利用。</a:t>
            </a:r>
          </a:p>
          <a:p>
            <a:pPr marL="447675" indent="-180975" algn="l" defTabSz="2952750">
              <a:defRPr/>
            </a:pPr>
            <a:r>
              <a:rPr lang="ja-JP" altLang="en-US" b="0" dirty="0">
                <a:latin typeface="HG丸ｺﾞｼｯｸM-PRO" pitchFamily="50" charset="-128"/>
                <a:ea typeface="HG丸ｺﾞｼｯｸM-PRO" pitchFamily="50" charset="-128"/>
              </a:rPr>
              <a:t>・ＯＳやブラウザのユーザ補助機能を使い、文字やマウスポインタの大きさ、画面の配色等を調整して利用する人もいます。</a:t>
            </a:r>
            <a:endParaRPr lang="en-US" altLang="ja-JP" b="0" dirty="0">
              <a:latin typeface="HG丸ｺﾞｼｯｸM-PRO" pitchFamily="50" charset="-128"/>
              <a:ea typeface="HG丸ｺﾞｼｯｸM-PRO" pitchFamily="50" charset="-128"/>
            </a:endParaRPr>
          </a:p>
        </p:txBody>
      </p:sp>
      <p:pic>
        <p:nvPicPr>
          <p:cNvPr id="43014" name="Picture 5" descr="画像：画面拡大ソフトを使用中"/>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07214" y="4599130"/>
            <a:ext cx="2430269" cy="1622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Grp="1" noChangeArrowheads="1"/>
          </p:cNvSpPr>
          <p:nvPr>
            <p:ph type="title"/>
          </p:nvPr>
        </p:nvSpPr>
        <p:spPr>
          <a:prstGeom prst="rect">
            <a:avLst/>
          </a:prstGeom>
        </p:spPr>
        <p:txBody>
          <a:bodyPr/>
          <a:lstStyle/>
          <a:p>
            <a:pPr eaLnBrk="1" hangingPunct="1"/>
            <a:r>
              <a:rPr lang="ja-JP" altLang="en-US" dirty="0" smtClean="0">
                <a:effectLst>
                  <a:outerShdw blurRad="38100" dist="38100" dir="2700000" algn="tl">
                    <a:srgbClr val="000000">
                      <a:alpha val="43137"/>
                    </a:srgbClr>
                  </a:outerShdw>
                </a:effectLst>
              </a:rPr>
              <a:t>視覚障がい者とスマートフォン</a:t>
            </a:r>
          </a:p>
        </p:txBody>
      </p:sp>
      <p:sp>
        <p:nvSpPr>
          <p:cNvPr id="8" name="AutoShape 3"/>
          <p:cNvSpPr>
            <a:spLocks noChangeArrowheads="1"/>
          </p:cNvSpPr>
          <p:nvPr/>
        </p:nvSpPr>
        <p:spPr bwMode="auto">
          <a:xfrm>
            <a:off x="412750" y="900113"/>
            <a:ext cx="8320088" cy="510778"/>
          </a:xfrm>
          <a:prstGeom prst="roundRect">
            <a:avLst>
              <a:gd name="adj" fmla="val 16667"/>
            </a:avLst>
          </a:prstGeom>
          <a:pattFill prst="pct50">
            <a:fgClr>
              <a:srgbClr val="CCECFF"/>
            </a:fgClr>
            <a:bgClr>
              <a:schemeClr val="bg1"/>
            </a:bgClr>
          </a:pattFill>
          <a:ln w="12700">
            <a:solidFill>
              <a:srgbClr val="3333CC"/>
            </a:solidFill>
            <a:round/>
            <a:headEnd/>
            <a:tailEnd/>
          </a:ln>
          <a:effectLst>
            <a:outerShdw blurRad="50800" dist="38100" dir="2700000" algn="tl" rotWithShape="0">
              <a:prstClr val="black">
                <a:alpha val="40000"/>
              </a:prstClr>
            </a:outerShdw>
          </a:effectLst>
          <a:extLst/>
        </p:spPr>
        <p:txBody>
          <a:bodyPr>
            <a:spAutoFit/>
          </a:bodyPr>
          <a:lstStyle/>
          <a:p>
            <a:pPr defTabSz="2952750">
              <a:lnSpc>
                <a:spcPct val="100000"/>
              </a:lnSpc>
              <a:spcBef>
                <a:spcPct val="20000"/>
              </a:spcBef>
              <a:spcAft>
                <a:spcPct val="0"/>
              </a:spcAft>
              <a:buClr>
                <a:schemeClr val="folHlink"/>
              </a:buClr>
              <a:buSzPct val="60000"/>
              <a:buFont typeface="Wingdings" pitchFamily="2" charset="2"/>
              <a:buNone/>
              <a:defRPr/>
            </a:pPr>
            <a:r>
              <a:rPr lang="ja-JP" altLang="en-US" sz="2400" b="0" dirty="0" smtClean="0">
                <a:effectLst>
                  <a:outerShdw blurRad="38100" dist="38100" dir="2700000" algn="tl">
                    <a:srgbClr val="000000">
                      <a:alpha val="43137"/>
                    </a:srgbClr>
                  </a:outerShdw>
                </a:effectLst>
                <a:latin typeface="HG丸ｺﾞｼｯｸM-PRO" pitchFamily="50" charset="-128"/>
                <a:ea typeface="HG丸ｺﾞｼｯｸM-PRO" pitchFamily="50" charset="-128"/>
              </a:rPr>
              <a:t>★どう</a:t>
            </a:r>
            <a:r>
              <a:rPr lang="ja-JP" altLang="en-US" sz="2400" b="0" dirty="0">
                <a:effectLst>
                  <a:outerShdw blurRad="38100" dist="38100" dir="2700000" algn="tl">
                    <a:srgbClr val="000000">
                      <a:alpha val="43137"/>
                    </a:srgbClr>
                  </a:outerShdw>
                </a:effectLst>
                <a:latin typeface="HG丸ｺﾞｼｯｸM-PRO" pitchFamily="50" charset="-128"/>
                <a:ea typeface="HG丸ｺﾞｼｯｸM-PRO" pitchFamily="50" charset="-128"/>
              </a:rPr>
              <a:t>やってスマートフォンを使うの</a:t>
            </a:r>
            <a:r>
              <a:rPr lang="ja-JP" altLang="en-US" sz="2400" b="0" dirty="0" smtClean="0">
                <a:effectLst>
                  <a:outerShdw blurRad="38100" dist="38100" dir="2700000" algn="tl">
                    <a:srgbClr val="000000">
                      <a:alpha val="43137"/>
                    </a:srgbClr>
                  </a:outerShdw>
                </a:effectLst>
                <a:latin typeface="HG丸ｺﾞｼｯｸM-PRO" pitchFamily="50" charset="-128"/>
                <a:ea typeface="HG丸ｺﾞｼｯｸM-PRO" pitchFamily="50" charset="-128"/>
              </a:rPr>
              <a:t>？</a:t>
            </a:r>
            <a:endParaRPr lang="ja-JP" altLang="en-US" sz="2400" b="0" dirty="0">
              <a:effectLst>
                <a:outerShdw blurRad="38100" dist="38100" dir="2700000" algn="tl">
                  <a:srgbClr val="000000">
                    <a:alpha val="43137"/>
                  </a:srgbClr>
                </a:outerShdw>
              </a:effectLst>
              <a:latin typeface="HG丸ｺﾞｼｯｸM-PRO" pitchFamily="50" charset="-128"/>
              <a:ea typeface="HG丸ｺﾞｼｯｸM-PRO" pitchFamily="50" charset="-128"/>
            </a:endParaRPr>
          </a:p>
        </p:txBody>
      </p:sp>
      <p:sp>
        <p:nvSpPr>
          <p:cNvPr id="2" name="テキスト ボックス 1"/>
          <p:cNvSpPr txBox="1"/>
          <p:nvPr/>
        </p:nvSpPr>
        <p:spPr>
          <a:xfrm>
            <a:off x="521550" y="1538790"/>
            <a:ext cx="8211288" cy="1569660"/>
          </a:xfrm>
          <a:prstGeom prst="rect">
            <a:avLst/>
          </a:prstGeom>
          <a:noFill/>
        </p:spPr>
        <p:txBody>
          <a:bodyPr wrap="square" rtlCol="0">
            <a:spAutoFit/>
          </a:bodyPr>
          <a:lstStyle/>
          <a:p>
            <a:pPr algn="l">
              <a:spcBef>
                <a:spcPts val="600"/>
              </a:spcBef>
              <a:spcAft>
                <a:spcPts val="1200"/>
              </a:spcAft>
            </a:pPr>
            <a:r>
              <a:rPr lang="ja-JP" altLang="en-US" b="0" dirty="0" smtClean="0">
                <a:latin typeface="+mn-lt"/>
                <a:ea typeface="HG丸ｺﾞｼｯｸM-PRO" pitchFamily="50" charset="-128"/>
              </a:rPr>
              <a:t>ｉＯＳ（ｉＰｈｏｎｅ等）やＡｎｄｒｏｉｄといったスマートフォンのＯＳにはテキストを読み上げる機能があります。（画像の代替テキストも読み上げます。）</a:t>
            </a:r>
            <a:r>
              <a:rPr lang="en-US" altLang="ja-JP" b="0" dirty="0" smtClean="0">
                <a:latin typeface="+mn-lt"/>
                <a:ea typeface="HG丸ｺﾞｼｯｸM-PRO" pitchFamily="50" charset="-128"/>
              </a:rPr>
              <a:t/>
            </a:r>
            <a:br>
              <a:rPr lang="en-US" altLang="ja-JP" b="0" dirty="0" smtClean="0">
                <a:latin typeface="+mn-lt"/>
                <a:ea typeface="HG丸ｺﾞｼｯｸM-PRO" pitchFamily="50" charset="-128"/>
              </a:rPr>
            </a:br>
            <a:r>
              <a:rPr lang="en-US" altLang="ja-JP" b="0" dirty="0" smtClean="0">
                <a:latin typeface="+mn-lt"/>
                <a:ea typeface="HG丸ｺﾞｼｯｸM-PRO" pitchFamily="50" charset="-128"/>
              </a:rPr>
              <a:t/>
            </a:r>
            <a:br>
              <a:rPr lang="en-US" altLang="ja-JP" b="0" dirty="0" smtClean="0">
                <a:latin typeface="+mn-lt"/>
                <a:ea typeface="HG丸ｺﾞｼｯｸM-PRO" pitchFamily="50" charset="-128"/>
              </a:rPr>
            </a:br>
            <a:r>
              <a:rPr lang="ja-JP" altLang="en-US" b="0" dirty="0" smtClean="0">
                <a:latin typeface="+mn-lt"/>
                <a:ea typeface="HG丸ｺﾞｼｯｸM-PRO" pitchFamily="50" charset="-128"/>
              </a:rPr>
              <a:t>ｉＯＳでは「ＶｏｉｃｅＯｖｅｒ」、Ａｎｄｒｏｉｄでは「ＴａｌｋＢａｃｋ」という機能を設定することで使用することができるようになります。</a:t>
            </a:r>
            <a:endParaRPr kumimoji="1" lang="ja-JP" altLang="en-US" b="0" dirty="0">
              <a:latin typeface="+mn-lt"/>
              <a:ea typeface="HG丸ｺﾞｼｯｸM-PRO" pitchFamily="50" charset="-128"/>
            </a:endParaRPr>
          </a:p>
        </p:txBody>
      </p:sp>
      <p:sp>
        <p:nvSpPr>
          <p:cNvPr id="3" name="テキスト ボックス 2"/>
          <p:cNvSpPr txBox="1"/>
          <p:nvPr/>
        </p:nvSpPr>
        <p:spPr>
          <a:xfrm>
            <a:off x="1736685" y="3261049"/>
            <a:ext cx="2430270" cy="313932"/>
          </a:xfrm>
          <a:prstGeom prst="rect">
            <a:avLst/>
          </a:prstGeom>
          <a:noFill/>
        </p:spPr>
        <p:txBody>
          <a:bodyPr wrap="square" rtlCol="0">
            <a:spAutoFit/>
          </a:bodyPr>
          <a:lstStyle/>
          <a:p>
            <a:r>
              <a:rPr lang="en-US" altLang="ja-JP" sz="1100" b="0" dirty="0">
                <a:ea typeface="HG丸ｺﾞｼｯｸM-PRO" pitchFamily="50" charset="-128"/>
              </a:rPr>
              <a:t>【</a:t>
            </a:r>
            <a:r>
              <a:rPr kumimoji="1" lang="ja-JP" altLang="en-US" sz="1100" b="0" dirty="0" smtClean="0">
                <a:ea typeface="HG丸ｺﾞｼｯｸM-PRO" pitchFamily="50" charset="-128"/>
              </a:rPr>
              <a:t>ＶｏｉｃｅＯｖｅｒ</a:t>
            </a:r>
            <a:r>
              <a:rPr kumimoji="1" lang="ja-JP" altLang="en-US" sz="1200" b="0" dirty="0" smtClean="0">
                <a:ea typeface="HG丸ｺﾞｼｯｸM-PRO" pitchFamily="50" charset="-128"/>
              </a:rPr>
              <a:t>設定画面</a:t>
            </a:r>
            <a:r>
              <a:rPr kumimoji="1" lang="en-US" altLang="ja-JP" sz="1200" b="0" dirty="0" smtClean="0">
                <a:ea typeface="HG丸ｺﾞｼｯｸM-PRO" pitchFamily="50" charset="-128"/>
              </a:rPr>
              <a:t>】</a:t>
            </a:r>
          </a:p>
        </p:txBody>
      </p:sp>
      <p:pic>
        <p:nvPicPr>
          <p:cNvPr id="188420" name="Picture 4" descr="画像：VoiceOver設定画面"/>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73882" y="3696123"/>
            <a:ext cx="1578924" cy="2696505"/>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正方形/長方形 13"/>
          <p:cNvSpPr/>
          <p:nvPr/>
        </p:nvSpPr>
        <p:spPr bwMode="auto">
          <a:xfrm>
            <a:off x="2078988" y="4083724"/>
            <a:ext cx="1745665" cy="306440"/>
          </a:xfrm>
          <a:prstGeom prst="rect">
            <a:avLst/>
          </a:prstGeom>
          <a:noFill/>
          <a:ln w="25400" cap="flat" cmpd="sng" algn="ctr">
            <a:solidFill>
              <a:srgbClr val="FF0000"/>
            </a:solidFill>
            <a:prstDash val="solid"/>
            <a:round/>
            <a:headEnd type="none" w="med" len="med"/>
            <a:tailEnd type="triangle" w="lg" len="lg"/>
          </a:ln>
          <a:effectLst/>
        </p:spPr>
        <p:txBody>
          <a:bodyPr vert="horz" wrap="none" lIns="198000" tIns="82800" rIns="198000" bIns="82800" numCol="1" rtlCol="0" anchor="ctr" anchorCtr="0" compatLnSpc="1">
            <a:prstTxWarp prst="textNoShape">
              <a:avLst/>
            </a:prstTxWarp>
          </a:bodyPr>
          <a:lstStyle/>
          <a:p>
            <a:pPr marL="0" marR="0" indent="0" algn="ctr" defTabSz="914400" rtl="0" eaLnBrk="1" fontAlgn="base" latinLnBrk="0" hangingPunct="1">
              <a:lnSpc>
                <a:spcPct val="120000"/>
              </a:lnSpc>
              <a:spcBef>
                <a:spcPct val="0"/>
              </a:spcBef>
              <a:spcAft>
                <a:spcPct val="45000"/>
              </a:spcAft>
              <a:buClrTx/>
              <a:buSzTx/>
              <a:buFontTx/>
              <a:buNone/>
              <a:tabLst/>
            </a:pPr>
            <a:endParaRPr kumimoji="1" lang="ja-JP" altLang="en-US" sz="1600" b="1"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11" name="テキスト ボックス 10"/>
          <p:cNvSpPr txBox="1"/>
          <p:nvPr/>
        </p:nvSpPr>
        <p:spPr>
          <a:xfrm>
            <a:off x="4842030" y="3299001"/>
            <a:ext cx="2205245" cy="313932"/>
          </a:xfrm>
          <a:prstGeom prst="rect">
            <a:avLst/>
          </a:prstGeom>
          <a:noFill/>
        </p:spPr>
        <p:txBody>
          <a:bodyPr wrap="square" rtlCol="0">
            <a:spAutoFit/>
          </a:bodyPr>
          <a:lstStyle/>
          <a:p>
            <a:r>
              <a:rPr lang="en-US" altLang="ja-JP" sz="1100" b="0" dirty="0" smtClean="0">
                <a:ea typeface="HG丸ｺﾞｼｯｸM-PRO" pitchFamily="50" charset="-128"/>
              </a:rPr>
              <a:t>【</a:t>
            </a:r>
            <a:r>
              <a:rPr lang="ja-JP" altLang="en-US" sz="1100" b="0" dirty="0" smtClean="0">
                <a:ea typeface="HG丸ｺﾞｼｯｸM-PRO" pitchFamily="50" charset="-128"/>
              </a:rPr>
              <a:t>ＴａｌｋＢａｃｋ</a:t>
            </a:r>
            <a:r>
              <a:rPr kumimoji="1" lang="ja-JP" altLang="en-US" sz="1200" b="0" dirty="0" smtClean="0">
                <a:ea typeface="HG丸ｺﾞｼｯｸM-PRO" pitchFamily="50" charset="-128"/>
              </a:rPr>
              <a:t>設定画面</a:t>
            </a:r>
            <a:r>
              <a:rPr kumimoji="1" lang="en-US" altLang="ja-JP" sz="1200" b="0" dirty="0" smtClean="0">
                <a:ea typeface="HG丸ｺﾞｼｯｸM-PRO" pitchFamily="50" charset="-128"/>
              </a:rPr>
              <a:t>】</a:t>
            </a:r>
          </a:p>
        </p:txBody>
      </p:sp>
      <p:pic>
        <p:nvPicPr>
          <p:cNvPr id="188421" name="Picture 5" descr="画像：TalkBack設定画面"/>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79529" y="3705087"/>
            <a:ext cx="1578633" cy="2678575"/>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正方形/長方形 12"/>
          <p:cNvSpPr/>
          <p:nvPr/>
        </p:nvSpPr>
        <p:spPr bwMode="auto">
          <a:xfrm>
            <a:off x="5055973" y="3907611"/>
            <a:ext cx="1777361" cy="312004"/>
          </a:xfrm>
          <a:prstGeom prst="rect">
            <a:avLst/>
          </a:prstGeom>
          <a:noFill/>
          <a:ln w="25400" cap="flat" cmpd="sng" algn="ctr">
            <a:solidFill>
              <a:srgbClr val="FF0000"/>
            </a:solidFill>
            <a:prstDash val="solid"/>
            <a:round/>
            <a:headEnd type="none" w="med" len="med"/>
            <a:tailEnd type="triangle" w="lg" len="lg"/>
          </a:ln>
          <a:effectLst/>
        </p:spPr>
        <p:txBody>
          <a:bodyPr vert="horz" wrap="none" lIns="198000" tIns="82800" rIns="198000" bIns="82800" numCol="1" rtlCol="0" anchor="ctr" anchorCtr="0" compatLnSpc="1">
            <a:prstTxWarp prst="textNoShape">
              <a:avLst/>
            </a:prstTxWarp>
          </a:bodyPr>
          <a:lstStyle/>
          <a:p>
            <a:pPr marL="0" marR="0" indent="0" algn="ctr" defTabSz="914400" rtl="0" eaLnBrk="1" fontAlgn="base" latinLnBrk="0" hangingPunct="1">
              <a:lnSpc>
                <a:spcPct val="120000"/>
              </a:lnSpc>
              <a:spcBef>
                <a:spcPct val="0"/>
              </a:spcBef>
              <a:spcAft>
                <a:spcPct val="45000"/>
              </a:spcAft>
              <a:buClrTx/>
              <a:buSzTx/>
              <a:buFontTx/>
              <a:buNone/>
              <a:tabLst/>
            </a:pPr>
            <a:endParaRPr kumimoji="1" lang="ja-JP" altLang="en-US" sz="1600" b="1" i="0" u="none" strike="noStrike" cap="none" normalizeH="0" baseline="0" smtClean="0">
              <a:ln>
                <a:noFill/>
              </a:ln>
              <a:solidFill>
                <a:schemeClr val="tx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35099892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Grp="1" noChangeArrowheads="1"/>
          </p:cNvSpPr>
          <p:nvPr>
            <p:ph type="title"/>
          </p:nvPr>
        </p:nvSpPr>
        <p:spPr>
          <a:prstGeom prst="rect">
            <a:avLst/>
          </a:prstGeom>
        </p:spPr>
        <p:txBody>
          <a:bodyPr/>
          <a:lstStyle/>
          <a:p>
            <a:pPr eaLnBrk="1" hangingPunct="1"/>
            <a:r>
              <a:rPr lang="ja-JP" altLang="en-US" dirty="0" smtClean="0">
                <a:effectLst>
                  <a:outerShdw blurRad="38100" dist="38100" dir="2700000" algn="tl">
                    <a:srgbClr val="000000">
                      <a:alpha val="43137"/>
                    </a:srgbClr>
                  </a:outerShdw>
                </a:effectLst>
              </a:rPr>
              <a:t>視覚障がい者と生活（一例）</a:t>
            </a:r>
          </a:p>
        </p:txBody>
      </p:sp>
      <p:sp>
        <p:nvSpPr>
          <p:cNvPr id="8" name="AutoShape 3"/>
          <p:cNvSpPr>
            <a:spLocks noChangeArrowheads="1"/>
          </p:cNvSpPr>
          <p:nvPr/>
        </p:nvSpPr>
        <p:spPr bwMode="auto">
          <a:xfrm>
            <a:off x="412750" y="900113"/>
            <a:ext cx="8320088" cy="510778"/>
          </a:xfrm>
          <a:prstGeom prst="roundRect">
            <a:avLst>
              <a:gd name="adj" fmla="val 16667"/>
            </a:avLst>
          </a:prstGeom>
          <a:pattFill prst="pct50">
            <a:fgClr>
              <a:srgbClr val="CCECFF"/>
            </a:fgClr>
            <a:bgClr>
              <a:schemeClr val="bg1"/>
            </a:bgClr>
          </a:pattFill>
          <a:ln w="12700">
            <a:solidFill>
              <a:srgbClr val="3333CC"/>
            </a:solidFill>
            <a:round/>
            <a:headEnd/>
            <a:tailEnd/>
          </a:ln>
          <a:effectLst>
            <a:outerShdw blurRad="50800" dist="38100" dir="2700000" algn="tl" rotWithShape="0">
              <a:prstClr val="black">
                <a:alpha val="40000"/>
              </a:prstClr>
            </a:outerShdw>
          </a:effectLst>
          <a:extLst/>
        </p:spPr>
        <p:txBody>
          <a:bodyPr>
            <a:spAutoFit/>
          </a:bodyPr>
          <a:lstStyle/>
          <a:p>
            <a:pPr defTabSz="2952750">
              <a:lnSpc>
                <a:spcPct val="100000"/>
              </a:lnSpc>
              <a:spcBef>
                <a:spcPct val="20000"/>
              </a:spcBef>
              <a:spcAft>
                <a:spcPct val="0"/>
              </a:spcAft>
              <a:buClr>
                <a:schemeClr val="folHlink"/>
              </a:buClr>
              <a:buSzPct val="60000"/>
              <a:buFont typeface="Wingdings" pitchFamily="2" charset="2"/>
              <a:buNone/>
              <a:defRPr/>
            </a:pPr>
            <a:r>
              <a:rPr lang="ja-JP" altLang="en-US" sz="2400" b="0" dirty="0" smtClean="0">
                <a:effectLst>
                  <a:outerShdw blurRad="38100" dist="38100" dir="2700000" algn="tl">
                    <a:srgbClr val="000000">
                      <a:alpha val="43137"/>
                    </a:srgbClr>
                  </a:outerShdw>
                </a:effectLst>
                <a:latin typeface="HG丸ｺﾞｼｯｸM-PRO" pitchFamily="50" charset="-128"/>
                <a:ea typeface="HG丸ｺﾞｼｯｸM-PRO" pitchFamily="50" charset="-128"/>
              </a:rPr>
              <a:t>★どうやって買い物をするの？</a:t>
            </a:r>
            <a:endParaRPr lang="ja-JP" altLang="en-US" sz="2400" b="0" dirty="0">
              <a:effectLst>
                <a:outerShdw blurRad="38100" dist="38100" dir="2700000" algn="tl">
                  <a:srgbClr val="000000">
                    <a:alpha val="43137"/>
                  </a:srgbClr>
                </a:outerShdw>
              </a:effectLst>
              <a:latin typeface="HG丸ｺﾞｼｯｸM-PRO" pitchFamily="50" charset="-128"/>
              <a:ea typeface="HG丸ｺﾞｼｯｸM-PRO" pitchFamily="50" charset="-128"/>
            </a:endParaRPr>
          </a:p>
        </p:txBody>
      </p:sp>
      <p:sp>
        <p:nvSpPr>
          <p:cNvPr id="2" name="テキスト ボックス 1"/>
          <p:cNvSpPr txBox="1"/>
          <p:nvPr/>
        </p:nvSpPr>
        <p:spPr>
          <a:xfrm>
            <a:off x="521549" y="1574207"/>
            <a:ext cx="8415935" cy="4678204"/>
          </a:xfrm>
          <a:prstGeom prst="rect">
            <a:avLst/>
          </a:prstGeom>
          <a:noFill/>
        </p:spPr>
        <p:txBody>
          <a:bodyPr wrap="square" rtlCol="0">
            <a:spAutoFit/>
          </a:bodyPr>
          <a:lstStyle/>
          <a:p>
            <a:pPr marL="444500" indent="-444500" algn="l">
              <a:lnSpc>
                <a:spcPct val="100000"/>
              </a:lnSpc>
              <a:spcBef>
                <a:spcPts val="1200"/>
              </a:spcBef>
              <a:spcAft>
                <a:spcPts val="1800"/>
              </a:spcAft>
            </a:pPr>
            <a:r>
              <a:rPr lang="ja-JP" altLang="en-US" sz="2000" dirty="0">
                <a:effectLst>
                  <a:outerShdw blurRad="38100" dist="38100" dir="2700000" algn="tl">
                    <a:srgbClr val="000000">
                      <a:alpha val="43137"/>
                    </a:srgbClr>
                  </a:outerShdw>
                </a:effectLst>
                <a:latin typeface="+mn-lt"/>
                <a:ea typeface="HG丸ｺﾞｼｯｸM-PRO" pitchFamily="50" charset="-128"/>
              </a:rPr>
              <a:t>・店舗までの</a:t>
            </a:r>
            <a:r>
              <a:rPr lang="ja-JP" altLang="en-US" sz="2000" dirty="0" smtClean="0">
                <a:effectLst>
                  <a:outerShdw blurRad="38100" dist="38100" dir="2700000" algn="tl">
                    <a:srgbClr val="000000">
                      <a:alpha val="43137"/>
                    </a:srgbClr>
                  </a:outerShdw>
                </a:effectLst>
                <a:latin typeface="+mn-lt"/>
                <a:ea typeface="HG丸ｺﾞｼｯｸM-PRO" pitchFamily="50" charset="-128"/>
              </a:rPr>
              <a:t>移動</a:t>
            </a:r>
            <a:r>
              <a:rPr lang="ja-JP" altLang="en-US" sz="2000" b="0" dirty="0" smtClean="0">
                <a:latin typeface="+mn-lt"/>
                <a:ea typeface="HG丸ｺﾞｼｯｸM-PRO" pitchFamily="50" charset="-128"/>
              </a:rPr>
              <a:t>：</a:t>
            </a:r>
            <a:r>
              <a:rPr lang="ja-JP" altLang="en-US" sz="1800" b="0" dirty="0" smtClean="0">
                <a:latin typeface="+mn-lt"/>
                <a:ea typeface="HG丸ｺﾞｼｯｸM-PRO" pitchFamily="50" charset="-128"/>
              </a:rPr>
              <a:t>同行</a:t>
            </a:r>
            <a:r>
              <a:rPr lang="ja-JP" altLang="en-US" sz="1800" b="0" dirty="0">
                <a:latin typeface="+mn-lt"/>
                <a:ea typeface="HG丸ｺﾞｼｯｸM-PRO" pitchFamily="50" charset="-128"/>
              </a:rPr>
              <a:t>援護（ガイドヘルパー）の制度があるが・・</a:t>
            </a:r>
            <a:r>
              <a:rPr lang="ja-JP" altLang="en-US" sz="1800" b="0" dirty="0" smtClean="0">
                <a:latin typeface="+mn-lt"/>
                <a:ea typeface="HG丸ｺﾞｼｯｸM-PRO" pitchFamily="50" charset="-128"/>
              </a:rPr>
              <a:t>・</a:t>
            </a:r>
            <a:r>
              <a:rPr lang="en-US" altLang="ja-JP" sz="1800" b="0" dirty="0" smtClean="0">
                <a:latin typeface="+mn-lt"/>
                <a:ea typeface="HG丸ｺﾞｼｯｸM-PRO" pitchFamily="50" charset="-128"/>
              </a:rPr>
              <a:t/>
            </a:r>
            <a:br>
              <a:rPr lang="en-US" altLang="ja-JP" sz="1800" b="0" dirty="0" smtClean="0">
                <a:latin typeface="+mn-lt"/>
                <a:ea typeface="HG丸ｺﾞｼｯｸM-PRO" pitchFamily="50" charset="-128"/>
              </a:rPr>
            </a:br>
            <a:r>
              <a:rPr lang="ja-JP" altLang="en-US" sz="2000" b="0" dirty="0" smtClean="0">
                <a:latin typeface="+mn-lt"/>
                <a:ea typeface="HG丸ｺﾞｼｯｸM-PRO" pitchFamily="50" charset="-128"/>
              </a:rPr>
              <a:t>→</a:t>
            </a:r>
            <a:r>
              <a:rPr lang="ja-JP" altLang="en-US" sz="2000" dirty="0">
                <a:solidFill>
                  <a:srgbClr val="FF0000"/>
                </a:solidFill>
                <a:latin typeface="+mn-lt"/>
                <a:ea typeface="HG丸ｺﾞｼｯｸM-PRO" pitchFamily="50" charset="-128"/>
              </a:rPr>
              <a:t>事前に利用予約が必要、利用時間に上限がある</a:t>
            </a:r>
          </a:p>
          <a:p>
            <a:pPr marL="444500" indent="-444500" algn="l">
              <a:lnSpc>
                <a:spcPct val="100000"/>
              </a:lnSpc>
              <a:spcBef>
                <a:spcPts val="1200"/>
              </a:spcBef>
              <a:spcAft>
                <a:spcPts val="1800"/>
              </a:spcAft>
            </a:pPr>
            <a:r>
              <a:rPr lang="ja-JP" altLang="en-US" sz="2000" dirty="0" smtClean="0">
                <a:effectLst>
                  <a:outerShdw blurRad="38100" dist="38100" dir="2700000" algn="tl">
                    <a:srgbClr val="000000">
                      <a:alpha val="43137"/>
                    </a:srgbClr>
                  </a:outerShdw>
                </a:effectLst>
                <a:latin typeface="+mn-lt"/>
                <a:ea typeface="HG丸ｺﾞｼｯｸM-PRO" pitchFamily="50" charset="-128"/>
              </a:rPr>
              <a:t>・</a:t>
            </a:r>
            <a:r>
              <a:rPr lang="ja-JP" altLang="en-US" sz="2000" dirty="0">
                <a:effectLst>
                  <a:outerShdw blurRad="38100" dist="38100" dir="2700000" algn="tl">
                    <a:srgbClr val="000000">
                      <a:alpha val="43137"/>
                    </a:srgbClr>
                  </a:outerShdw>
                </a:effectLst>
                <a:latin typeface="+mn-lt"/>
                <a:ea typeface="HG丸ｺﾞｼｯｸM-PRO" pitchFamily="50" charset="-128"/>
              </a:rPr>
              <a:t>店舗内の</a:t>
            </a:r>
            <a:r>
              <a:rPr lang="ja-JP" altLang="en-US" sz="2000" dirty="0" smtClean="0">
                <a:effectLst>
                  <a:outerShdw blurRad="38100" dist="38100" dir="2700000" algn="tl">
                    <a:srgbClr val="000000">
                      <a:alpha val="43137"/>
                    </a:srgbClr>
                  </a:outerShdw>
                </a:effectLst>
                <a:latin typeface="+mn-lt"/>
                <a:ea typeface="HG丸ｺﾞｼｯｸM-PRO" pitchFamily="50" charset="-128"/>
              </a:rPr>
              <a:t>案内</a:t>
            </a:r>
            <a:r>
              <a:rPr lang="ja-JP" altLang="en-US" sz="2000" b="0" dirty="0" smtClean="0">
                <a:latin typeface="+mn-lt"/>
                <a:ea typeface="HG丸ｺﾞｼｯｸM-PRO" pitchFamily="50" charset="-128"/>
              </a:rPr>
              <a:t>：</a:t>
            </a:r>
            <a:r>
              <a:rPr lang="ja-JP" altLang="en-US" sz="1800" b="0" dirty="0" smtClean="0">
                <a:latin typeface="+mn-lt"/>
                <a:ea typeface="HG丸ｺﾞｼｯｸM-PRO" pitchFamily="50" charset="-128"/>
              </a:rPr>
              <a:t>インフォメーション</a:t>
            </a:r>
            <a:r>
              <a:rPr lang="ja-JP" altLang="en-US" sz="1800" b="0" dirty="0">
                <a:latin typeface="+mn-lt"/>
                <a:ea typeface="HG丸ｺﾞｼｯｸM-PRO" pitchFamily="50" charset="-128"/>
              </a:rPr>
              <a:t>窓口に案内係が配置されているが・・</a:t>
            </a:r>
            <a:r>
              <a:rPr lang="ja-JP" altLang="en-US" sz="1800" b="0" dirty="0" smtClean="0">
                <a:latin typeface="+mn-lt"/>
                <a:ea typeface="HG丸ｺﾞｼｯｸM-PRO" pitchFamily="50" charset="-128"/>
              </a:rPr>
              <a:t>・</a:t>
            </a:r>
            <a:r>
              <a:rPr lang="en-US" altLang="ja-JP" sz="1800" b="0" dirty="0" smtClean="0">
                <a:latin typeface="+mn-lt"/>
                <a:ea typeface="HG丸ｺﾞｼｯｸM-PRO" pitchFamily="50" charset="-128"/>
              </a:rPr>
              <a:t/>
            </a:r>
            <a:br>
              <a:rPr lang="en-US" altLang="ja-JP" sz="1800" b="0" dirty="0" smtClean="0">
                <a:latin typeface="+mn-lt"/>
                <a:ea typeface="HG丸ｺﾞｼｯｸM-PRO" pitchFamily="50" charset="-128"/>
              </a:rPr>
            </a:br>
            <a:r>
              <a:rPr lang="ja-JP" altLang="en-US" sz="2000" b="0" dirty="0" smtClean="0">
                <a:latin typeface="+mn-lt"/>
                <a:ea typeface="HG丸ｺﾞｼｯｸM-PRO" pitchFamily="50" charset="-128"/>
              </a:rPr>
              <a:t>→</a:t>
            </a:r>
            <a:r>
              <a:rPr lang="ja-JP" altLang="en-US" sz="2000" dirty="0">
                <a:solidFill>
                  <a:srgbClr val="FF0000"/>
                </a:solidFill>
                <a:latin typeface="+mn-lt"/>
                <a:ea typeface="HG丸ｺﾞｼｯｸM-PRO" pitchFamily="50" charset="-128"/>
              </a:rPr>
              <a:t>大規模な店舗ではインフォメーション窓口まで辿り着けない</a:t>
            </a:r>
          </a:p>
          <a:p>
            <a:pPr marL="444500" indent="-444500" algn="l">
              <a:lnSpc>
                <a:spcPct val="100000"/>
              </a:lnSpc>
              <a:spcBef>
                <a:spcPts val="1200"/>
              </a:spcBef>
              <a:spcAft>
                <a:spcPts val="1800"/>
              </a:spcAft>
            </a:pPr>
            <a:r>
              <a:rPr lang="ja-JP" altLang="en-US" sz="2000" dirty="0" smtClean="0">
                <a:effectLst>
                  <a:outerShdw blurRad="38100" dist="38100" dir="2700000" algn="tl">
                    <a:srgbClr val="000000">
                      <a:alpha val="43137"/>
                    </a:srgbClr>
                  </a:outerShdw>
                </a:effectLst>
                <a:latin typeface="+mn-lt"/>
                <a:ea typeface="HG丸ｺﾞｼｯｸM-PRO" pitchFamily="50" charset="-128"/>
              </a:rPr>
              <a:t>・</a:t>
            </a:r>
            <a:r>
              <a:rPr lang="ja-JP" altLang="en-US" sz="2000" dirty="0">
                <a:effectLst>
                  <a:outerShdw blurRad="38100" dist="38100" dir="2700000" algn="tl">
                    <a:srgbClr val="000000">
                      <a:alpha val="43137"/>
                    </a:srgbClr>
                  </a:outerShdw>
                </a:effectLst>
                <a:latin typeface="+mn-lt"/>
                <a:ea typeface="HG丸ｺﾞｼｯｸM-PRO" pitchFamily="50" charset="-128"/>
              </a:rPr>
              <a:t>商品の</a:t>
            </a:r>
            <a:r>
              <a:rPr lang="ja-JP" altLang="en-US" sz="2000" dirty="0" smtClean="0">
                <a:effectLst>
                  <a:outerShdw blurRad="38100" dist="38100" dir="2700000" algn="tl">
                    <a:srgbClr val="000000">
                      <a:alpha val="43137"/>
                    </a:srgbClr>
                  </a:outerShdw>
                </a:effectLst>
                <a:latin typeface="+mn-lt"/>
                <a:ea typeface="HG丸ｺﾞｼｯｸM-PRO" pitchFamily="50" charset="-128"/>
              </a:rPr>
              <a:t>選択</a:t>
            </a:r>
            <a:r>
              <a:rPr lang="ja-JP" altLang="en-US" sz="2000" b="0" dirty="0" smtClean="0">
                <a:latin typeface="+mn-lt"/>
                <a:ea typeface="HG丸ｺﾞｼｯｸM-PRO" pitchFamily="50" charset="-128"/>
              </a:rPr>
              <a:t>：</a:t>
            </a:r>
            <a:r>
              <a:rPr lang="ja-JP" altLang="en-US" sz="1800" b="0" dirty="0" smtClean="0">
                <a:latin typeface="+mn-lt"/>
                <a:ea typeface="HG丸ｺﾞｼｯｸM-PRO" pitchFamily="50" charset="-128"/>
              </a:rPr>
              <a:t>店員</a:t>
            </a:r>
            <a:r>
              <a:rPr lang="ja-JP" altLang="en-US" sz="1800" b="0" dirty="0">
                <a:latin typeface="+mn-lt"/>
                <a:ea typeface="HG丸ｺﾞｼｯｸM-PRO" pitchFamily="50" charset="-128"/>
              </a:rPr>
              <a:t>に商品の説明をしてもらえるが・・</a:t>
            </a:r>
            <a:r>
              <a:rPr lang="ja-JP" altLang="en-US" sz="1800" b="0" dirty="0" smtClean="0">
                <a:latin typeface="+mn-lt"/>
                <a:ea typeface="HG丸ｺﾞｼｯｸM-PRO" pitchFamily="50" charset="-128"/>
              </a:rPr>
              <a:t>・</a:t>
            </a:r>
            <a:r>
              <a:rPr lang="en-US" altLang="ja-JP" sz="1800" b="0" dirty="0" smtClean="0">
                <a:latin typeface="+mn-lt"/>
                <a:ea typeface="HG丸ｺﾞｼｯｸM-PRO" pitchFamily="50" charset="-128"/>
              </a:rPr>
              <a:t/>
            </a:r>
            <a:br>
              <a:rPr lang="en-US" altLang="ja-JP" sz="1800" b="0" dirty="0" smtClean="0">
                <a:latin typeface="+mn-lt"/>
                <a:ea typeface="HG丸ｺﾞｼｯｸM-PRO" pitchFamily="50" charset="-128"/>
              </a:rPr>
            </a:br>
            <a:r>
              <a:rPr lang="ja-JP" altLang="en-US" sz="2000" b="0" dirty="0" smtClean="0">
                <a:latin typeface="+mn-lt"/>
                <a:ea typeface="HG丸ｺﾞｼｯｸM-PRO" pitchFamily="50" charset="-128"/>
              </a:rPr>
              <a:t>→</a:t>
            </a:r>
            <a:r>
              <a:rPr lang="ja-JP" altLang="en-US" sz="2000" dirty="0">
                <a:solidFill>
                  <a:srgbClr val="FF0000"/>
                </a:solidFill>
                <a:latin typeface="+mn-lt"/>
                <a:ea typeface="HG丸ｺﾞｼｯｸM-PRO" pitchFamily="50" charset="-128"/>
              </a:rPr>
              <a:t>商品をじっくり選べない、割引・新商品情報が得られない</a:t>
            </a:r>
          </a:p>
          <a:p>
            <a:pPr marL="444500" indent="-444500" algn="l">
              <a:lnSpc>
                <a:spcPct val="100000"/>
              </a:lnSpc>
              <a:spcBef>
                <a:spcPts val="1200"/>
              </a:spcBef>
              <a:spcAft>
                <a:spcPts val="1800"/>
              </a:spcAft>
            </a:pPr>
            <a:r>
              <a:rPr lang="ja-JP" altLang="en-US" sz="2000" dirty="0" smtClean="0">
                <a:effectLst>
                  <a:outerShdw blurRad="38100" dist="38100" dir="2700000" algn="tl">
                    <a:srgbClr val="000000">
                      <a:alpha val="43137"/>
                    </a:srgbClr>
                  </a:outerShdw>
                </a:effectLst>
                <a:latin typeface="+mn-lt"/>
                <a:ea typeface="HG丸ｺﾞｼｯｸM-PRO" pitchFamily="50" charset="-128"/>
              </a:rPr>
              <a:t>・支払い</a:t>
            </a:r>
            <a:r>
              <a:rPr lang="ja-JP" altLang="en-US" sz="2000" b="0" dirty="0" smtClean="0">
                <a:latin typeface="+mn-lt"/>
                <a:ea typeface="HG丸ｺﾞｼｯｸM-PRO" pitchFamily="50" charset="-128"/>
              </a:rPr>
              <a:t>：</a:t>
            </a:r>
            <a:r>
              <a:rPr lang="ja-JP" altLang="en-US" sz="1800" b="0" dirty="0" smtClean="0">
                <a:latin typeface="+mn-lt"/>
                <a:ea typeface="HG丸ｺﾞｼｯｸM-PRO" pitchFamily="50" charset="-128"/>
              </a:rPr>
              <a:t>カード</a:t>
            </a:r>
            <a:r>
              <a:rPr lang="ja-JP" altLang="en-US" sz="1800" b="0" dirty="0">
                <a:latin typeface="+mn-lt"/>
                <a:ea typeface="HG丸ｺﾞｼｯｸM-PRO" pitchFamily="50" charset="-128"/>
              </a:rPr>
              <a:t>による支払いは便利だが・・</a:t>
            </a:r>
            <a:r>
              <a:rPr lang="ja-JP" altLang="en-US" sz="1800" b="0" dirty="0" smtClean="0">
                <a:latin typeface="+mn-lt"/>
                <a:ea typeface="HG丸ｺﾞｼｯｸM-PRO" pitchFamily="50" charset="-128"/>
              </a:rPr>
              <a:t>・</a:t>
            </a:r>
            <a:r>
              <a:rPr lang="en-US" altLang="ja-JP" sz="1800" b="0" dirty="0" smtClean="0">
                <a:latin typeface="+mn-lt"/>
                <a:ea typeface="HG丸ｺﾞｼｯｸM-PRO" pitchFamily="50" charset="-128"/>
              </a:rPr>
              <a:t/>
            </a:r>
            <a:br>
              <a:rPr lang="en-US" altLang="ja-JP" sz="1800" b="0" dirty="0" smtClean="0">
                <a:latin typeface="+mn-lt"/>
                <a:ea typeface="HG丸ｺﾞｼｯｸM-PRO" pitchFamily="50" charset="-128"/>
              </a:rPr>
            </a:br>
            <a:r>
              <a:rPr lang="ja-JP" altLang="en-US" sz="2000" b="0" dirty="0" smtClean="0">
                <a:latin typeface="+mn-lt"/>
                <a:ea typeface="HG丸ｺﾞｼｯｸM-PRO" pitchFamily="50" charset="-128"/>
              </a:rPr>
              <a:t>→</a:t>
            </a:r>
            <a:r>
              <a:rPr lang="ja-JP" altLang="en-US" sz="2000" dirty="0">
                <a:solidFill>
                  <a:srgbClr val="FF0000"/>
                </a:solidFill>
                <a:latin typeface="+mn-lt"/>
                <a:ea typeface="HG丸ｺﾞｼｯｸM-PRO" pitchFamily="50" charset="-128"/>
              </a:rPr>
              <a:t>カードの数が増えると区別が難しい、サインが困難</a:t>
            </a:r>
          </a:p>
          <a:p>
            <a:pPr marL="444500" indent="-444500" algn="l">
              <a:lnSpc>
                <a:spcPct val="100000"/>
              </a:lnSpc>
              <a:spcBef>
                <a:spcPts val="1200"/>
              </a:spcBef>
              <a:spcAft>
                <a:spcPts val="1800"/>
              </a:spcAft>
              <a:tabLst>
                <a:tab pos="720725" algn="l"/>
              </a:tabLst>
            </a:pPr>
            <a:r>
              <a:rPr lang="ja-JP" altLang="en-US" sz="2000" dirty="0" smtClean="0">
                <a:effectLst>
                  <a:outerShdw blurRad="38100" dist="38100" dir="2700000" algn="tl">
                    <a:srgbClr val="000000">
                      <a:alpha val="43137"/>
                    </a:srgbClr>
                  </a:outerShdw>
                </a:effectLst>
                <a:latin typeface="+mn-lt"/>
                <a:ea typeface="HG丸ｺﾞｼｯｸM-PRO" pitchFamily="50" charset="-128"/>
              </a:rPr>
              <a:t>・</a:t>
            </a:r>
            <a:r>
              <a:rPr lang="ja-JP" altLang="en-US" sz="2000" dirty="0">
                <a:effectLst>
                  <a:outerShdw blurRad="38100" dist="38100" dir="2700000" algn="tl">
                    <a:srgbClr val="000000">
                      <a:alpha val="43137"/>
                    </a:srgbClr>
                  </a:outerShdw>
                </a:effectLst>
                <a:latin typeface="+mn-lt"/>
                <a:ea typeface="HG丸ｺﾞｼｯｸM-PRO" pitchFamily="50" charset="-128"/>
              </a:rPr>
              <a:t>配達の</a:t>
            </a:r>
            <a:r>
              <a:rPr lang="ja-JP" altLang="en-US" sz="2000" dirty="0" smtClean="0">
                <a:effectLst>
                  <a:outerShdw blurRad="38100" dist="38100" dir="2700000" algn="tl">
                    <a:srgbClr val="000000">
                      <a:alpha val="43137"/>
                    </a:srgbClr>
                  </a:outerShdw>
                </a:effectLst>
                <a:latin typeface="+mn-lt"/>
                <a:ea typeface="HG丸ｺﾞｼｯｸM-PRO" pitchFamily="50" charset="-128"/>
              </a:rPr>
              <a:t>依頼</a:t>
            </a:r>
            <a:r>
              <a:rPr lang="ja-JP" altLang="en-US" sz="2000" b="0" dirty="0" smtClean="0">
                <a:latin typeface="+mn-lt"/>
                <a:ea typeface="HG丸ｺﾞｼｯｸM-PRO" pitchFamily="50" charset="-128"/>
              </a:rPr>
              <a:t>：</a:t>
            </a:r>
            <a:r>
              <a:rPr lang="ja-JP" altLang="en-US" sz="1800" b="0" dirty="0" smtClean="0">
                <a:latin typeface="+mn-lt"/>
                <a:ea typeface="HG丸ｺﾞｼｯｸM-PRO" pitchFamily="50" charset="-128"/>
              </a:rPr>
              <a:t>住所</a:t>
            </a:r>
            <a:r>
              <a:rPr lang="ja-JP" altLang="en-US" sz="1800" b="0" dirty="0">
                <a:latin typeface="+mn-lt"/>
                <a:ea typeface="HG丸ｺﾞｼｯｸM-PRO" pitchFamily="50" charset="-128"/>
              </a:rPr>
              <a:t>等を代筆してもらえるが・・</a:t>
            </a:r>
            <a:r>
              <a:rPr lang="ja-JP" altLang="en-US" sz="1800" b="0" dirty="0" smtClean="0">
                <a:latin typeface="+mn-lt"/>
                <a:ea typeface="HG丸ｺﾞｼｯｸM-PRO" pitchFamily="50" charset="-128"/>
              </a:rPr>
              <a:t>・</a:t>
            </a:r>
            <a:r>
              <a:rPr lang="en-US" altLang="ja-JP" sz="1800" b="0" dirty="0" smtClean="0">
                <a:latin typeface="+mn-lt"/>
                <a:ea typeface="HG丸ｺﾞｼｯｸM-PRO" pitchFamily="50" charset="-128"/>
              </a:rPr>
              <a:t/>
            </a:r>
            <a:br>
              <a:rPr lang="en-US" altLang="ja-JP" sz="1800" b="0" dirty="0" smtClean="0">
                <a:latin typeface="+mn-lt"/>
                <a:ea typeface="HG丸ｺﾞｼｯｸM-PRO" pitchFamily="50" charset="-128"/>
              </a:rPr>
            </a:br>
            <a:r>
              <a:rPr lang="ja-JP" altLang="en-US" sz="2000" b="0" dirty="0" smtClean="0">
                <a:latin typeface="+mn-lt"/>
                <a:ea typeface="HG丸ｺﾞｼｯｸM-PRO" pitchFamily="50" charset="-128"/>
              </a:rPr>
              <a:t>→</a:t>
            </a:r>
            <a:r>
              <a:rPr lang="ja-JP" altLang="en-US" sz="2000" dirty="0">
                <a:solidFill>
                  <a:srgbClr val="FF0000"/>
                </a:solidFill>
                <a:latin typeface="+mn-lt"/>
                <a:ea typeface="HG丸ｺﾞｼｯｸM-PRO" pitchFamily="50" charset="-128"/>
              </a:rPr>
              <a:t>口頭で内容を伝えるため情報が周囲に漏れる</a:t>
            </a:r>
            <a:endParaRPr kumimoji="1" lang="ja-JP" altLang="en-US" sz="2000" dirty="0">
              <a:solidFill>
                <a:srgbClr val="FF0000"/>
              </a:solidFill>
              <a:latin typeface="+mn-lt"/>
              <a:ea typeface="HG丸ｺﾞｼｯｸM-PRO" pitchFamily="50" charset="-128"/>
            </a:endParaRPr>
          </a:p>
        </p:txBody>
      </p:sp>
    </p:spTree>
    <p:extLst>
      <p:ext uri="{BB962C8B-B14F-4D97-AF65-F5344CB8AC3E}">
        <p14:creationId xmlns:p14="http://schemas.microsoft.com/office/powerpoint/2010/main" val="14139686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Grp="1" noChangeArrowheads="1"/>
          </p:cNvSpPr>
          <p:nvPr>
            <p:ph type="title"/>
          </p:nvPr>
        </p:nvSpPr>
        <p:spPr>
          <a:prstGeom prst="rect">
            <a:avLst/>
          </a:prstGeom>
        </p:spPr>
        <p:txBody>
          <a:bodyPr/>
          <a:lstStyle/>
          <a:p>
            <a:pPr eaLnBrk="1" hangingPunct="1"/>
            <a:r>
              <a:rPr lang="ja-JP" altLang="en-US" dirty="0" smtClean="0">
                <a:effectLst>
                  <a:outerShdw blurRad="38100" dist="38100" dir="2700000" algn="tl">
                    <a:srgbClr val="000000">
                      <a:alpha val="43137"/>
                    </a:srgbClr>
                  </a:outerShdw>
                </a:effectLst>
              </a:rPr>
              <a:t>視覚障がい者とインターネット</a:t>
            </a:r>
          </a:p>
        </p:txBody>
      </p:sp>
      <p:sp>
        <p:nvSpPr>
          <p:cNvPr id="8" name="AutoShape 3"/>
          <p:cNvSpPr>
            <a:spLocks noChangeArrowheads="1"/>
          </p:cNvSpPr>
          <p:nvPr/>
        </p:nvSpPr>
        <p:spPr bwMode="auto">
          <a:xfrm>
            <a:off x="412750" y="900113"/>
            <a:ext cx="8320088" cy="510778"/>
          </a:xfrm>
          <a:prstGeom prst="roundRect">
            <a:avLst>
              <a:gd name="adj" fmla="val 16667"/>
            </a:avLst>
          </a:prstGeom>
          <a:pattFill prst="pct50">
            <a:fgClr>
              <a:srgbClr val="CCECFF"/>
            </a:fgClr>
            <a:bgClr>
              <a:schemeClr val="bg1"/>
            </a:bgClr>
          </a:pattFill>
          <a:ln w="12700">
            <a:solidFill>
              <a:srgbClr val="3333CC"/>
            </a:solidFill>
            <a:round/>
            <a:headEnd/>
            <a:tailEnd/>
          </a:ln>
          <a:effectLst>
            <a:outerShdw blurRad="50800" dist="38100" dir="2700000" algn="tl" rotWithShape="0">
              <a:prstClr val="black">
                <a:alpha val="40000"/>
              </a:prstClr>
            </a:outerShdw>
          </a:effectLst>
          <a:extLst/>
        </p:spPr>
        <p:txBody>
          <a:bodyPr>
            <a:spAutoFit/>
          </a:bodyPr>
          <a:lstStyle/>
          <a:p>
            <a:pPr defTabSz="2952750">
              <a:lnSpc>
                <a:spcPct val="100000"/>
              </a:lnSpc>
              <a:spcBef>
                <a:spcPct val="20000"/>
              </a:spcBef>
              <a:spcAft>
                <a:spcPct val="0"/>
              </a:spcAft>
              <a:buClr>
                <a:schemeClr val="folHlink"/>
              </a:buClr>
              <a:buSzPct val="60000"/>
              <a:buFont typeface="Wingdings" pitchFamily="2" charset="2"/>
              <a:buNone/>
              <a:defRPr/>
            </a:pPr>
            <a:r>
              <a:rPr lang="ja-JP" altLang="en-US" sz="2400" b="0" dirty="0">
                <a:effectLst>
                  <a:outerShdw blurRad="38100" dist="38100" dir="2700000" algn="tl">
                    <a:srgbClr val="000000">
                      <a:alpha val="43137"/>
                    </a:srgbClr>
                  </a:outerShdw>
                </a:effectLst>
                <a:latin typeface="HG丸ｺﾞｼｯｸM-PRO" pitchFamily="50" charset="-128"/>
                <a:ea typeface="HG丸ｺﾞｼｯｸM-PRO" pitchFamily="50" charset="-128"/>
              </a:rPr>
              <a:t>★どんなときにインターネットを必要とするの？</a:t>
            </a:r>
          </a:p>
        </p:txBody>
      </p:sp>
      <p:sp>
        <p:nvSpPr>
          <p:cNvPr id="31750" name="AutoShape 4"/>
          <p:cNvSpPr>
            <a:spLocks noChangeArrowheads="1"/>
          </p:cNvSpPr>
          <p:nvPr/>
        </p:nvSpPr>
        <p:spPr bwMode="auto">
          <a:xfrm>
            <a:off x="315576" y="1539411"/>
            <a:ext cx="8666914" cy="4919124"/>
          </a:xfrm>
          <a:prstGeom prst="roundRect">
            <a:avLst>
              <a:gd name="adj" fmla="val 12458"/>
            </a:avLst>
          </a:prstGeom>
          <a:noFill/>
          <a:ln w="9525">
            <a:noFill/>
            <a:round/>
            <a:headEnd/>
            <a:tailEnd/>
          </a:ln>
        </p:spPr>
        <p:txBody>
          <a:bodyPr wrap="square">
            <a:spAutoFit/>
          </a:bodyPr>
          <a:lstStyle/>
          <a:p>
            <a:pPr marL="4763" algn="l" defTabSz="2952750">
              <a:tabLst>
                <a:tab pos="1260475" algn="l"/>
              </a:tabLst>
              <a:defRPr/>
            </a:pPr>
            <a:r>
              <a:rPr lang="ja-JP" altLang="en-US" sz="2000" dirty="0" smtClean="0">
                <a:effectLst>
                  <a:outerShdw blurRad="38100" dist="38100" dir="2700000" algn="tl">
                    <a:srgbClr val="000000">
                      <a:alpha val="43137"/>
                    </a:srgbClr>
                  </a:outerShdw>
                </a:effectLst>
                <a:latin typeface="HG丸ｺﾞｼｯｸM-PRO" pitchFamily="50" charset="-128"/>
                <a:ea typeface="HG丸ｺﾞｼｯｸM-PRO" pitchFamily="50" charset="-128"/>
              </a:rPr>
              <a:t>・</a:t>
            </a:r>
            <a:r>
              <a:rPr lang="ja-JP" altLang="en-US" sz="2000" dirty="0">
                <a:effectLst>
                  <a:outerShdw blurRad="38100" dist="38100" dir="2700000" algn="tl">
                    <a:srgbClr val="000000">
                      <a:alpha val="43137"/>
                    </a:srgbClr>
                  </a:outerShdw>
                </a:effectLst>
                <a:latin typeface="HG丸ｺﾞｼｯｸM-PRO" pitchFamily="50" charset="-128"/>
                <a:ea typeface="HG丸ｺﾞｼｯｸM-PRO" pitchFamily="50" charset="-128"/>
              </a:rPr>
              <a:t>情報</a:t>
            </a:r>
            <a:r>
              <a:rPr lang="ja-JP" altLang="en-US" sz="2000" b="0" dirty="0">
                <a:latin typeface="HG丸ｺﾞｼｯｸM-PRO" pitchFamily="50" charset="-128"/>
                <a:ea typeface="HG丸ｺﾞｼｯｸM-PRO" pitchFamily="50" charset="-128"/>
              </a:rPr>
              <a:t>：</a:t>
            </a:r>
            <a:r>
              <a:rPr lang="ja-JP" altLang="en-US" sz="1800" b="0" dirty="0">
                <a:latin typeface="HG丸ｺﾞｼｯｸM-PRO" pitchFamily="50" charset="-128"/>
                <a:ea typeface="HG丸ｺﾞｼｯｸM-PRO" pitchFamily="50" charset="-128"/>
              </a:rPr>
              <a:t>新聞や広報の文字が読めない。辞書や辞典が使えない。</a:t>
            </a:r>
          </a:p>
          <a:p>
            <a:pPr marL="447675" algn="l" defTabSz="2952750">
              <a:defRPr/>
            </a:pPr>
            <a:r>
              <a:rPr lang="ja-JP" altLang="en-US" sz="2000" b="0" dirty="0" smtClean="0">
                <a:latin typeface="HG丸ｺﾞｼｯｸM-PRO" pitchFamily="50" charset="-128"/>
                <a:ea typeface="HG丸ｺﾞｼｯｸM-PRO" pitchFamily="50" charset="-128"/>
              </a:rPr>
              <a:t>→</a:t>
            </a:r>
            <a:r>
              <a:rPr lang="ja-JP" altLang="en-US" sz="2000" dirty="0" smtClean="0">
                <a:solidFill>
                  <a:srgbClr val="FF0000"/>
                </a:solidFill>
                <a:latin typeface="HG丸ｺﾞｼｯｸM-PRO" pitchFamily="50" charset="-128"/>
                <a:ea typeface="HG丸ｺﾞｼｯｸM-PRO" pitchFamily="50" charset="-128"/>
              </a:rPr>
              <a:t>情報</a:t>
            </a:r>
            <a:r>
              <a:rPr lang="ja-JP" altLang="en-US" sz="2000" dirty="0">
                <a:solidFill>
                  <a:srgbClr val="FF0000"/>
                </a:solidFill>
                <a:latin typeface="HG丸ｺﾞｼｯｸM-PRO" pitchFamily="50" charset="-128"/>
                <a:ea typeface="HG丸ｺﾞｼｯｸM-PRO" pitchFamily="50" charset="-128"/>
              </a:rPr>
              <a:t>がリアルタイムに得られる。検索が容易。</a:t>
            </a:r>
            <a:endParaRPr lang="ja-JP" altLang="en-US" sz="1800" dirty="0">
              <a:solidFill>
                <a:srgbClr val="FF0000"/>
              </a:solidFill>
              <a:latin typeface="HG丸ｺﾞｼｯｸM-PRO" pitchFamily="50" charset="-128"/>
              <a:ea typeface="HG丸ｺﾞｼｯｸM-PRO" pitchFamily="50" charset="-128"/>
            </a:endParaRPr>
          </a:p>
          <a:p>
            <a:pPr marL="361950" algn="l" defTabSz="2952750">
              <a:defRPr/>
            </a:pPr>
            <a:endParaRPr lang="ja-JP" altLang="en-US" sz="1800" b="0" dirty="0">
              <a:latin typeface="HG丸ｺﾞｼｯｸM-PRO" pitchFamily="50" charset="-128"/>
              <a:ea typeface="HG丸ｺﾞｼｯｸM-PRO" pitchFamily="50" charset="-128"/>
            </a:endParaRPr>
          </a:p>
          <a:p>
            <a:pPr marL="1346200" indent="-1346200" algn="l" defTabSz="2952750">
              <a:defRPr/>
            </a:pPr>
            <a:r>
              <a:rPr lang="ja-JP" altLang="en-US" sz="2000" dirty="0">
                <a:effectLst>
                  <a:outerShdw blurRad="38100" dist="38100" dir="2700000" algn="tl">
                    <a:srgbClr val="000000">
                      <a:alpha val="43137"/>
                    </a:srgbClr>
                  </a:outerShdw>
                </a:effectLst>
                <a:latin typeface="HG丸ｺﾞｼｯｸM-PRO" pitchFamily="50" charset="-128"/>
                <a:ea typeface="HG丸ｺﾞｼｯｸM-PRO" pitchFamily="50" charset="-128"/>
              </a:rPr>
              <a:t>・買い物</a:t>
            </a:r>
            <a:r>
              <a:rPr lang="ja-JP" altLang="en-US" sz="2000" b="0" dirty="0">
                <a:latin typeface="HG丸ｺﾞｼｯｸM-PRO" pitchFamily="50" charset="-128"/>
                <a:ea typeface="HG丸ｺﾞｼｯｸM-PRO" pitchFamily="50" charset="-128"/>
              </a:rPr>
              <a:t>：</a:t>
            </a:r>
            <a:r>
              <a:rPr lang="ja-JP" altLang="en-US" sz="1800" b="0" dirty="0">
                <a:latin typeface="HG丸ｺﾞｼｯｸM-PRO" pitchFamily="50" charset="-128"/>
                <a:ea typeface="HG丸ｺﾞｼｯｸM-PRO" pitchFamily="50" charset="-128"/>
              </a:rPr>
              <a:t>商品の見分けができない。紙幣の判別が難しい</a:t>
            </a:r>
            <a:r>
              <a:rPr lang="ja-JP" altLang="en-US" sz="1800" b="0" dirty="0" smtClean="0">
                <a:latin typeface="HG丸ｺﾞｼｯｸM-PRO" pitchFamily="50" charset="-128"/>
                <a:ea typeface="HG丸ｺﾞｼｯｸM-PRO" pitchFamily="50" charset="-128"/>
              </a:rPr>
              <a:t>。</a:t>
            </a:r>
            <a:r>
              <a:rPr lang="en-US" altLang="ja-JP" sz="1800" b="0" dirty="0" smtClean="0">
                <a:latin typeface="HG丸ｺﾞｼｯｸM-PRO" pitchFamily="50" charset="-128"/>
                <a:ea typeface="HG丸ｺﾞｼｯｸM-PRO" pitchFamily="50" charset="-128"/>
              </a:rPr>
              <a:t/>
            </a:r>
            <a:br>
              <a:rPr lang="en-US" altLang="ja-JP" sz="1800" b="0" dirty="0" smtClean="0">
                <a:latin typeface="HG丸ｺﾞｼｯｸM-PRO" pitchFamily="50" charset="-128"/>
                <a:ea typeface="HG丸ｺﾞｼｯｸM-PRO" pitchFamily="50" charset="-128"/>
              </a:rPr>
            </a:br>
            <a:r>
              <a:rPr lang="ja-JP" altLang="en-US" sz="1800" b="0" dirty="0" smtClean="0">
                <a:latin typeface="HG丸ｺﾞｼｯｸM-PRO" pitchFamily="50" charset="-128"/>
                <a:ea typeface="HG丸ｺﾞｼｯｸM-PRO" pitchFamily="50" charset="-128"/>
              </a:rPr>
              <a:t>カード</a:t>
            </a:r>
            <a:r>
              <a:rPr lang="ja-JP" altLang="en-US" sz="1800" b="0" dirty="0">
                <a:latin typeface="HG丸ｺﾞｼｯｸM-PRO" pitchFamily="50" charset="-128"/>
                <a:ea typeface="HG丸ｺﾞｼｯｸM-PRO" pitchFamily="50" charset="-128"/>
              </a:rPr>
              <a:t>の署名ができない。</a:t>
            </a:r>
          </a:p>
          <a:p>
            <a:pPr marL="723900" indent="-279400" algn="l" defTabSz="2952750">
              <a:defRPr/>
            </a:pPr>
            <a:r>
              <a:rPr lang="ja-JP" altLang="en-US" sz="2000" b="0" dirty="0" smtClean="0">
                <a:latin typeface="HG丸ｺﾞｼｯｸM-PRO" pitchFamily="50" charset="-128"/>
                <a:ea typeface="HG丸ｺﾞｼｯｸM-PRO" pitchFamily="50" charset="-128"/>
              </a:rPr>
              <a:t>→</a:t>
            </a:r>
            <a:r>
              <a:rPr lang="ja-JP" altLang="en-US" sz="2000" dirty="0" smtClean="0">
                <a:solidFill>
                  <a:srgbClr val="FF0000"/>
                </a:solidFill>
                <a:latin typeface="HG丸ｺﾞｼｯｸM-PRO" pitchFamily="50" charset="-128"/>
                <a:ea typeface="HG丸ｺﾞｼｯｸM-PRO" pitchFamily="50" charset="-128"/>
              </a:rPr>
              <a:t>商品</a:t>
            </a:r>
            <a:r>
              <a:rPr lang="ja-JP" altLang="en-US" sz="2000" dirty="0">
                <a:solidFill>
                  <a:srgbClr val="FF0000"/>
                </a:solidFill>
                <a:latin typeface="HG丸ｺﾞｼｯｸM-PRO" pitchFamily="50" charset="-128"/>
                <a:ea typeface="HG丸ｺﾞｼｯｸM-PRO" pitchFamily="50" charset="-128"/>
              </a:rPr>
              <a:t>の特徴や価格の検索が自由にできる</a:t>
            </a:r>
            <a:r>
              <a:rPr lang="ja-JP" altLang="en-US" sz="2000" dirty="0" smtClean="0">
                <a:solidFill>
                  <a:srgbClr val="FF0000"/>
                </a:solidFill>
                <a:latin typeface="HG丸ｺﾞｼｯｸM-PRO" pitchFamily="50" charset="-128"/>
                <a:ea typeface="HG丸ｺﾞｼｯｸM-PRO" pitchFamily="50" charset="-128"/>
              </a:rPr>
              <a:t>。</a:t>
            </a:r>
            <a:r>
              <a:rPr lang="en-US" altLang="ja-JP" sz="2000" dirty="0" smtClean="0">
                <a:solidFill>
                  <a:srgbClr val="FF0000"/>
                </a:solidFill>
                <a:latin typeface="HG丸ｺﾞｼｯｸM-PRO" pitchFamily="50" charset="-128"/>
                <a:ea typeface="HG丸ｺﾞｼｯｸM-PRO" pitchFamily="50" charset="-128"/>
              </a:rPr>
              <a:t/>
            </a:r>
            <a:br>
              <a:rPr lang="en-US" altLang="ja-JP" sz="2000" dirty="0" smtClean="0">
                <a:solidFill>
                  <a:srgbClr val="FF0000"/>
                </a:solidFill>
                <a:latin typeface="HG丸ｺﾞｼｯｸM-PRO" pitchFamily="50" charset="-128"/>
                <a:ea typeface="HG丸ｺﾞｼｯｸM-PRO" pitchFamily="50" charset="-128"/>
              </a:rPr>
            </a:br>
            <a:r>
              <a:rPr lang="ja-JP" altLang="en-US" sz="2000" dirty="0" smtClean="0">
                <a:solidFill>
                  <a:srgbClr val="FF0000"/>
                </a:solidFill>
                <a:latin typeface="HG丸ｺﾞｼｯｸM-PRO" pitchFamily="50" charset="-128"/>
                <a:ea typeface="HG丸ｺﾞｼｯｸM-PRO" pitchFamily="50" charset="-128"/>
              </a:rPr>
              <a:t>支払い</a:t>
            </a:r>
            <a:r>
              <a:rPr lang="ja-JP" altLang="en-US" sz="2000" dirty="0">
                <a:solidFill>
                  <a:srgbClr val="FF0000"/>
                </a:solidFill>
                <a:latin typeface="HG丸ｺﾞｼｯｸM-PRO" pitchFamily="50" charset="-128"/>
                <a:ea typeface="HG丸ｺﾞｼｯｸM-PRO" pitchFamily="50" charset="-128"/>
              </a:rPr>
              <a:t>などの手続も容易。</a:t>
            </a:r>
            <a:endParaRPr lang="ja-JP" altLang="en-US" sz="1800" dirty="0">
              <a:solidFill>
                <a:srgbClr val="FF0000"/>
              </a:solidFill>
              <a:latin typeface="HG丸ｺﾞｼｯｸM-PRO" pitchFamily="50" charset="-128"/>
              <a:ea typeface="HG丸ｺﾞｼｯｸM-PRO" pitchFamily="50" charset="-128"/>
            </a:endParaRPr>
          </a:p>
          <a:p>
            <a:pPr marL="361950" algn="l" defTabSz="2952750">
              <a:defRPr/>
            </a:pPr>
            <a:endParaRPr lang="ja-JP" altLang="en-US" sz="1800" b="0" dirty="0">
              <a:latin typeface="HG丸ｺﾞｼｯｸM-PRO" pitchFamily="50" charset="-128"/>
              <a:ea typeface="HG丸ｺﾞｼｯｸM-PRO" pitchFamily="50" charset="-128"/>
            </a:endParaRPr>
          </a:p>
          <a:p>
            <a:pPr marL="361950" indent="-361950" algn="l" defTabSz="2952750">
              <a:defRPr/>
            </a:pPr>
            <a:r>
              <a:rPr lang="ja-JP" altLang="en-US" sz="2000" dirty="0" smtClean="0">
                <a:effectLst>
                  <a:outerShdw blurRad="38100" dist="38100" dir="2700000" algn="tl">
                    <a:srgbClr val="000000">
                      <a:alpha val="43137"/>
                    </a:srgbClr>
                  </a:outerShdw>
                </a:effectLst>
                <a:latin typeface="HG丸ｺﾞｼｯｸM-PRO" pitchFamily="50" charset="-128"/>
                <a:ea typeface="HG丸ｺﾞｼｯｸM-PRO" pitchFamily="50" charset="-128"/>
              </a:rPr>
              <a:t>・銀行</a:t>
            </a:r>
            <a:r>
              <a:rPr lang="ja-JP" altLang="en-US" sz="2000" b="0" dirty="0" smtClean="0">
                <a:latin typeface="HG丸ｺﾞｼｯｸM-PRO" pitchFamily="50" charset="-128"/>
                <a:ea typeface="HG丸ｺﾞｼｯｸM-PRO" pitchFamily="50" charset="-128"/>
              </a:rPr>
              <a:t>：</a:t>
            </a:r>
            <a:r>
              <a:rPr lang="ja-JP" altLang="en-US" sz="1800" b="0" dirty="0" smtClean="0">
                <a:latin typeface="HG丸ｺﾞｼｯｸM-PRO" pitchFamily="50" charset="-128"/>
                <a:ea typeface="HG丸ｺﾞｼｯｸM-PRO" pitchFamily="50" charset="-128"/>
              </a:rPr>
              <a:t>タッチパネルの</a:t>
            </a:r>
            <a:r>
              <a:rPr lang="en-US" altLang="ja-JP" sz="1800" b="0" dirty="0" smtClean="0">
                <a:latin typeface="HG丸ｺﾞｼｯｸM-PRO" pitchFamily="50" charset="-128"/>
                <a:ea typeface="HG丸ｺﾞｼｯｸM-PRO" pitchFamily="50" charset="-128"/>
              </a:rPr>
              <a:t>ATM</a:t>
            </a:r>
            <a:r>
              <a:rPr lang="ja-JP" altLang="en-US" sz="1800" b="0" dirty="0" smtClean="0">
                <a:latin typeface="HG丸ｺﾞｼｯｸM-PRO" pitchFamily="50" charset="-128"/>
                <a:ea typeface="HG丸ｺﾞｼｯｸM-PRO" pitchFamily="50" charset="-128"/>
              </a:rPr>
              <a:t>が利用できない。振込用紙が記入できない。</a:t>
            </a:r>
          </a:p>
          <a:p>
            <a:pPr marL="444500" algn="l" defTabSz="2952750">
              <a:defRPr/>
            </a:pPr>
            <a:r>
              <a:rPr lang="ja-JP" altLang="en-US" sz="2000" b="0" dirty="0" smtClean="0">
                <a:latin typeface="HG丸ｺﾞｼｯｸM-PRO" pitchFamily="50" charset="-128"/>
                <a:ea typeface="HG丸ｺﾞｼｯｸM-PRO" pitchFamily="50" charset="-128"/>
              </a:rPr>
              <a:t>→</a:t>
            </a:r>
            <a:r>
              <a:rPr lang="ja-JP" altLang="en-US" sz="2000" dirty="0" smtClean="0">
                <a:solidFill>
                  <a:srgbClr val="FF0000"/>
                </a:solidFill>
                <a:latin typeface="HG丸ｺﾞｼｯｸM-PRO" pitchFamily="50" charset="-128"/>
                <a:ea typeface="HG丸ｺﾞｼｯｸM-PRO" pitchFamily="50" charset="-128"/>
              </a:rPr>
              <a:t>残高</a:t>
            </a:r>
            <a:r>
              <a:rPr lang="ja-JP" altLang="en-US" sz="2000" dirty="0">
                <a:solidFill>
                  <a:srgbClr val="FF0000"/>
                </a:solidFill>
                <a:latin typeface="HG丸ｺﾞｼｯｸM-PRO" pitchFamily="50" charset="-128"/>
                <a:ea typeface="HG丸ｺﾞｼｯｸM-PRO" pitchFamily="50" charset="-128"/>
              </a:rPr>
              <a:t>照会や振込が独力でできる。</a:t>
            </a:r>
          </a:p>
        </p:txBody>
      </p:sp>
    </p:spTree>
    <p:extLst>
      <p:ext uri="{BB962C8B-B14F-4D97-AF65-F5344CB8AC3E}">
        <p14:creationId xmlns:p14="http://schemas.microsoft.com/office/powerpoint/2010/main" val="36178099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Grp="1" noChangeArrowheads="1"/>
          </p:cNvSpPr>
          <p:nvPr>
            <p:ph type="title"/>
          </p:nvPr>
        </p:nvSpPr>
        <p:spPr>
          <a:prstGeom prst="rect">
            <a:avLst/>
          </a:prstGeom>
        </p:spPr>
        <p:txBody>
          <a:bodyPr/>
          <a:lstStyle/>
          <a:p>
            <a:pPr eaLnBrk="1" hangingPunct="1"/>
            <a:r>
              <a:rPr lang="ja-JP" altLang="en-US" dirty="0">
                <a:effectLst>
                  <a:outerShdw blurRad="38100" dist="38100" dir="2700000" algn="tl">
                    <a:srgbClr val="000000">
                      <a:alpha val="43137"/>
                    </a:srgbClr>
                  </a:outerShdw>
                </a:effectLst>
              </a:rPr>
              <a:t>アクセシブルなサイトにするためのポイント</a:t>
            </a:r>
            <a:endParaRPr lang="ja-JP" altLang="en-US" dirty="0" smtClean="0">
              <a:effectLst>
                <a:outerShdw blurRad="38100" dist="38100" dir="2700000" algn="tl">
                  <a:srgbClr val="000000">
                    <a:alpha val="43137"/>
                  </a:srgbClr>
                </a:outerShdw>
              </a:effectLst>
            </a:endParaRPr>
          </a:p>
        </p:txBody>
      </p:sp>
      <p:sp>
        <p:nvSpPr>
          <p:cNvPr id="8" name="AutoShape 3"/>
          <p:cNvSpPr>
            <a:spLocks noChangeArrowheads="1"/>
          </p:cNvSpPr>
          <p:nvPr/>
        </p:nvSpPr>
        <p:spPr bwMode="auto">
          <a:xfrm>
            <a:off x="412750" y="900113"/>
            <a:ext cx="8320088" cy="510778"/>
          </a:xfrm>
          <a:prstGeom prst="roundRect">
            <a:avLst>
              <a:gd name="adj" fmla="val 16667"/>
            </a:avLst>
          </a:prstGeom>
          <a:pattFill prst="pct50">
            <a:fgClr>
              <a:srgbClr val="CCECFF"/>
            </a:fgClr>
            <a:bgClr>
              <a:schemeClr val="bg1"/>
            </a:bgClr>
          </a:pattFill>
          <a:ln w="12700">
            <a:solidFill>
              <a:srgbClr val="3333CC"/>
            </a:solidFill>
            <a:round/>
            <a:headEnd/>
            <a:tailEnd/>
          </a:ln>
          <a:effectLst>
            <a:outerShdw blurRad="50800" dist="38100" dir="2700000" algn="tl" rotWithShape="0">
              <a:prstClr val="black">
                <a:alpha val="40000"/>
              </a:prstClr>
            </a:outerShdw>
          </a:effectLst>
          <a:extLst/>
        </p:spPr>
        <p:txBody>
          <a:bodyPr>
            <a:spAutoFit/>
          </a:bodyPr>
          <a:lstStyle/>
          <a:p>
            <a:pPr defTabSz="2952750">
              <a:lnSpc>
                <a:spcPct val="100000"/>
              </a:lnSpc>
              <a:spcBef>
                <a:spcPct val="20000"/>
              </a:spcBef>
              <a:spcAft>
                <a:spcPct val="0"/>
              </a:spcAft>
              <a:buClr>
                <a:schemeClr val="folHlink"/>
              </a:buClr>
              <a:buSzPct val="60000"/>
              <a:buFont typeface="Wingdings" pitchFamily="2" charset="2"/>
              <a:buNone/>
              <a:defRPr/>
            </a:pPr>
            <a:r>
              <a:rPr lang="ja-JP" altLang="en-US" sz="2400" b="0" dirty="0">
                <a:effectLst>
                  <a:outerShdw blurRad="38100" dist="38100" dir="2700000" algn="tl">
                    <a:srgbClr val="000000">
                      <a:alpha val="43137"/>
                    </a:srgbClr>
                  </a:outerShdw>
                </a:effectLst>
                <a:latin typeface="HG丸ｺﾞｼｯｸM-PRO" pitchFamily="50" charset="-128"/>
                <a:ea typeface="HG丸ｺﾞｼｯｸM-PRO" pitchFamily="50" charset="-128"/>
              </a:rPr>
              <a:t>★ポイント１：情報及び関係性</a:t>
            </a:r>
          </a:p>
        </p:txBody>
      </p:sp>
      <p:sp>
        <p:nvSpPr>
          <p:cNvPr id="26" name="AutoShape 4"/>
          <p:cNvSpPr>
            <a:spLocks noChangeArrowheads="1"/>
          </p:cNvSpPr>
          <p:nvPr/>
        </p:nvSpPr>
        <p:spPr bwMode="auto">
          <a:xfrm>
            <a:off x="296525" y="1538790"/>
            <a:ext cx="8659749" cy="712535"/>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spAutoFit/>
          </a:bodyPr>
          <a:lstStyle/>
          <a:p>
            <a:pPr algn="l" defTabSz="2952750">
              <a:spcBef>
                <a:spcPts val="0"/>
              </a:spcBef>
              <a:spcAft>
                <a:spcPts val="0"/>
              </a:spcAft>
              <a:buClr>
                <a:srgbClr val="3333CC"/>
              </a:buClr>
              <a:buSzPct val="60000"/>
              <a:buFont typeface="Wingdings" pitchFamily="2" charset="2"/>
              <a:buNone/>
              <a:defRPr/>
            </a:pPr>
            <a:r>
              <a:rPr lang="ja-JP" altLang="en-US" b="0" dirty="0">
                <a:solidFill>
                  <a:srgbClr val="000000"/>
                </a:solidFill>
                <a:latin typeface="HG丸ｺﾞｼｯｸM-PRO" pitchFamily="50" charset="-128"/>
                <a:ea typeface="HG丸ｺﾞｼｯｸM-PRO" pitchFamily="50" charset="-128"/>
              </a:rPr>
              <a:t>見出し要素が適切に用いられていないと、ページの構造が理解しづらくなり、目的の情報を得るのに時間がかかります</a:t>
            </a:r>
            <a:r>
              <a:rPr lang="ja-JP" altLang="en-US" b="0" dirty="0" smtClean="0">
                <a:solidFill>
                  <a:srgbClr val="000000"/>
                </a:solidFill>
                <a:latin typeface="HG丸ｺﾞｼｯｸM-PRO" pitchFamily="50" charset="-128"/>
                <a:ea typeface="HG丸ｺﾞｼｯｸM-PRO" pitchFamily="50" charset="-128"/>
              </a:rPr>
              <a:t>。</a:t>
            </a:r>
            <a:endParaRPr lang="ja-JP" altLang="en-US" b="0" dirty="0">
              <a:solidFill>
                <a:srgbClr val="000000"/>
              </a:solidFill>
              <a:latin typeface="HG丸ｺﾞｼｯｸM-PRO" pitchFamily="50" charset="-128"/>
              <a:ea typeface="HG丸ｺﾞｼｯｸM-PRO" pitchFamily="50" charset="-128"/>
            </a:endParaRPr>
          </a:p>
        </p:txBody>
      </p:sp>
      <p:sp>
        <p:nvSpPr>
          <p:cNvPr id="27" name="AutoShape 4"/>
          <p:cNvSpPr>
            <a:spLocks noChangeArrowheads="1"/>
          </p:cNvSpPr>
          <p:nvPr/>
        </p:nvSpPr>
        <p:spPr bwMode="auto">
          <a:xfrm>
            <a:off x="4572793" y="1994396"/>
            <a:ext cx="4454701" cy="1164574"/>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spAutoFit/>
          </a:bodyPr>
          <a:lstStyle/>
          <a:p>
            <a:pPr marL="266700" indent="-266700" algn="l" defTabSz="2952750">
              <a:spcBef>
                <a:spcPts val="0"/>
              </a:spcBef>
              <a:spcAft>
                <a:spcPts val="0"/>
              </a:spcAft>
              <a:buClr>
                <a:srgbClr val="3333CC"/>
              </a:buClr>
              <a:buSzPct val="60000"/>
              <a:buFont typeface="Wingdings" pitchFamily="2" charset="2"/>
              <a:buNone/>
              <a:defRPr/>
            </a:pPr>
            <a:r>
              <a:rPr lang="ja-JP" altLang="en-US" sz="2000" b="0" dirty="0" smtClean="0">
                <a:solidFill>
                  <a:srgbClr val="000000"/>
                </a:solidFill>
                <a:latin typeface="HG丸ｺﾞｼｯｸM-PRO" pitchFamily="50" charset="-128"/>
                <a:ea typeface="HG丸ｺﾞｼｯｸM-PRO" pitchFamily="50" charset="-128"/>
              </a:rPr>
              <a:t>→</a:t>
            </a:r>
            <a:r>
              <a:rPr lang="ja-JP" altLang="en-US" b="0" dirty="0">
                <a:solidFill>
                  <a:srgbClr val="000000"/>
                </a:solidFill>
                <a:latin typeface="HG丸ｺﾞｼｯｸM-PRO" pitchFamily="50" charset="-128"/>
                <a:ea typeface="HG丸ｺﾞｼｯｸM-PRO" pitchFamily="50" charset="-128"/>
              </a:rPr>
              <a:t>見出しは、フォントサイズなどの見た目で表現せず</a:t>
            </a:r>
            <a:r>
              <a:rPr lang="ja-JP" altLang="en-US" b="0" dirty="0" smtClean="0">
                <a:solidFill>
                  <a:srgbClr val="000000"/>
                </a:solidFill>
                <a:latin typeface="HG丸ｺﾞｼｯｸM-PRO" pitchFamily="50" charset="-128"/>
                <a:ea typeface="HG丸ｺﾞｼｯｸM-PRO" pitchFamily="50" charset="-128"/>
              </a:rPr>
              <a:t>、見出し</a:t>
            </a:r>
            <a:r>
              <a:rPr lang="ja-JP" altLang="en-US" b="0" dirty="0">
                <a:solidFill>
                  <a:srgbClr val="000000"/>
                </a:solidFill>
                <a:latin typeface="HG丸ｺﾞｼｯｸM-PRO" pitchFamily="50" charset="-128"/>
                <a:ea typeface="HG丸ｺﾞｼｯｸM-PRO" pitchFamily="50" charset="-128"/>
              </a:rPr>
              <a:t>のための要素を用いて</a:t>
            </a:r>
            <a:r>
              <a:rPr lang="ja-JP" altLang="en-US" b="0" dirty="0" smtClean="0">
                <a:solidFill>
                  <a:srgbClr val="000000"/>
                </a:solidFill>
                <a:latin typeface="HG丸ｺﾞｼｯｸM-PRO" pitchFamily="50" charset="-128"/>
                <a:ea typeface="HG丸ｺﾞｼｯｸM-PRO" pitchFamily="50" charset="-128"/>
              </a:rPr>
              <a:t>表現します</a:t>
            </a:r>
            <a:r>
              <a:rPr lang="ja-JP" altLang="en-US" b="0" dirty="0">
                <a:solidFill>
                  <a:srgbClr val="000000"/>
                </a:solidFill>
                <a:latin typeface="HG丸ｺﾞｼｯｸM-PRO" pitchFamily="50" charset="-128"/>
                <a:ea typeface="HG丸ｺﾞｼｯｸM-PRO" pitchFamily="50" charset="-128"/>
              </a:rPr>
              <a:t>。</a:t>
            </a:r>
          </a:p>
        </p:txBody>
      </p:sp>
      <p:sp>
        <p:nvSpPr>
          <p:cNvPr id="7" name="AutoShape 5"/>
          <p:cNvSpPr>
            <a:spLocks noChangeArrowheads="1"/>
          </p:cNvSpPr>
          <p:nvPr/>
        </p:nvSpPr>
        <p:spPr bwMode="auto">
          <a:xfrm>
            <a:off x="161510" y="2393885"/>
            <a:ext cx="3399065" cy="340519"/>
          </a:xfrm>
          <a:prstGeom prst="roundRect">
            <a:avLst>
              <a:gd name="adj" fmla="val 16667"/>
            </a:avLst>
          </a:prstGeom>
          <a:pattFill prst="pct50">
            <a:fgClr>
              <a:srgbClr val="CCECFF"/>
            </a:fgClr>
            <a:bgClr>
              <a:schemeClr val="bg1"/>
            </a:bgClr>
          </a:pattFill>
          <a:ln w="3175">
            <a:solidFill>
              <a:srgbClr val="0000FF"/>
            </a:solidFill>
            <a:round/>
            <a:headEnd/>
            <a:tailEnd/>
          </a:ln>
        </p:spPr>
        <p:txBody>
          <a:bodyPr wrap="square">
            <a:spAutoFit/>
          </a:bodyPr>
          <a:lstStyle/>
          <a:p>
            <a:pPr defTabSz="2952750">
              <a:lnSpc>
                <a:spcPct val="100000"/>
              </a:lnSpc>
              <a:spcBef>
                <a:spcPct val="20000"/>
              </a:spcBef>
              <a:spcAft>
                <a:spcPct val="0"/>
              </a:spcAft>
              <a:buClr>
                <a:srgbClr val="3333CC"/>
              </a:buClr>
              <a:buSzPct val="60000"/>
              <a:buFont typeface="Wingdings" pitchFamily="2" charset="2"/>
              <a:buNone/>
            </a:pPr>
            <a:r>
              <a:rPr lang="ja-JP" altLang="en-US" sz="1400" b="0" dirty="0">
                <a:solidFill>
                  <a:srgbClr val="000000"/>
                </a:solidFill>
                <a:effectLst>
                  <a:outerShdw blurRad="38100" dist="38100" dir="2700000" algn="tl">
                    <a:srgbClr val="000000">
                      <a:alpha val="43137"/>
                    </a:srgbClr>
                  </a:outerShdw>
                </a:effectLst>
                <a:latin typeface="HG丸ｺﾞｼｯｸM-PRO" pitchFamily="50" charset="-128"/>
                <a:ea typeface="HG丸ｺﾞｼｯｸM-PRO" pitchFamily="50" charset="-128"/>
              </a:rPr>
              <a:t>ニュースサイト</a:t>
            </a:r>
          </a:p>
        </p:txBody>
      </p:sp>
      <p:grpSp>
        <p:nvGrpSpPr>
          <p:cNvPr id="9" name="グループ化 20"/>
          <p:cNvGrpSpPr>
            <a:grpSpLocks/>
          </p:cNvGrpSpPr>
          <p:nvPr/>
        </p:nvGrpSpPr>
        <p:grpSpPr bwMode="auto">
          <a:xfrm>
            <a:off x="226714" y="2896907"/>
            <a:ext cx="4948598" cy="3392892"/>
            <a:chOff x="791120" y="2452688"/>
            <a:chExt cx="5816055" cy="3987800"/>
          </a:xfrm>
        </p:grpSpPr>
        <p:pic>
          <p:nvPicPr>
            <p:cNvPr id="12"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1120" y="2452688"/>
              <a:ext cx="3829547" cy="3987800"/>
            </a:xfrm>
            <a:prstGeom prst="rect">
              <a:avLst/>
            </a:prstGeom>
            <a:noFill/>
            <a:ln w="12700">
              <a:solidFill>
                <a:srgbClr val="808080"/>
              </a:solidFill>
              <a:miter lim="800000"/>
              <a:headEnd/>
              <a:tailEnd/>
            </a:ln>
            <a:extLst>
              <a:ext uri="{909E8E84-426E-40DD-AFC4-6F175D3DCCD1}">
                <a14:hiddenFill xmlns:a14="http://schemas.microsoft.com/office/drawing/2010/main">
                  <a:solidFill>
                    <a:srgbClr val="FFFFFF"/>
                  </a:solidFill>
                </a14:hiddenFill>
              </a:ext>
            </a:extLst>
          </p:spPr>
        </p:pic>
        <p:sp>
          <p:nvSpPr>
            <p:cNvPr id="13" name="Rectangle 7"/>
            <p:cNvSpPr>
              <a:spLocks noChangeArrowheads="1"/>
            </p:cNvSpPr>
            <p:nvPr/>
          </p:nvSpPr>
          <p:spPr bwMode="auto">
            <a:xfrm>
              <a:off x="815180" y="2522056"/>
              <a:ext cx="1264599" cy="304155"/>
            </a:xfrm>
            <a:prstGeom prst="rect">
              <a:avLst/>
            </a:prstGeom>
            <a:noFill/>
            <a:ln w="31750" algn="ctr">
              <a:solidFill>
                <a:srgbClr val="FF0000"/>
              </a:solidFill>
              <a:miter lim="800000"/>
              <a:headEnd/>
              <a:tailEnd type="none" w="lg" len="lg"/>
            </a:ln>
            <a:effectLst>
              <a:outerShdw dist="35921" dir="2700000" algn="ctr" rotWithShape="0">
                <a:srgbClr val="808080"/>
              </a:outerShdw>
            </a:effectLst>
            <a:extLst>
              <a:ext uri="{909E8E84-426E-40DD-AFC4-6F175D3DCCD1}">
                <a14:hiddenFill xmlns:a14="http://schemas.microsoft.com/office/drawing/2010/main">
                  <a:solidFill>
                    <a:srgbClr val="FFFFFF"/>
                  </a:solidFill>
                </a14:hiddenFill>
              </a:ext>
            </a:extLst>
          </p:spPr>
          <p:txBody>
            <a:bodyPr wrap="none" lIns="198000" tIns="82800" rIns="198000" bIns="82800" anchor="ctr"/>
            <a:lstStyle/>
            <a:p>
              <a:endParaRPr lang="ja-JP" altLang="en-US">
                <a:solidFill>
                  <a:srgbClr val="000000"/>
                </a:solidFill>
              </a:endParaRPr>
            </a:p>
          </p:txBody>
        </p:sp>
        <p:sp>
          <p:nvSpPr>
            <p:cNvPr id="14" name="Rectangle 8"/>
            <p:cNvSpPr>
              <a:spLocks noChangeArrowheads="1"/>
            </p:cNvSpPr>
            <p:nvPr/>
          </p:nvSpPr>
          <p:spPr bwMode="auto">
            <a:xfrm>
              <a:off x="1644820" y="3109020"/>
              <a:ext cx="3064566" cy="252573"/>
            </a:xfrm>
            <a:prstGeom prst="rect">
              <a:avLst/>
            </a:prstGeom>
            <a:noFill/>
            <a:ln w="31750" algn="ctr">
              <a:solidFill>
                <a:srgbClr val="FF0000"/>
              </a:solidFill>
              <a:miter lim="800000"/>
              <a:headEnd/>
              <a:tailEnd type="none" w="lg" len="lg"/>
            </a:ln>
            <a:effectLst>
              <a:outerShdw dist="35921" dir="2700000" algn="ctr" rotWithShape="0">
                <a:srgbClr val="808080"/>
              </a:outerShdw>
            </a:effectLst>
            <a:extLst>
              <a:ext uri="{909E8E84-426E-40DD-AFC4-6F175D3DCCD1}">
                <a14:hiddenFill xmlns:a14="http://schemas.microsoft.com/office/drawing/2010/main">
                  <a:solidFill>
                    <a:srgbClr val="FFFFFF"/>
                  </a:solidFill>
                </a14:hiddenFill>
              </a:ext>
            </a:extLst>
          </p:spPr>
          <p:txBody>
            <a:bodyPr wrap="none" lIns="198000" tIns="82800" rIns="198000" bIns="82800" anchor="ctr"/>
            <a:lstStyle/>
            <a:p>
              <a:endParaRPr lang="ja-JP" altLang="en-US">
                <a:solidFill>
                  <a:srgbClr val="000000"/>
                </a:solidFill>
              </a:endParaRPr>
            </a:p>
          </p:txBody>
        </p:sp>
        <p:sp>
          <p:nvSpPr>
            <p:cNvPr id="15" name="Rectangle 9"/>
            <p:cNvSpPr>
              <a:spLocks noChangeArrowheads="1"/>
            </p:cNvSpPr>
            <p:nvPr/>
          </p:nvSpPr>
          <p:spPr bwMode="auto">
            <a:xfrm>
              <a:off x="1644820" y="3937885"/>
              <a:ext cx="3064566" cy="252573"/>
            </a:xfrm>
            <a:prstGeom prst="rect">
              <a:avLst/>
            </a:prstGeom>
            <a:noFill/>
            <a:ln w="31750" algn="ctr">
              <a:solidFill>
                <a:srgbClr val="FF0000"/>
              </a:solidFill>
              <a:miter lim="800000"/>
              <a:headEnd/>
              <a:tailEnd type="none" w="lg" len="lg"/>
            </a:ln>
            <a:effectLst>
              <a:outerShdw dist="35921" dir="2700000" algn="ctr" rotWithShape="0">
                <a:srgbClr val="808080"/>
              </a:outerShdw>
            </a:effectLst>
            <a:extLst>
              <a:ext uri="{909E8E84-426E-40DD-AFC4-6F175D3DCCD1}">
                <a14:hiddenFill xmlns:a14="http://schemas.microsoft.com/office/drawing/2010/main">
                  <a:solidFill>
                    <a:srgbClr val="FFFFFF"/>
                  </a:solidFill>
                </a14:hiddenFill>
              </a:ext>
            </a:extLst>
          </p:spPr>
          <p:txBody>
            <a:bodyPr wrap="none" lIns="198000" tIns="82800" rIns="198000" bIns="82800" anchor="ctr"/>
            <a:lstStyle/>
            <a:p>
              <a:endParaRPr lang="ja-JP" altLang="en-US">
                <a:solidFill>
                  <a:srgbClr val="000000"/>
                </a:solidFill>
              </a:endParaRPr>
            </a:p>
          </p:txBody>
        </p:sp>
        <p:sp>
          <p:nvSpPr>
            <p:cNvPr id="16" name="Rectangle 10"/>
            <p:cNvSpPr>
              <a:spLocks noChangeArrowheads="1"/>
            </p:cNvSpPr>
            <p:nvPr/>
          </p:nvSpPr>
          <p:spPr bwMode="auto">
            <a:xfrm>
              <a:off x="1644820" y="4757857"/>
              <a:ext cx="3064566" cy="252573"/>
            </a:xfrm>
            <a:prstGeom prst="rect">
              <a:avLst/>
            </a:prstGeom>
            <a:noFill/>
            <a:ln w="31750" algn="ctr">
              <a:solidFill>
                <a:srgbClr val="FF0000"/>
              </a:solidFill>
              <a:miter lim="800000"/>
              <a:headEnd/>
              <a:tailEnd type="none" w="lg" len="lg"/>
            </a:ln>
            <a:effectLst>
              <a:outerShdw dist="35921" dir="2700000" algn="ctr" rotWithShape="0">
                <a:srgbClr val="808080"/>
              </a:outerShdw>
            </a:effectLst>
            <a:extLst>
              <a:ext uri="{909E8E84-426E-40DD-AFC4-6F175D3DCCD1}">
                <a14:hiddenFill xmlns:a14="http://schemas.microsoft.com/office/drawing/2010/main">
                  <a:solidFill>
                    <a:srgbClr val="FFFFFF"/>
                  </a:solidFill>
                </a14:hiddenFill>
              </a:ext>
            </a:extLst>
          </p:spPr>
          <p:txBody>
            <a:bodyPr wrap="none" lIns="198000" tIns="82800" rIns="198000" bIns="82800" anchor="ctr"/>
            <a:lstStyle/>
            <a:p>
              <a:endParaRPr lang="ja-JP" altLang="en-US">
                <a:solidFill>
                  <a:srgbClr val="000000"/>
                </a:solidFill>
              </a:endParaRPr>
            </a:p>
          </p:txBody>
        </p:sp>
        <p:sp>
          <p:nvSpPr>
            <p:cNvPr id="17" name="Rectangle 11"/>
            <p:cNvSpPr>
              <a:spLocks noChangeArrowheads="1"/>
            </p:cNvSpPr>
            <p:nvPr/>
          </p:nvSpPr>
          <p:spPr bwMode="auto">
            <a:xfrm>
              <a:off x="1644820" y="5584942"/>
              <a:ext cx="3064566" cy="252573"/>
            </a:xfrm>
            <a:prstGeom prst="rect">
              <a:avLst/>
            </a:prstGeom>
            <a:noFill/>
            <a:ln w="31750" algn="ctr">
              <a:solidFill>
                <a:srgbClr val="FF0000"/>
              </a:solidFill>
              <a:miter lim="800000"/>
              <a:headEnd/>
              <a:tailEnd type="none" w="lg" len="lg"/>
            </a:ln>
            <a:effectLst>
              <a:outerShdw dist="35921" dir="2700000" algn="ctr" rotWithShape="0">
                <a:srgbClr val="808080"/>
              </a:outerShdw>
            </a:effectLst>
            <a:extLst>
              <a:ext uri="{909E8E84-426E-40DD-AFC4-6F175D3DCCD1}">
                <a14:hiddenFill xmlns:a14="http://schemas.microsoft.com/office/drawing/2010/main">
                  <a:solidFill>
                    <a:srgbClr val="FFFFFF"/>
                  </a:solidFill>
                </a14:hiddenFill>
              </a:ext>
            </a:extLst>
          </p:spPr>
          <p:txBody>
            <a:bodyPr wrap="none" lIns="198000" tIns="82800" rIns="198000" bIns="82800" anchor="ctr"/>
            <a:lstStyle/>
            <a:p>
              <a:endParaRPr lang="ja-JP" altLang="en-US">
                <a:solidFill>
                  <a:srgbClr val="000000"/>
                </a:solidFill>
              </a:endParaRPr>
            </a:p>
          </p:txBody>
        </p:sp>
        <p:cxnSp>
          <p:nvCxnSpPr>
            <p:cNvPr id="18" name="AutoShape 12"/>
            <p:cNvCxnSpPr>
              <a:cxnSpLocks noChangeShapeType="1"/>
              <a:stCxn id="13" idx="3"/>
              <a:endCxn id="19" idx="1"/>
            </p:cNvCxnSpPr>
            <p:nvPr/>
          </p:nvCxnSpPr>
          <p:spPr bwMode="auto">
            <a:xfrm>
              <a:off x="2079780" y="2674134"/>
              <a:ext cx="2346805" cy="37352"/>
            </a:xfrm>
            <a:prstGeom prst="straightConnector1">
              <a:avLst/>
            </a:prstGeom>
            <a:noFill/>
            <a:ln w="38100">
              <a:solidFill>
                <a:srgbClr val="FF0000"/>
              </a:solidFill>
              <a:round/>
              <a:headEnd/>
              <a:tailEnd type="none" w="lg" len="lg"/>
            </a:ln>
            <a:effectLst>
              <a:outerShdw dist="35921" dir="2700000" algn="ctr" rotWithShape="0">
                <a:srgbClr val="808080">
                  <a:alpha val="50000"/>
                </a:srgbClr>
              </a:outerShdw>
            </a:effectLst>
            <a:extLst>
              <a:ext uri="{909E8E84-426E-40DD-AFC4-6F175D3DCCD1}">
                <a14:hiddenFill xmlns:a14="http://schemas.microsoft.com/office/drawing/2010/main">
                  <a:noFill/>
                </a14:hiddenFill>
              </a:ext>
            </a:extLst>
          </p:spPr>
        </p:cxnSp>
        <p:sp>
          <p:nvSpPr>
            <p:cNvPr id="19" name="Rectangle 13"/>
            <p:cNvSpPr>
              <a:spLocks noChangeArrowheads="1"/>
            </p:cNvSpPr>
            <p:nvPr/>
          </p:nvSpPr>
          <p:spPr bwMode="auto">
            <a:xfrm>
              <a:off x="4426585" y="2479368"/>
              <a:ext cx="1136540" cy="464236"/>
            </a:xfrm>
            <a:prstGeom prst="rect">
              <a:avLst/>
            </a:prstGeom>
            <a:gradFill rotWithShape="1">
              <a:gsLst>
                <a:gs pos="0">
                  <a:srgbClr val="FFFFFF"/>
                </a:gs>
                <a:gs pos="100000">
                  <a:srgbClr val="CCECFF"/>
                </a:gs>
              </a:gsLst>
              <a:lin ang="5400000" scaled="1"/>
            </a:gradFill>
            <a:ln w="38100" algn="ctr">
              <a:solidFill>
                <a:srgbClr val="FF0000"/>
              </a:solidFill>
              <a:miter lim="800000"/>
              <a:headEnd/>
              <a:tailEnd type="none" w="lg" len="lg"/>
            </a:ln>
            <a:effectLst>
              <a:outerShdw dist="35921" dir="2700000" algn="ctr" rotWithShape="0">
                <a:srgbClr val="808080"/>
              </a:outerShdw>
            </a:effectLst>
          </p:spPr>
          <p:txBody>
            <a:bodyPr wrap="none" lIns="198000" tIns="82800" rIns="198000" bIns="0" anchor="ctr"/>
            <a:lstStyle/>
            <a:p>
              <a:pPr>
                <a:lnSpc>
                  <a:spcPct val="50000"/>
                </a:lnSpc>
                <a:spcAft>
                  <a:spcPct val="40000"/>
                </a:spcAft>
              </a:pPr>
              <a:r>
                <a:rPr lang="ja-JP" altLang="en-US" sz="1400" b="0" dirty="0">
                  <a:solidFill>
                    <a:srgbClr val="000000"/>
                  </a:solidFill>
                  <a:ea typeface="HG丸ｺﾞｼｯｸM-PRO" pitchFamily="50" charset="-128"/>
                </a:rPr>
                <a:t>見出し１</a:t>
              </a:r>
              <a:endParaRPr lang="en-US" altLang="ja-JP" sz="1400" b="0" dirty="0">
                <a:solidFill>
                  <a:srgbClr val="000000"/>
                </a:solidFill>
                <a:ea typeface="HG丸ｺﾞｼｯｸM-PRO" pitchFamily="50" charset="-128"/>
              </a:endParaRPr>
            </a:p>
          </p:txBody>
        </p:sp>
        <p:cxnSp>
          <p:nvCxnSpPr>
            <p:cNvPr id="20" name="AutoShape 14"/>
            <p:cNvCxnSpPr>
              <a:cxnSpLocks noChangeShapeType="1"/>
              <a:stCxn id="14" idx="3"/>
              <a:endCxn id="24" idx="1"/>
            </p:cNvCxnSpPr>
            <p:nvPr/>
          </p:nvCxnSpPr>
          <p:spPr bwMode="auto">
            <a:xfrm>
              <a:off x="4725393" y="3235307"/>
              <a:ext cx="727457" cy="1221952"/>
            </a:xfrm>
            <a:prstGeom prst="straightConnector1">
              <a:avLst/>
            </a:prstGeom>
            <a:noFill/>
            <a:ln w="38100">
              <a:solidFill>
                <a:srgbClr val="FF0000"/>
              </a:solidFill>
              <a:round/>
              <a:headEnd/>
              <a:tailEnd type="none" w="lg" len="lg"/>
            </a:ln>
            <a:effectLst>
              <a:outerShdw dist="35921" dir="2700000" algn="ctr" rotWithShape="0">
                <a:srgbClr val="808080">
                  <a:alpha val="50000"/>
                </a:srgbClr>
              </a:outerShdw>
            </a:effectLst>
            <a:extLst>
              <a:ext uri="{909E8E84-426E-40DD-AFC4-6F175D3DCCD1}">
                <a14:hiddenFill xmlns:a14="http://schemas.microsoft.com/office/drawing/2010/main">
                  <a:noFill/>
                </a14:hiddenFill>
              </a:ext>
            </a:extLst>
          </p:spPr>
        </p:cxnSp>
        <p:cxnSp>
          <p:nvCxnSpPr>
            <p:cNvPr id="21" name="AutoShape 15"/>
            <p:cNvCxnSpPr>
              <a:cxnSpLocks noChangeShapeType="1"/>
              <a:stCxn id="15" idx="3"/>
              <a:endCxn id="24" idx="1"/>
            </p:cNvCxnSpPr>
            <p:nvPr/>
          </p:nvCxnSpPr>
          <p:spPr bwMode="auto">
            <a:xfrm>
              <a:off x="4725393" y="4064172"/>
              <a:ext cx="727457" cy="393088"/>
            </a:xfrm>
            <a:prstGeom prst="straightConnector1">
              <a:avLst/>
            </a:prstGeom>
            <a:noFill/>
            <a:ln w="38100">
              <a:solidFill>
                <a:srgbClr val="FF0000"/>
              </a:solidFill>
              <a:round/>
              <a:headEnd/>
              <a:tailEnd type="none" w="lg" len="lg"/>
            </a:ln>
            <a:effectLst>
              <a:outerShdw dist="35921" dir="2700000" algn="ctr" rotWithShape="0">
                <a:srgbClr val="808080">
                  <a:alpha val="50000"/>
                </a:srgbClr>
              </a:outerShdw>
            </a:effectLst>
            <a:extLst>
              <a:ext uri="{909E8E84-426E-40DD-AFC4-6F175D3DCCD1}">
                <a14:hiddenFill xmlns:a14="http://schemas.microsoft.com/office/drawing/2010/main">
                  <a:noFill/>
                </a14:hiddenFill>
              </a:ext>
            </a:extLst>
          </p:spPr>
        </p:cxnSp>
        <p:cxnSp>
          <p:nvCxnSpPr>
            <p:cNvPr id="22" name="AutoShape 16"/>
            <p:cNvCxnSpPr>
              <a:cxnSpLocks noChangeShapeType="1"/>
              <a:stCxn id="16" idx="3"/>
              <a:endCxn id="24" idx="1"/>
            </p:cNvCxnSpPr>
            <p:nvPr/>
          </p:nvCxnSpPr>
          <p:spPr bwMode="auto">
            <a:xfrm flipV="1">
              <a:off x="4725393" y="4457260"/>
              <a:ext cx="727457" cy="426883"/>
            </a:xfrm>
            <a:prstGeom prst="straightConnector1">
              <a:avLst/>
            </a:prstGeom>
            <a:noFill/>
            <a:ln w="38100">
              <a:solidFill>
                <a:srgbClr val="FF0000"/>
              </a:solidFill>
              <a:round/>
              <a:headEnd/>
              <a:tailEnd type="none" w="lg" len="lg"/>
            </a:ln>
            <a:effectLst>
              <a:outerShdw dist="35921" dir="2700000" algn="ctr" rotWithShape="0">
                <a:srgbClr val="808080">
                  <a:alpha val="50000"/>
                </a:srgbClr>
              </a:outerShdw>
            </a:effectLst>
            <a:extLst>
              <a:ext uri="{909E8E84-426E-40DD-AFC4-6F175D3DCCD1}">
                <a14:hiddenFill xmlns:a14="http://schemas.microsoft.com/office/drawing/2010/main">
                  <a:noFill/>
                </a14:hiddenFill>
              </a:ext>
            </a:extLst>
          </p:spPr>
        </p:cxnSp>
        <p:cxnSp>
          <p:nvCxnSpPr>
            <p:cNvPr id="23" name="AutoShape 17"/>
            <p:cNvCxnSpPr>
              <a:cxnSpLocks noChangeShapeType="1"/>
              <a:stCxn id="17" idx="3"/>
              <a:endCxn id="24" idx="1"/>
            </p:cNvCxnSpPr>
            <p:nvPr/>
          </p:nvCxnSpPr>
          <p:spPr bwMode="auto">
            <a:xfrm flipV="1">
              <a:off x="4725393" y="4457260"/>
              <a:ext cx="727457" cy="1253970"/>
            </a:xfrm>
            <a:prstGeom prst="straightConnector1">
              <a:avLst/>
            </a:prstGeom>
            <a:noFill/>
            <a:ln w="38100">
              <a:solidFill>
                <a:srgbClr val="FF0000"/>
              </a:solidFill>
              <a:round/>
              <a:headEnd/>
              <a:tailEnd type="none" w="lg" len="lg"/>
            </a:ln>
            <a:effectLst>
              <a:outerShdw dist="35921" dir="2700000" algn="ctr" rotWithShape="0">
                <a:srgbClr val="808080">
                  <a:alpha val="50000"/>
                </a:srgbClr>
              </a:outerShdw>
            </a:effectLst>
            <a:extLst>
              <a:ext uri="{909E8E84-426E-40DD-AFC4-6F175D3DCCD1}">
                <a14:hiddenFill xmlns:a14="http://schemas.microsoft.com/office/drawing/2010/main">
                  <a:noFill/>
                </a14:hiddenFill>
              </a:ext>
            </a:extLst>
          </p:spPr>
        </p:cxnSp>
        <p:sp>
          <p:nvSpPr>
            <p:cNvPr id="24" name="Rectangle 18"/>
            <p:cNvSpPr>
              <a:spLocks noChangeArrowheads="1"/>
            </p:cNvSpPr>
            <p:nvPr/>
          </p:nvSpPr>
          <p:spPr bwMode="auto">
            <a:xfrm>
              <a:off x="5472414" y="4226031"/>
              <a:ext cx="1134761" cy="464236"/>
            </a:xfrm>
            <a:prstGeom prst="rect">
              <a:avLst/>
            </a:prstGeom>
            <a:gradFill rotWithShape="1">
              <a:gsLst>
                <a:gs pos="0">
                  <a:srgbClr val="FFFFFF"/>
                </a:gs>
                <a:gs pos="100000">
                  <a:srgbClr val="CCFF99"/>
                </a:gs>
              </a:gsLst>
              <a:lin ang="5400000" scaled="1"/>
            </a:gradFill>
            <a:ln w="38100" algn="ctr">
              <a:solidFill>
                <a:srgbClr val="FF0000"/>
              </a:solidFill>
              <a:miter lim="800000"/>
              <a:headEnd/>
              <a:tailEnd type="none" w="lg" len="lg"/>
            </a:ln>
            <a:effectLst>
              <a:outerShdw dist="35921" dir="2700000" algn="ctr" rotWithShape="0">
                <a:srgbClr val="808080"/>
              </a:outerShdw>
            </a:effectLst>
          </p:spPr>
          <p:txBody>
            <a:bodyPr wrap="none" lIns="198000" tIns="82800" rIns="198000" bIns="0" anchor="ctr"/>
            <a:lstStyle/>
            <a:p>
              <a:pPr>
                <a:lnSpc>
                  <a:spcPct val="50000"/>
                </a:lnSpc>
                <a:spcAft>
                  <a:spcPct val="40000"/>
                </a:spcAft>
              </a:pPr>
              <a:r>
                <a:rPr lang="ja-JP" altLang="en-US" sz="1400" b="0" dirty="0">
                  <a:solidFill>
                    <a:srgbClr val="000000"/>
                  </a:solidFill>
                  <a:ea typeface="HG丸ｺﾞｼｯｸM-PRO" pitchFamily="50" charset="-128"/>
                </a:rPr>
                <a:t>見出し２</a:t>
              </a:r>
              <a:endParaRPr lang="en-US" altLang="ja-JP" sz="1400" b="0" dirty="0">
                <a:solidFill>
                  <a:srgbClr val="000000"/>
                </a:solidFill>
                <a:ea typeface="HG丸ｺﾞｼｯｸM-PRO" pitchFamily="50" charset="-128"/>
              </a:endParaRPr>
            </a:p>
          </p:txBody>
        </p:sp>
      </p:grpSp>
      <p:sp>
        <p:nvSpPr>
          <p:cNvPr id="25" name="Text Box 16"/>
          <p:cNvSpPr txBox="1">
            <a:spLocks noChangeArrowheads="1"/>
          </p:cNvSpPr>
          <p:nvPr/>
        </p:nvSpPr>
        <p:spPr bwMode="auto">
          <a:xfrm>
            <a:off x="4626399" y="5290258"/>
            <a:ext cx="4121950" cy="718907"/>
          </a:xfrm>
          <a:prstGeom prst="rect">
            <a:avLst/>
          </a:prstGeom>
          <a:solidFill>
            <a:schemeClr val="bg1"/>
          </a:solidFill>
          <a:ln w="28575" algn="ctr">
            <a:solidFill>
              <a:schemeClr val="hlink"/>
            </a:solidFill>
            <a:miter lim="800000"/>
            <a:headEnd/>
            <a:tailEnd/>
          </a:ln>
          <a:effectLst>
            <a:outerShdw dist="35921" dir="2700000" algn="ctr" rotWithShape="0">
              <a:srgbClr val="808080"/>
            </a:outerShdw>
          </a:effectLst>
        </p:spPr>
        <p:txBody>
          <a:bodyPr wrap="square" lIns="198000" tIns="82800" rIns="198000" bIns="82800">
            <a:spAutoFit/>
          </a:bodyPr>
          <a:lstStyle>
            <a:lvl1pPr>
              <a:defRPr kumimoji="1" sz="2400">
                <a:solidFill>
                  <a:schemeClr val="tx1"/>
                </a:solidFill>
                <a:latin typeface="ＭＳ ゴシック" pitchFamily="49" charset="-128"/>
                <a:ea typeface="ＭＳ ゴシック" pitchFamily="49" charset="-128"/>
              </a:defRPr>
            </a:lvl1pPr>
            <a:lvl2pPr>
              <a:defRPr kumimoji="1" sz="2000">
                <a:solidFill>
                  <a:schemeClr val="tx1"/>
                </a:solidFill>
                <a:latin typeface="ＭＳ ゴシック" pitchFamily="49" charset="-128"/>
                <a:ea typeface="ＭＳ ゴシック" pitchFamily="49" charset="-128"/>
              </a:defRPr>
            </a:lvl2pPr>
            <a:lvl3pPr>
              <a:defRPr kumimoji="1">
                <a:solidFill>
                  <a:schemeClr val="tx1"/>
                </a:solidFill>
                <a:latin typeface="ＭＳ ゴシック" pitchFamily="49" charset="-128"/>
                <a:ea typeface="ＭＳ ゴシック" pitchFamily="49" charset="-128"/>
              </a:defRPr>
            </a:lvl3pPr>
            <a:lvl4pPr>
              <a:defRPr kumimoji="1" sz="1600">
                <a:solidFill>
                  <a:schemeClr val="tx1"/>
                </a:solidFill>
                <a:latin typeface="ＭＳ ゴシック" pitchFamily="49" charset="-128"/>
                <a:ea typeface="ＭＳ ゴシック" pitchFamily="49" charset="-128"/>
              </a:defRPr>
            </a:lvl4pPr>
            <a:lvl5pPr>
              <a:defRPr kumimoji="1" sz="1600">
                <a:solidFill>
                  <a:schemeClr val="tx1"/>
                </a:solidFill>
                <a:latin typeface="ＭＳ ゴシック" pitchFamily="49" charset="-128"/>
                <a:ea typeface="ＭＳ ゴシック" pitchFamily="49" charset="-128"/>
              </a:defRPr>
            </a:lvl5pPr>
            <a:lvl6pPr eaLnBrk="0" hangingPunct="0">
              <a:defRPr kumimoji="1" sz="1600">
                <a:solidFill>
                  <a:schemeClr val="tx1"/>
                </a:solidFill>
                <a:latin typeface="ＭＳ ゴシック" pitchFamily="49" charset="-128"/>
                <a:ea typeface="ＭＳ ゴシック" pitchFamily="49" charset="-128"/>
              </a:defRPr>
            </a:lvl6pPr>
            <a:lvl7pPr eaLnBrk="0" hangingPunct="0">
              <a:defRPr kumimoji="1" sz="1600">
                <a:solidFill>
                  <a:schemeClr val="tx1"/>
                </a:solidFill>
                <a:latin typeface="ＭＳ ゴシック" pitchFamily="49" charset="-128"/>
                <a:ea typeface="ＭＳ ゴシック" pitchFamily="49" charset="-128"/>
              </a:defRPr>
            </a:lvl7pPr>
            <a:lvl8pPr eaLnBrk="0" hangingPunct="0">
              <a:defRPr kumimoji="1" sz="1600">
                <a:solidFill>
                  <a:schemeClr val="tx1"/>
                </a:solidFill>
                <a:latin typeface="ＭＳ ゴシック" pitchFamily="49" charset="-128"/>
                <a:ea typeface="ＭＳ ゴシック" pitchFamily="49" charset="-128"/>
              </a:defRPr>
            </a:lvl8pPr>
            <a:lvl9pPr eaLnBrk="0" hangingPunct="0">
              <a:defRPr kumimoji="1" sz="1600">
                <a:solidFill>
                  <a:schemeClr val="tx1"/>
                </a:solidFill>
                <a:latin typeface="ＭＳ ゴシック" pitchFamily="49" charset="-128"/>
                <a:ea typeface="ＭＳ ゴシック" pitchFamily="49" charset="-128"/>
              </a:defRPr>
            </a:lvl9pPr>
          </a:lstStyle>
          <a:p>
            <a:pPr algn="l"/>
            <a:r>
              <a:rPr lang="ja-JP" altLang="en-US" sz="1600" b="0" dirty="0">
                <a:solidFill>
                  <a:srgbClr val="000000"/>
                </a:solidFill>
                <a:latin typeface="HG丸ｺﾞｼｯｸM-PRO" pitchFamily="50" charset="-128"/>
                <a:ea typeface="HG丸ｺﾞｼｯｸM-PRO" pitchFamily="50" charset="-128"/>
              </a:rPr>
              <a:t>文字サイズなど見栄えは整っていますが、見出し要素がつけられていません。</a:t>
            </a:r>
          </a:p>
        </p:txBody>
      </p:sp>
    </p:spTree>
    <p:extLst>
      <p:ext uri="{BB962C8B-B14F-4D97-AF65-F5344CB8AC3E}">
        <p14:creationId xmlns:p14="http://schemas.microsoft.com/office/powerpoint/2010/main" val="17777964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Grp="1" noChangeArrowheads="1"/>
          </p:cNvSpPr>
          <p:nvPr>
            <p:ph type="title"/>
          </p:nvPr>
        </p:nvSpPr>
        <p:spPr>
          <a:prstGeom prst="rect">
            <a:avLst/>
          </a:prstGeom>
        </p:spPr>
        <p:txBody>
          <a:bodyPr/>
          <a:lstStyle/>
          <a:p>
            <a:pPr eaLnBrk="1" hangingPunct="1"/>
            <a:r>
              <a:rPr lang="ja-JP" altLang="en-US" dirty="0">
                <a:effectLst>
                  <a:outerShdw blurRad="38100" dist="38100" dir="2700000" algn="tl">
                    <a:srgbClr val="000000">
                      <a:alpha val="43137"/>
                    </a:srgbClr>
                  </a:outerShdw>
                </a:effectLst>
              </a:rPr>
              <a:t>アクセシブルなサイトにするためのポイント</a:t>
            </a:r>
            <a:endParaRPr lang="ja-JP" altLang="en-US" dirty="0" smtClean="0">
              <a:effectLst>
                <a:outerShdw blurRad="38100" dist="38100" dir="2700000" algn="tl">
                  <a:srgbClr val="000000">
                    <a:alpha val="43137"/>
                  </a:srgbClr>
                </a:outerShdw>
              </a:effectLst>
            </a:endParaRPr>
          </a:p>
        </p:txBody>
      </p:sp>
      <p:sp>
        <p:nvSpPr>
          <p:cNvPr id="8" name="AutoShape 3"/>
          <p:cNvSpPr>
            <a:spLocks noChangeArrowheads="1"/>
          </p:cNvSpPr>
          <p:nvPr/>
        </p:nvSpPr>
        <p:spPr bwMode="auto">
          <a:xfrm>
            <a:off x="412750" y="900113"/>
            <a:ext cx="8320088" cy="510778"/>
          </a:xfrm>
          <a:prstGeom prst="roundRect">
            <a:avLst>
              <a:gd name="adj" fmla="val 16667"/>
            </a:avLst>
          </a:prstGeom>
          <a:pattFill prst="pct50">
            <a:fgClr>
              <a:srgbClr val="CCECFF"/>
            </a:fgClr>
            <a:bgClr>
              <a:schemeClr val="bg1"/>
            </a:bgClr>
          </a:pattFill>
          <a:ln w="12700">
            <a:solidFill>
              <a:srgbClr val="3333CC"/>
            </a:solidFill>
            <a:round/>
            <a:headEnd/>
            <a:tailEnd/>
          </a:ln>
          <a:effectLst>
            <a:outerShdw blurRad="50800" dist="38100" dir="2700000" algn="tl" rotWithShape="0">
              <a:prstClr val="black">
                <a:alpha val="40000"/>
              </a:prstClr>
            </a:outerShdw>
          </a:effectLst>
          <a:extLst/>
        </p:spPr>
        <p:txBody>
          <a:bodyPr>
            <a:spAutoFit/>
          </a:bodyPr>
          <a:lstStyle/>
          <a:p>
            <a:pPr defTabSz="2952750">
              <a:lnSpc>
                <a:spcPct val="100000"/>
              </a:lnSpc>
              <a:spcBef>
                <a:spcPct val="20000"/>
              </a:spcBef>
              <a:spcAft>
                <a:spcPct val="0"/>
              </a:spcAft>
              <a:buClr>
                <a:schemeClr val="folHlink"/>
              </a:buClr>
              <a:buSzPct val="60000"/>
              <a:buFont typeface="Wingdings" pitchFamily="2" charset="2"/>
              <a:buNone/>
              <a:defRPr/>
            </a:pPr>
            <a:r>
              <a:rPr lang="ja-JP" altLang="en-US" sz="2400" b="0" dirty="0">
                <a:effectLst>
                  <a:outerShdw blurRad="38100" dist="38100" dir="2700000" algn="tl">
                    <a:srgbClr val="000000">
                      <a:alpha val="43137"/>
                    </a:srgbClr>
                  </a:outerShdw>
                </a:effectLst>
                <a:latin typeface="HG丸ｺﾞｼｯｸM-PRO" pitchFamily="50" charset="-128"/>
                <a:ea typeface="HG丸ｺﾞｼｯｸM-PRO" pitchFamily="50" charset="-128"/>
              </a:rPr>
              <a:t>★</a:t>
            </a:r>
            <a:r>
              <a:rPr lang="ja-JP" altLang="en-US" sz="2400" b="0" dirty="0" smtClean="0">
                <a:effectLst>
                  <a:outerShdw blurRad="38100" dist="38100" dir="2700000" algn="tl">
                    <a:srgbClr val="000000">
                      <a:alpha val="43137"/>
                    </a:srgbClr>
                  </a:outerShdw>
                </a:effectLst>
                <a:latin typeface="HG丸ｺﾞｼｯｸM-PRO" pitchFamily="50" charset="-128"/>
                <a:ea typeface="HG丸ｺﾞｼｯｸM-PRO" pitchFamily="50" charset="-128"/>
              </a:rPr>
              <a:t>ポイント２：</a:t>
            </a:r>
            <a:r>
              <a:rPr lang="ja-JP" altLang="en-US" sz="2400" b="0" dirty="0">
                <a:effectLst>
                  <a:outerShdw blurRad="38100" dist="38100" dir="2700000" algn="tl">
                    <a:srgbClr val="000000">
                      <a:alpha val="43137"/>
                    </a:srgbClr>
                  </a:outerShdw>
                </a:effectLst>
                <a:latin typeface="HG丸ｺﾞｼｯｸM-PRO" pitchFamily="50" charset="-128"/>
                <a:ea typeface="HG丸ｺﾞｼｯｸM-PRO" pitchFamily="50" charset="-128"/>
              </a:rPr>
              <a:t>代替テキスト</a:t>
            </a:r>
          </a:p>
        </p:txBody>
      </p:sp>
      <p:sp>
        <p:nvSpPr>
          <p:cNvPr id="28" name="AutoShape 4"/>
          <p:cNvSpPr>
            <a:spLocks noChangeArrowheads="1"/>
          </p:cNvSpPr>
          <p:nvPr/>
        </p:nvSpPr>
        <p:spPr bwMode="auto">
          <a:xfrm>
            <a:off x="415925" y="1538790"/>
            <a:ext cx="8280400" cy="844534"/>
          </a:xfrm>
          <a:prstGeom prst="roundRect">
            <a:avLst>
              <a:gd name="adj" fmla="val 1097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round/>
                <a:headEnd/>
                <a:tailEnd/>
              </a14:hiddenLine>
            </a:ext>
          </a:extLst>
        </p:spPr>
        <p:txBody>
          <a:bodyPr>
            <a:spAutoFit/>
          </a:bodyPr>
          <a:lstStyle/>
          <a:p>
            <a:pPr algn="l" defTabSz="2952750">
              <a:lnSpc>
                <a:spcPct val="115000"/>
              </a:lnSpc>
              <a:spcBef>
                <a:spcPct val="20000"/>
              </a:spcBef>
              <a:spcAft>
                <a:spcPct val="0"/>
              </a:spcAft>
              <a:buClr>
                <a:srgbClr val="3333CC"/>
              </a:buClr>
              <a:buSzPct val="60000"/>
              <a:buFont typeface="Wingdings" pitchFamily="2" charset="2"/>
              <a:buNone/>
            </a:pPr>
            <a:r>
              <a:rPr lang="ja-JP" altLang="en-US" b="0" dirty="0">
                <a:solidFill>
                  <a:srgbClr val="000000"/>
                </a:solidFill>
                <a:latin typeface="HG丸ｺﾞｼｯｸM-PRO" pitchFamily="50" charset="-128"/>
                <a:ea typeface="HG丸ｺﾞｼｯｸM-PRO" pitchFamily="50" charset="-128"/>
              </a:rPr>
              <a:t>画像に代替テキストがないと、画像の内容が把握できません。</a:t>
            </a:r>
          </a:p>
          <a:p>
            <a:pPr algn="l" defTabSz="2952750">
              <a:lnSpc>
                <a:spcPct val="115000"/>
              </a:lnSpc>
              <a:spcBef>
                <a:spcPct val="20000"/>
              </a:spcBef>
              <a:spcAft>
                <a:spcPct val="0"/>
              </a:spcAft>
              <a:buClr>
                <a:srgbClr val="3333CC"/>
              </a:buClr>
              <a:buSzPct val="60000"/>
              <a:buFont typeface="Wingdings" pitchFamily="2" charset="2"/>
              <a:buNone/>
            </a:pPr>
            <a:r>
              <a:rPr lang="ja-JP" altLang="en-US" b="0" dirty="0">
                <a:solidFill>
                  <a:srgbClr val="000000"/>
                </a:solidFill>
                <a:latin typeface="HG丸ｺﾞｼｯｸM-PRO" pitchFamily="50" charset="-128"/>
                <a:ea typeface="HG丸ｺﾞｼｯｸM-PRO" pitchFamily="50" charset="-128"/>
              </a:rPr>
              <a:t>　</a:t>
            </a:r>
            <a:r>
              <a:rPr lang="ja-JP" altLang="en-US" sz="2000" b="0" dirty="0">
                <a:solidFill>
                  <a:srgbClr val="000000"/>
                </a:solidFill>
                <a:latin typeface="HG丸ｺﾞｼｯｸM-PRO" pitchFamily="50" charset="-128"/>
                <a:ea typeface="HG丸ｺﾞｼｯｸM-PRO" pitchFamily="50" charset="-128"/>
              </a:rPr>
              <a:t>→</a:t>
            </a:r>
            <a:r>
              <a:rPr lang="ja-JP" altLang="en-US" b="0" dirty="0">
                <a:solidFill>
                  <a:srgbClr val="000000"/>
                </a:solidFill>
                <a:latin typeface="HG丸ｺﾞｼｯｸM-PRO" pitchFamily="50" charset="-128"/>
                <a:ea typeface="HG丸ｺﾞｼｯｸM-PRO" pitchFamily="50" charset="-128"/>
              </a:rPr>
              <a:t>画像には、画像の内容を的確に示した代替テキストをつけます</a:t>
            </a:r>
          </a:p>
        </p:txBody>
      </p:sp>
      <p:sp>
        <p:nvSpPr>
          <p:cNvPr id="29" name="AutoShape 5"/>
          <p:cNvSpPr>
            <a:spLocks noChangeArrowheads="1"/>
          </p:cNvSpPr>
          <p:nvPr/>
        </p:nvSpPr>
        <p:spPr bwMode="auto">
          <a:xfrm>
            <a:off x="484421" y="2528888"/>
            <a:ext cx="4132584" cy="341312"/>
          </a:xfrm>
          <a:prstGeom prst="roundRect">
            <a:avLst>
              <a:gd name="adj" fmla="val 16667"/>
            </a:avLst>
          </a:prstGeom>
          <a:pattFill prst="pct50">
            <a:fgClr>
              <a:srgbClr val="CCECFF"/>
            </a:fgClr>
            <a:bgClr>
              <a:schemeClr val="bg1"/>
            </a:bgClr>
          </a:pattFill>
          <a:ln w="3175">
            <a:solidFill>
              <a:srgbClr val="0000FF"/>
            </a:solidFill>
            <a:round/>
            <a:headEnd/>
            <a:tailEnd/>
          </a:ln>
        </p:spPr>
        <p:txBody>
          <a:bodyPr wrap="square">
            <a:spAutoFit/>
          </a:bodyPr>
          <a:lstStyle/>
          <a:p>
            <a:pPr defTabSz="2952750">
              <a:lnSpc>
                <a:spcPct val="100000"/>
              </a:lnSpc>
              <a:spcBef>
                <a:spcPct val="20000"/>
              </a:spcBef>
              <a:spcAft>
                <a:spcPct val="0"/>
              </a:spcAft>
              <a:buClr>
                <a:srgbClr val="3333CC"/>
              </a:buClr>
              <a:buSzPct val="60000"/>
              <a:buFont typeface="Wingdings" pitchFamily="2" charset="2"/>
              <a:buNone/>
            </a:pPr>
            <a:r>
              <a:rPr lang="ja-JP" altLang="en-US" sz="1400" b="0" dirty="0">
                <a:solidFill>
                  <a:srgbClr val="000000"/>
                </a:solidFill>
                <a:latin typeface="+mn-lt"/>
                <a:ea typeface="HG丸ｺﾞｼｯｸM-PRO" pitchFamily="50" charset="-128"/>
              </a:rPr>
              <a:t>オンライン書店</a:t>
            </a:r>
          </a:p>
        </p:txBody>
      </p:sp>
      <p:grpSp>
        <p:nvGrpSpPr>
          <p:cNvPr id="30" name="Group 19"/>
          <p:cNvGrpSpPr>
            <a:grpSpLocks/>
          </p:cNvGrpSpPr>
          <p:nvPr/>
        </p:nvGrpSpPr>
        <p:grpSpPr bwMode="auto">
          <a:xfrm>
            <a:off x="522288" y="2979738"/>
            <a:ext cx="4110037" cy="3222625"/>
            <a:chOff x="329" y="1628"/>
            <a:chExt cx="2819" cy="2431"/>
          </a:xfrm>
        </p:grpSpPr>
        <p:pic>
          <p:nvPicPr>
            <p:cNvPr id="31" name="Picture 2" descr="sc002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7" y="1655"/>
              <a:ext cx="2764" cy="2387"/>
            </a:xfrm>
            <a:prstGeom prst="rect">
              <a:avLst/>
            </a:prstGeom>
            <a:noFill/>
            <a:ln w="12700">
              <a:solidFill>
                <a:srgbClr val="808080"/>
              </a:solidFill>
              <a:miter lim="800000"/>
              <a:headEnd/>
              <a:tailEnd/>
            </a:ln>
            <a:extLst>
              <a:ext uri="{909E8E84-426E-40DD-AFC4-6F175D3DCCD1}">
                <a14:hiddenFill xmlns:a14="http://schemas.microsoft.com/office/drawing/2010/main">
                  <a:solidFill>
                    <a:srgbClr val="FFFFFF"/>
                  </a:solidFill>
                </a14:hiddenFill>
              </a:ext>
            </a:extLst>
          </p:spPr>
        </p:pic>
        <p:sp>
          <p:nvSpPr>
            <p:cNvPr id="32" name="Rectangle 3"/>
            <p:cNvSpPr>
              <a:spLocks noChangeArrowheads="1"/>
            </p:cNvSpPr>
            <p:nvPr/>
          </p:nvSpPr>
          <p:spPr bwMode="auto">
            <a:xfrm>
              <a:off x="329" y="1628"/>
              <a:ext cx="2819" cy="2431"/>
            </a:xfrm>
            <a:prstGeom prst="rect">
              <a:avLst/>
            </a:prstGeom>
            <a:solidFill>
              <a:schemeClr val="bg1">
                <a:alpha val="50195"/>
              </a:schemeClr>
            </a:solidFill>
            <a:ln>
              <a:noFill/>
            </a:ln>
            <a:extLst>
              <a:ext uri="{91240B29-F687-4F45-9708-019B960494DF}">
                <a14:hiddenLine xmlns:a14="http://schemas.microsoft.com/office/drawing/2010/main" w="25400" algn="ctr">
                  <a:solidFill>
                    <a:srgbClr val="000000"/>
                  </a:solidFill>
                  <a:miter lim="800000"/>
                  <a:headEnd/>
                  <a:tailEnd type="none" w="lg" len="lg"/>
                </a14:hiddenLine>
              </a:ext>
            </a:extLst>
          </p:spPr>
          <p:txBody>
            <a:bodyPr wrap="none" lIns="198000" tIns="82800" rIns="198000" bIns="82800" anchor="ctr"/>
            <a:lstStyle/>
            <a:p>
              <a:endParaRPr lang="ja-JP" altLang="en-US">
                <a:solidFill>
                  <a:srgbClr val="000000"/>
                </a:solidFill>
                <a:latin typeface="ＭＳ ゴシック" pitchFamily="49" charset="-128"/>
                <a:ea typeface="ＭＳ ゴシック" pitchFamily="49" charset="-128"/>
              </a:endParaRPr>
            </a:p>
          </p:txBody>
        </p:sp>
        <p:sp>
          <p:nvSpPr>
            <p:cNvPr id="33" name="Rectangle 9"/>
            <p:cNvSpPr>
              <a:spLocks noChangeArrowheads="1"/>
            </p:cNvSpPr>
            <p:nvPr/>
          </p:nvSpPr>
          <p:spPr bwMode="auto">
            <a:xfrm>
              <a:off x="467" y="1904"/>
              <a:ext cx="654" cy="901"/>
            </a:xfrm>
            <a:prstGeom prst="rect">
              <a:avLst/>
            </a:prstGeom>
            <a:noFill/>
            <a:ln w="38100" algn="ctr">
              <a:solidFill>
                <a:srgbClr val="FF0000"/>
              </a:solidFill>
              <a:prstDash val="sysDot"/>
              <a:miter lim="800000"/>
              <a:headEnd/>
              <a:tailEnd/>
            </a:ln>
            <a:extLst>
              <a:ext uri="{909E8E84-426E-40DD-AFC4-6F175D3DCCD1}">
                <a14:hiddenFill xmlns:a14="http://schemas.microsoft.com/office/drawing/2010/main">
                  <a:solidFill>
                    <a:srgbClr val="FFFFFF"/>
                  </a:solidFill>
                </a14:hiddenFill>
              </a:ext>
            </a:extLst>
          </p:spPr>
          <p:txBody>
            <a:bodyPr lIns="36000" tIns="36000" rIns="36000" bIns="36000" anchor="ctr"/>
            <a:lstStyle/>
            <a:p>
              <a:pPr algn="l"/>
              <a:endParaRPr lang="ja-JP" altLang="en-US">
                <a:solidFill>
                  <a:srgbClr val="000000"/>
                </a:solidFill>
                <a:latin typeface="ＭＳ ゴシック" pitchFamily="49" charset="-128"/>
                <a:ea typeface="ＭＳ ゴシック" pitchFamily="49" charset="-128"/>
              </a:endParaRPr>
            </a:p>
          </p:txBody>
        </p:sp>
        <p:sp>
          <p:nvSpPr>
            <p:cNvPr id="34" name="Line 10"/>
            <p:cNvSpPr>
              <a:spLocks noChangeShapeType="1"/>
            </p:cNvSpPr>
            <p:nvPr/>
          </p:nvSpPr>
          <p:spPr bwMode="auto">
            <a:xfrm flipV="1">
              <a:off x="467" y="1803"/>
              <a:ext cx="515" cy="101"/>
            </a:xfrm>
            <a:prstGeom prst="line">
              <a:avLst/>
            </a:prstGeom>
            <a:noFill/>
            <a:ln w="38100">
              <a:solidFill>
                <a:srgbClr val="FF0000"/>
              </a:solidFill>
              <a:prstDash val="sysDot"/>
              <a:round/>
              <a:headEnd/>
              <a:tailEnd type="none" w="lg" len="lg"/>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lIns="198000" tIns="82800" rIns="198000" bIns="82800" anchor="ctr"/>
            <a:lstStyle/>
            <a:p>
              <a:endParaRPr lang="ja-JP" altLang="en-US"/>
            </a:p>
          </p:txBody>
        </p:sp>
        <p:sp>
          <p:nvSpPr>
            <p:cNvPr id="35" name="Line 11"/>
            <p:cNvSpPr>
              <a:spLocks noChangeShapeType="1"/>
            </p:cNvSpPr>
            <p:nvPr/>
          </p:nvSpPr>
          <p:spPr bwMode="auto">
            <a:xfrm>
              <a:off x="467" y="2816"/>
              <a:ext cx="511" cy="1107"/>
            </a:xfrm>
            <a:prstGeom prst="line">
              <a:avLst/>
            </a:prstGeom>
            <a:noFill/>
            <a:ln w="38100">
              <a:solidFill>
                <a:srgbClr val="FF0000"/>
              </a:solidFill>
              <a:prstDash val="sysDot"/>
              <a:round/>
              <a:headEnd/>
              <a:tailEnd type="none" w="lg" len="lg"/>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lIns="198000" tIns="82800" rIns="198000" bIns="82800" anchor="ctr"/>
            <a:lstStyle/>
            <a:p>
              <a:endParaRPr lang="ja-JP" altLang="en-US"/>
            </a:p>
          </p:txBody>
        </p:sp>
        <p:pic>
          <p:nvPicPr>
            <p:cNvPr id="36" name="Picture 12" descr="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3" y="1812"/>
              <a:ext cx="1478" cy="2110"/>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pic>
        <p:pic>
          <p:nvPicPr>
            <p:cNvPr id="37" name="Picture 13" descr="yubi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84" y="2235"/>
              <a:ext cx="170" cy="222"/>
            </a:xfrm>
            <a:prstGeom prst="rect">
              <a:avLst/>
            </a:prstGeom>
            <a:noFill/>
            <a:ln>
              <a:noFill/>
            </a:ln>
            <a:effectLst>
              <a:outerShdw dist="35921" dir="2700000" algn="ctr" rotWithShape="0">
                <a:srgbClr val="808080"/>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8" name="Text Box 16"/>
          <p:cNvSpPr txBox="1">
            <a:spLocks noChangeArrowheads="1"/>
          </p:cNvSpPr>
          <p:nvPr/>
        </p:nvSpPr>
        <p:spPr bwMode="auto">
          <a:xfrm>
            <a:off x="4239418" y="3181563"/>
            <a:ext cx="4743071" cy="718907"/>
          </a:xfrm>
          <a:prstGeom prst="rect">
            <a:avLst/>
          </a:prstGeom>
          <a:solidFill>
            <a:schemeClr val="bg1"/>
          </a:solidFill>
          <a:ln w="28575" algn="ctr">
            <a:solidFill>
              <a:schemeClr val="hlink"/>
            </a:solidFill>
            <a:miter lim="800000"/>
            <a:headEnd/>
            <a:tailEnd/>
          </a:ln>
          <a:effectLst>
            <a:outerShdw dist="35921" dir="2700000" algn="ctr" rotWithShape="0">
              <a:srgbClr val="808080"/>
            </a:outerShdw>
          </a:effectLst>
        </p:spPr>
        <p:txBody>
          <a:bodyPr wrap="square" lIns="198000" tIns="82800" rIns="198000" bIns="82800">
            <a:spAutoFit/>
          </a:bodyPr>
          <a:lstStyle>
            <a:lvl1pPr marL="714375" indent="-714375">
              <a:defRPr kumimoji="1" sz="2400">
                <a:solidFill>
                  <a:schemeClr val="tx1"/>
                </a:solidFill>
                <a:latin typeface="ＭＳ ゴシック" pitchFamily="49" charset="-128"/>
                <a:ea typeface="ＭＳ ゴシック" pitchFamily="49" charset="-128"/>
              </a:defRPr>
            </a:lvl1pPr>
            <a:lvl2pPr>
              <a:defRPr kumimoji="1" sz="2000">
                <a:solidFill>
                  <a:schemeClr val="tx1"/>
                </a:solidFill>
                <a:latin typeface="ＭＳ ゴシック" pitchFamily="49" charset="-128"/>
                <a:ea typeface="ＭＳ ゴシック" pitchFamily="49" charset="-128"/>
              </a:defRPr>
            </a:lvl2pPr>
            <a:lvl3pPr>
              <a:defRPr kumimoji="1">
                <a:solidFill>
                  <a:schemeClr val="tx1"/>
                </a:solidFill>
                <a:latin typeface="ＭＳ ゴシック" pitchFamily="49" charset="-128"/>
                <a:ea typeface="ＭＳ ゴシック" pitchFamily="49" charset="-128"/>
              </a:defRPr>
            </a:lvl3pPr>
            <a:lvl4pPr>
              <a:defRPr kumimoji="1" sz="1600">
                <a:solidFill>
                  <a:schemeClr val="tx1"/>
                </a:solidFill>
                <a:latin typeface="ＭＳ ゴシック" pitchFamily="49" charset="-128"/>
                <a:ea typeface="ＭＳ ゴシック" pitchFamily="49" charset="-128"/>
              </a:defRPr>
            </a:lvl4pPr>
            <a:lvl5pPr>
              <a:defRPr kumimoji="1" sz="1600">
                <a:solidFill>
                  <a:schemeClr val="tx1"/>
                </a:solidFill>
                <a:latin typeface="ＭＳ ゴシック" pitchFamily="49" charset="-128"/>
                <a:ea typeface="ＭＳ ゴシック" pitchFamily="49" charset="-128"/>
              </a:defRPr>
            </a:lvl5pPr>
            <a:lvl6pPr eaLnBrk="0" hangingPunct="0">
              <a:defRPr kumimoji="1" sz="1600">
                <a:solidFill>
                  <a:schemeClr val="tx1"/>
                </a:solidFill>
                <a:latin typeface="ＭＳ ゴシック" pitchFamily="49" charset="-128"/>
                <a:ea typeface="ＭＳ ゴシック" pitchFamily="49" charset="-128"/>
              </a:defRPr>
            </a:lvl6pPr>
            <a:lvl7pPr eaLnBrk="0" hangingPunct="0">
              <a:defRPr kumimoji="1" sz="1600">
                <a:solidFill>
                  <a:schemeClr val="tx1"/>
                </a:solidFill>
                <a:latin typeface="ＭＳ ゴシック" pitchFamily="49" charset="-128"/>
                <a:ea typeface="ＭＳ ゴシック" pitchFamily="49" charset="-128"/>
              </a:defRPr>
            </a:lvl7pPr>
            <a:lvl8pPr eaLnBrk="0" hangingPunct="0">
              <a:defRPr kumimoji="1" sz="1600">
                <a:solidFill>
                  <a:schemeClr val="tx1"/>
                </a:solidFill>
                <a:latin typeface="ＭＳ ゴシック" pitchFamily="49" charset="-128"/>
                <a:ea typeface="ＭＳ ゴシック" pitchFamily="49" charset="-128"/>
              </a:defRPr>
            </a:lvl8pPr>
            <a:lvl9pPr eaLnBrk="0" hangingPunct="0">
              <a:defRPr kumimoji="1" sz="1600">
                <a:solidFill>
                  <a:schemeClr val="tx1"/>
                </a:solidFill>
                <a:latin typeface="ＭＳ ゴシック" pitchFamily="49" charset="-128"/>
                <a:ea typeface="ＭＳ ゴシック" pitchFamily="49" charset="-128"/>
              </a:defRPr>
            </a:lvl9pPr>
          </a:lstStyle>
          <a:p>
            <a:pPr marL="809625" indent="-809625" algn="l"/>
            <a:r>
              <a:rPr lang="ja-JP" altLang="en-US" sz="1600" b="0" dirty="0">
                <a:solidFill>
                  <a:srgbClr val="000000"/>
                </a:solidFill>
                <a:ea typeface="HG丸ｺﾞｼｯｸM-PRO" pitchFamily="50" charset="-128"/>
              </a:rPr>
              <a:t>悪い例：リンク画像に代替テキストがないため、リンク先がわかりません。</a:t>
            </a:r>
          </a:p>
        </p:txBody>
      </p:sp>
      <p:sp>
        <p:nvSpPr>
          <p:cNvPr id="39" name="Text Box 16"/>
          <p:cNvSpPr txBox="1">
            <a:spLocks noChangeArrowheads="1"/>
          </p:cNvSpPr>
          <p:nvPr/>
        </p:nvSpPr>
        <p:spPr bwMode="auto">
          <a:xfrm>
            <a:off x="4239418" y="4170735"/>
            <a:ext cx="4743072" cy="2235200"/>
          </a:xfrm>
          <a:prstGeom prst="rect">
            <a:avLst/>
          </a:prstGeom>
          <a:solidFill>
            <a:schemeClr val="bg1"/>
          </a:solidFill>
          <a:ln w="28575" algn="ctr">
            <a:solidFill>
              <a:srgbClr val="3366FF"/>
            </a:solidFill>
            <a:miter lim="800000"/>
            <a:headEnd/>
            <a:tailEnd/>
          </a:ln>
          <a:effectLst>
            <a:outerShdw dist="35921" dir="2700000" algn="ctr" rotWithShape="0">
              <a:srgbClr val="808080"/>
            </a:outerShdw>
          </a:effectLst>
        </p:spPr>
        <p:txBody>
          <a:bodyPr lIns="198000" tIns="82800" rIns="198000" bIns="82800"/>
          <a:lstStyle>
            <a:lvl1pPr marL="714375" indent="-714375">
              <a:defRPr kumimoji="1" sz="2400">
                <a:solidFill>
                  <a:schemeClr val="tx1"/>
                </a:solidFill>
                <a:latin typeface="ＭＳ ゴシック" pitchFamily="49" charset="-128"/>
                <a:ea typeface="ＭＳ ゴシック" pitchFamily="49" charset="-128"/>
              </a:defRPr>
            </a:lvl1pPr>
            <a:lvl2pPr>
              <a:defRPr kumimoji="1" sz="2000">
                <a:solidFill>
                  <a:schemeClr val="tx1"/>
                </a:solidFill>
                <a:latin typeface="ＭＳ ゴシック" pitchFamily="49" charset="-128"/>
                <a:ea typeface="ＭＳ ゴシック" pitchFamily="49" charset="-128"/>
              </a:defRPr>
            </a:lvl2pPr>
            <a:lvl3pPr>
              <a:defRPr kumimoji="1">
                <a:solidFill>
                  <a:schemeClr val="tx1"/>
                </a:solidFill>
                <a:latin typeface="ＭＳ ゴシック" pitchFamily="49" charset="-128"/>
                <a:ea typeface="ＭＳ ゴシック" pitchFamily="49" charset="-128"/>
              </a:defRPr>
            </a:lvl3pPr>
            <a:lvl4pPr>
              <a:defRPr kumimoji="1" sz="1600">
                <a:solidFill>
                  <a:schemeClr val="tx1"/>
                </a:solidFill>
                <a:latin typeface="ＭＳ ゴシック" pitchFamily="49" charset="-128"/>
                <a:ea typeface="ＭＳ ゴシック" pitchFamily="49" charset="-128"/>
              </a:defRPr>
            </a:lvl4pPr>
            <a:lvl5pPr>
              <a:defRPr kumimoji="1" sz="1600">
                <a:solidFill>
                  <a:schemeClr val="tx1"/>
                </a:solidFill>
                <a:latin typeface="ＭＳ ゴシック" pitchFamily="49" charset="-128"/>
                <a:ea typeface="ＭＳ ゴシック" pitchFamily="49" charset="-128"/>
              </a:defRPr>
            </a:lvl5pPr>
            <a:lvl6pPr eaLnBrk="0" hangingPunct="0">
              <a:defRPr kumimoji="1" sz="1600">
                <a:solidFill>
                  <a:schemeClr val="tx1"/>
                </a:solidFill>
                <a:latin typeface="ＭＳ ゴシック" pitchFamily="49" charset="-128"/>
                <a:ea typeface="ＭＳ ゴシック" pitchFamily="49" charset="-128"/>
              </a:defRPr>
            </a:lvl6pPr>
            <a:lvl7pPr eaLnBrk="0" hangingPunct="0">
              <a:defRPr kumimoji="1" sz="1600">
                <a:solidFill>
                  <a:schemeClr val="tx1"/>
                </a:solidFill>
                <a:latin typeface="ＭＳ ゴシック" pitchFamily="49" charset="-128"/>
                <a:ea typeface="ＭＳ ゴシック" pitchFamily="49" charset="-128"/>
              </a:defRPr>
            </a:lvl7pPr>
            <a:lvl8pPr eaLnBrk="0" hangingPunct="0">
              <a:defRPr kumimoji="1" sz="1600">
                <a:solidFill>
                  <a:schemeClr val="tx1"/>
                </a:solidFill>
                <a:latin typeface="ＭＳ ゴシック" pitchFamily="49" charset="-128"/>
                <a:ea typeface="ＭＳ ゴシック" pitchFamily="49" charset="-128"/>
              </a:defRPr>
            </a:lvl8pPr>
            <a:lvl9pPr eaLnBrk="0" hangingPunct="0">
              <a:defRPr kumimoji="1" sz="1600">
                <a:solidFill>
                  <a:schemeClr val="tx1"/>
                </a:solidFill>
                <a:latin typeface="ＭＳ ゴシック" pitchFamily="49" charset="-128"/>
                <a:ea typeface="ＭＳ ゴシック" pitchFamily="49" charset="-128"/>
              </a:defRPr>
            </a:lvl9pPr>
          </a:lstStyle>
          <a:p>
            <a:pPr marL="809625" indent="-809625" algn="l"/>
            <a:r>
              <a:rPr lang="ja-JP" altLang="en-US" sz="1600" b="0" dirty="0">
                <a:solidFill>
                  <a:srgbClr val="000000"/>
                </a:solidFill>
                <a:ea typeface="HG丸ｺﾞｼｯｸM-PRO" pitchFamily="50" charset="-128"/>
              </a:rPr>
              <a:t>良い例：代替テキストがあるため、それぞれが何の情報へのリンクなのか、判断できます。</a:t>
            </a:r>
          </a:p>
        </p:txBody>
      </p:sp>
      <p:pic>
        <p:nvPicPr>
          <p:cNvPr id="40" name="Picture 12" descr="1"/>
          <p:cNvPicPr>
            <a:picLocks noChangeAspect="1" noChangeArrowheads="1"/>
          </p:cNvPicPr>
          <p:nvPr/>
        </p:nvPicPr>
        <p:blipFill>
          <a:blip r:embed="rId4">
            <a:lum contrast="-10000"/>
            <a:extLst>
              <a:ext uri="{28A0092B-C50C-407E-A947-70E740481C1C}">
                <a14:useLocalDpi xmlns:a14="http://schemas.microsoft.com/office/drawing/2010/main" val="0"/>
              </a:ext>
            </a:extLst>
          </a:blip>
          <a:srcRect b="42090"/>
          <a:stretch>
            <a:fillRect/>
          </a:stretch>
        </p:blipFill>
        <p:spPr bwMode="auto">
          <a:xfrm>
            <a:off x="4527550" y="5229820"/>
            <a:ext cx="1306513" cy="1079500"/>
          </a:xfrm>
          <a:prstGeom prst="rect">
            <a:avLst/>
          </a:prstGeom>
          <a:noFill/>
          <a:ln w="3175">
            <a:solidFill>
              <a:srgbClr val="C0C0C0"/>
            </a:solidFill>
            <a:miter lim="800000"/>
            <a:headEnd/>
            <a:tailEnd/>
          </a:ln>
          <a:extLst>
            <a:ext uri="{909E8E84-426E-40DD-AFC4-6F175D3DCCD1}">
              <a14:hiddenFill xmlns:a14="http://schemas.microsoft.com/office/drawing/2010/main">
                <a:solidFill>
                  <a:srgbClr val="FFFFFF"/>
                </a:solidFill>
              </a14:hiddenFill>
            </a:ext>
          </a:extLst>
        </p:spPr>
      </p:pic>
      <p:grpSp>
        <p:nvGrpSpPr>
          <p:cNvPr id="41" name="Group 20"/>
          <p:cNvGrpSpPr>
            <a:grpSpLocks/>
          </p:cNvGrpSpPr>
          <p:nvPr/>
        </p:nvGrpSpPr>
        <p:grpSpPr bwMode="auto">
          <a:xfrm>
            <a:off x="5048250" y="5674875"/>
            <a:ext cx="831850" cy="363537"/>
            <a:chOff x="1751" y="743"/>
            <a:chExt cx="524" cy="229"/>
          </a:xfrm>
        </p:grpSpPr>
        <p:pic>
          <p:nvPicPr>
            <p:cNvPr id="42" name="Picture 21" descr="yubi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42" y="743"/>
              <a:ext cx="102" cy="132"/>
            </a:xfrm>
            <a:prstGeom prst="rect">
              <a:avLst/>
            </a:prstGeom>
            <a:noFill/>
            <a:ln>
              <a:noFill/>
            </a:ln>
            <a:effectLst>
              <a:outerShdw dist="35921" dir="2700000" algn="ctr" rotWithShape="0">
                <a:srgbClr val="808080"/>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 name="Rectangle 22"/>
            <p:cNvSpPr>
              <a:spLocks noChangeArrowheads="1"/>
            </p:cNvSpPr>
            <p:nvPr/>
          </p:nvSpPr>
          <p:spPr bwMode="auto">
            <a:xfrm>
              <a:off x="1751" y="884"/>
              <a:ext cx="524" cy="88"/>
            </a:xfrm>
            <a:prstGeom prst="rect">
              <a:avLst/>
            </a:prstGeom>
            <a:solidFill>
              <a:srgbClr val="FFFFCC"/>
            </a:solidFill>
            <a:ln w="3175" algn="ctr">
              <a:solidFill>
                <a:srgbClr val="000000"/>
              </a:solidFill>
              <a:miter lim="800000"/>
              <a:headEnd/>
              <a:tailEnd/>
            </a:ln>
          </p:spPr>
          <p:txBody>
            <a:bodyPr wrap="none" lIns="72000" tIns="0" rIns="72000" bIns="0" anchor="ctr">
              <a:spAutoFit/>
            </a:bodyPr>
            <a:lstStyle/>
            <a:p>
              <a:pPr>
                <a:lnSpc>
                  <a:spcPct val="100000"/>
                </a:lnSpc>
                <a:spcAft>
                  <a:spcPct val="0"/>
                </a:spcAft>
              </a:pPr>
              <a:r>
                <a:rPr lang="ja-JP" altLang="en-US" sz="900" dirty="0">
                  <a:solidFill>
                    <a:srgbClr val="000000"/>
                  </a:solidFill>
                  <a:latin typeface="ＭＳ ゴシック" pitchFamily="49" charset="-128"/>
                  <a:ea typeface="ＭＳ ゴシック" pitchFamily="49" charset="-128"/>
                </a:rPr>
                <a:t>コンピュータ</a:t>
              </a:r>
            </a:p>
          </p:txBody>
        </p:sp>
      </p:grpSp>
      <p:sp>
        <p:nvSpPr>
          <p:cNvPr id="44" name="Oval 23"/>
          <p:cNvSpPr>
            <a:spLocks noChangeArrowheads="1"/>
          </p:cNvSpPr>
          <p:nvPr/>
        </p:nvSpPr>
        <p:spPr bwMode="auto">
          <a:xfrm>
            <a:off x="5067300" y="5544700"/>
            <a:ext cx="809625" cy="809625"/>
          </a:xfrm>
          <a:prstGeom prst="ellipse">
            <a:avLst/>
          </a:prstGeom>
          <a:noFill/>
          <a:ln w="38100" algn="ctr">
            <a:solidFill>
              <a:srgbClr val="FF0000"/>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latin typeface="ＭＳ ゴシック" pitchFamily="49" charset="-128"/>
              <a:ea typeface="ＭＳ ゴシック" pitchFamily="49" charset="-128"/>
            </a:endParaRPr>
          </a:p>
        </p:txBody>
      </p:sp>
      <p:sp>
        <p:nvSpPr>
          <p:cNvPr id="45" name="AutoShape 24"/>
          <p:cNvSpPr>
            <a:spLocks noChangeArrowheads="1"/>
          </p:cNvSpPr>
          <p:nvPr/>
        </p:nvSpPr>
        <p:spPr bwMode="auto">
          <a:xfrm>
            <a:off x="6102170" y="5154175"/>
            <a:ext cx="2025650" cy="520700"/>
          </a:xfrm>
          <a:prstGeom prst="wedgeEllipseCallout">
            <a:avLst>
              <a:gd name="adj1" fmla="val -62968"/>
              <a:gd name="adj2" fmla="val 95491"/>
            </a:avLst>
          </a:prstGeom>
          <a:solidFill>
            <a:srgbClr val="FFFFFF"/>
          </a:solidFill>
          <a:ln w="3175" algn="ctr">
            <a:solidFill>
              <a:srgbClr val="000000"/>
            </a:solidFill>
            <a:miter lim="800000"/>
            <a:headEnd/>
            <a:tailEnd/>
          </a:ln>
          <a:effectLst>
            <a:outerShdw dist="35921" dir="2700000" algn="ctr" rotWithShape="0">
              <a:srgbClr val="808080"/>
            </a:outerShdw>
          </a:effectLst>
        </p:spPr>
        <p:txBody>
          <a:bodyPr/>
          <a:lstStyle/>
          <a:p>
            <a:r>
              <a:rPr lang="ja-JP" altLang="en-US" b="0" dirty="0">
                <a:solidFill>
                  <a:srgbClr val="000000"/>
                </a:solidFill>
                <a:latin typeface="HG丸ｺﾞｼｯｸM-PRO" pitchFamily="50" charset="-128"/>
                <a:ea typeface="HG丸ｺﾞｼｯｸM-PRO" pitchFamily="50" charset="-128"/>
              </a:rPr>
              <a:t>代替テキスト</a:t>
            </a:r>
          </a:p>
        </p:txBody>
      </p:sp>
    </p:spTree>
    <p:extLst>
      <p:ext uri="{BB962C8B-B14F-4D97-AF65-F5344CB8AC3E}">
        <p14:creationId xmlns:p14="http://schemas.microsoft.com/office/powerpoint/2010/main" val="33067991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Grp="1" noChangeArrowheads="1"/>
          </p:cNvSpPr>
          <p:nvPr>
            <p:ph type="title"/>
          </p:nvPr>
        </p:nvSpPr>
        <p:spPr>
          <a:prstGeom prst="rect">
            <a:avLst/>
          </a:prstGeom>
        </p:spPr>
        <p:txBody>
          <a:bodyPr/>
          <a:lstStyle/>
          <a:p>
            <a:pPr eaLnBrk="1" hangingPunct="1"/>
            <a:r>
              <a:rPr lang="ja-JP" altLang="en-US" dirty="0">
                <a:effectLst>
                  <a:outerShdw blurRad="38100" dist="38100" dir="2700000" algn="tl">
                    <a:srgbClr val="000000">
                      <a:alpha val="43137"/>
                    </a:srgbClr>
                  </a:outerShdw>
                </a:effectLst>
              </a:rPr>
              <a:t>アクセシブルなサイトにするためのポイント</a:t>
            </a:r>
            <a:endParaRPr lang="ja-JP" altLang="en-US" dirty="0" smtClean="0">
              <a:effectLst>
                <a:outerShdw blurRad="38100" dist="38100" dir="2700000" algn="tl">
                  <a:srgbClr val="000000">
                    <a:alpha val="43137"/>
                  </a:srgbClr>
                </a:outerShdw>
              </a:effectLst>
            </a:endParaRPr>
          </a:p>
        </p:txBody>
      </p:sp>
      <p:sp>
        <p:nvSpPr>
          <p:cNvPr id="8" name="AutoShape 3"/>
          <p:cNvSpPr>
            <a:spLocks noChangeArrowheads="1"/>
          </p:cNvSpPr>
          <p:nvPr/>
        </p:nvSpPr>
        <p:spPr bwMode="auto">
          <a:xfrm>
            <a:off x="412750" y="900113"/>
            <a:ext cx="8320088" cy="510778"/>
          </a:xfrm>
          <a:prstGeom prst="roundRect">
            <a:avLst>
              <a:gd name="adj" fmla="val 16667"/>
            </a:avLst>
          </a:prstGeom>
          <a:pattFill prst="pct50">
            <a:fgClr>
              <a:srgbClr val="CCECFF"/>
            </a:fgClr>
            <a:bgClr>
              <a:schemeClr val="bg1"/>
            </a:bgClr>
          </a:pattFill>
          <a:ln w="12700">
            <a:solidFill>
              <a:srgbClr val="3333CC"/>
            </a:solidFill>
            <a:round/>
            <a:headEnd/>
            <a:tailEnd/>
          </a:ln>
          <a:effectLst>
            <a:outerShdw blurRad="50800" dist="38100" dir="2700000" algn="tl" rotWithShape="0">
              <a:prstClr val="black">
                <a:alpha val="40000"/>
              </a:prstClr>
            </a:outerShdw>
          </a:effectLst>
          <a:extLst/>
        </p:spPr>
        <p:txBody>
          <a:bodyPr>
            <a:spAutoFit/>
          </a:bodyPr>
          <a:lstStyle/>
          <a:p>
            <a:pPr defTabSz="2952750">
              <a:lnSpc>
                <a:spcPct val="100000"/>
              </a:lnSpc>
              <a:spcBef>
                <a:spcPct val="20000"/>
              </a:spcBef>
              <a:spcAft>
                <a:spcPct val="0"/>
              </a:spcAft>
              <a:buClr>
                <a:schemeClr val="folHlink"/>
              </a:buClr>
              <a:buSzPct val="60000"/>
              <a:buFont typeface="Wingdings" pitchFamily="2" charset="2"/>
              <a:buNone/>
              <a:defRPr/>
            </a:pPr>
            <a:r>
              <a:rPr lang="ja-JP" altLang="en-US" sz="2400" b="0" dirty="0">
                <a:effectLst>
                  <a:outerShdw blurRad="38100" dist="38100" dir="2700000" algn="tl">
                    <a:srgbClr val="000000">
                      <a:alpha val="43137"/>
                    </a:srgbClr>
                  </a:outerShdw>
                </a:effectLst>
                <a:latin typeface="HG丸ｺﾞｼｯｸM-PRO" pitchFamily="50" charset="-128"/>
                <a:ea typeface="HG丸ｺﾞｼｯｸM-PRO" pitchFamily="50" charset="-128"/>
              </a:rPr>
              <a:t>★</a:t>
            </a:r>
            <a:r>
              <a:rPr lang="ja-JP" altLang="en-US" sz="2400" b="0" dirty="0" smtClean="0">
                <a:effectLst>
                  <a:outerShdw blurRad="38100" dist="38100" dir="2700000" algn="tl">
                    <a:srgbClr val="000000">
                      <a:alpha val="43137"/>
                    </a:srgbClr>
                  </a:outerShdw>
                </a:effectLst>
                <a:latin typeface="HG丸ｺﾞｼｯｸM-PRO" pitchFamily="50" charset="-128"/>
                <a:ea typeface="HG丸ｺﾞｼｯｸM-PRO" pitchFamily="50" charset="-128"/>
              </a:rPr>
              <a:t>ポイント</a:t>
            </a:r>
            <a:r>
              <a:rPr lang="en-US" altLang="ja-JP" sz="2400" b="0" dirty="0" smtClean="0">
                <a:effectLst>
                  <a:outerShdw blurRad="38100" dist="38100" dir="2700000" algn="tl">
                    <a:srgbClr val="000000">
                      <a:alpha val="43137"/>
                    </a:srgbClr>
                  </a:outerShdw>
                </a:effectLst>
                <a:latin typeface="HG丸ｺﾞｼｯｸM-PRO" pitchFamily="50" charset="-128"/>
                <a:ea typeface="HG丸ｺﾞｼｯｸM-PRO" pitchFamily="50" charset="-128"/>
              </a:rPr>
              <a:t>3</a:t>
            </a:r>
            <a:r>
              <a:rPr lang="ja-JP" altLang="en-US" sz="2400" b="0" dirty="0" smtClean="0">
                <a:effectLst>
                  <a:outerShdw blurRad="38100" dist="38100" dir="2700000" algn="tl">
                    <a:srgbClr val="000000">
                      <a:alpha val="43137"/>
                    </a:srgbClr>
                  </a:outerShdw>
                </a:effectLst>
                <a:latin typeface="HG丸ｺﾞｼｯｸM-PRO" pitchFamily="50" charset="-128"/>
                <a:ea typeface="HG丸ｺﾞｼｯｸM-PRO" pitchFamily="50" charset="-128"/>
              </a:rPr>
              <a:t>：</a:t>
            </a:r>
            <a:r>
              <a:rPr lang="ja-JP" altLang="en-US" sz="2400" b="0" dirty="0">
                <a:effectLst>
                  <a:outerShdw blurRad="38100" dist="38100" dir="2700000" algn="tl">
                    <a:srgbClr val="000000">
                      <a:alpha val="43137"/>
                    </a:srgbClr>
                  </a:outerShdw>
                </a:effectLst>
                <a:latin typeface="HG丸ｺﾞｼｯｸM-PRO" pitchFamily="50" charset="-128"/>
                <a:ea typeface="HG丸ｺﾞｼｯｸM-PRO" pitchFamily="50" charset="-128"/>
              </a:rPr>
              <a:t>色の使用、意味のある順序　１</a:t>
            </a:r>
            <a:r>
              <a:rPr lang="en-US" altLang="ja-JP" sz="2400" b="0" dirty="0">
                <a:effectLst>
                  <a:outerShdw blurRad="38100" dist="38100" dir="2700000" algn="tl">
                    <a:srgbClr val="000000">
                      <a:alpha val="43137"/>
                    </a:srgbClr>
                  </a:outerShdw>
                </a:effectLst>
                <a:latin typeface="HG丸ｺﾞｼｯｸM-PRO" pitchFamily="50" charset="-128"/>
                <a:ea typeface="HG丸ｺﾞｼｯｸM-PRO" pitchFamily="50" charset="-128"/>
              </a:rPr>
              <a:t>/</a:t>
            </a:r>
            <a:r>
              <a:rPr lang="ja-JP" altLang="en-US" sz="2400" b="0" dirty="0">
                <a:effectLst>
                  <a:outerShdw blurRad="38100" dist="38100" dir="2700000" algn="tl">
                    <a:srgbClr val="000000">
                      <a:alpha val="43137"/>
                    </a:srgbClr>
                  </a:outerShdw>
                </a:effectLst>
                <a:latin typeface="HG丸ｺﾞｼｯｸM-PRO" pitchFamily="50" charset="-128"/>
                <a:ea typeface="HG丸ｺﾞｼｯｸM-PRO" pitchFamily="50" charset="-128"/>
              </a:rPr>
              <a:t>２</a:t>
            </a:r>
          </a:p>
        </p:txBody>
      </p:sp>
      <p:sp>
        <p:nvSpPr>
          <p:cNvPr id="23" name="AutoShape 4"/>
          <p:cNvSpPr>
            <a:spLocks noChangeArrowheads="1"/>
          </p:cNvSpPr>
          <p:nvPr/>
        </p:nvSpPr>
        <p:spPr bwMode="auto">
          <a:xfrm>
            <a:off x="361950" y="1538790"/>
            <a:ext cx="8280400" cy="362295"/>
          </a:xfrm>
          <a:prstGeom prst="roundRect">
            <a:avLst>
              <a:gd name="adj" fmla="val 1097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round/>
                <a:headEnd/>
                <a:tailEnd/>
              </a14:hiddenLine>
            </a:ext>
          </a:extLst>
        </p:spPr>
        <p:txBody>
          <a:bodyPr>
            <a:spAutoFit/>
          </a:bodyPr>
          <a:lstStyle/>
          <a:p>
            <a:pPr algn="l" defTabSz="2952750">
              <a:lnSpc>
                <a:spcPct val="115000"/>
              </a:lnSpc>
              <a:spcBef>
                <a:spcPct val="20000"/>
              </a:spcBef>
              <a:spcAft>
                <a:spcPct val="0"/>
              </a:spcAft>
              <a:buClr>
                <a:srgbClr val="3333CC"/>
              </a:buClr>
              <a:buSzPct val="60000"/>
            </a:pPr>
            <a:r>
              <a:rPr lang="ja-JP" altLang="en-US" b="0" dirty="0">
                <a:solidFill>
                  <a:srgbClr val="000000"/>
                </a:solidFill>
                <a:latin typeface="HG丸ｺﾞｼｯｸM-PRO" pitchFamily="50" charset="-128"/>
                <a:ea typeface="HG丸ｺﾞｼｯｸM-PRO" pitchFamily="50" charset="-128"/>
              </a:rPr>
              <a:t>色によって表現されるなど、読み上げソフト利用者に内容がわかりづらくなっています。</a:t>
            </a:r>
          </a:p>
        </p:txBody>
      </p:sp>
      <p:sp>
        <p:nvSpPr>
          <p:cNvPr id="24" name="AutoShape 5"/>
          <p:cNvSpPr>
            <a:spLocks noChangeArrowheads="1"/>
          </p:cNvSpPr>
          <p:nvPr/>
        </p:nvSpPr>
        <p:spPr bwMode="auto">
          <a:xfrm>
            <a:off x="488951" y="2033588"/>
            <a:ext cx="4541838" cy="341312"/>
          </a:xfrm>
          <a:prstGeom prst="roundRect">
            <a:avLst>
              <a:gd name="adj" fmla="val 16667"/>
            </a:avLst>
          </a:prstGeom>
          <a:pattFill prst="pct50">
            <a:fgClr>
              <a:srgbClr val="CCECFF"/>
            </a:fgClr>
            <a:bgClr>
              <a:schemeClr val="bg1"/>
            </a:bgClr>
          </a:pattFill>
          <a:ln w="3175">
            <a:solidFill>
              <a:srgbClr val="0000FF"/>
            </a:solidFill>
            <a:round/>
            <a:headEnd/>
            <a:tailEnd/>
          </a:ln>
        </p:spPr>
        <p:txBody>
          <a:bodyPr wrap="square">
            <a:spAutoFit/>
          </a:bodyPr>
          <a:lstStyle/>
          <a:p>
            <a:pPr defTabSz="2952750">
              <a:lnSpc>
                <a:spcPct val="100000"/>
              </a:lnSpc>
              <a:spcBef>
                <a:spcPct val="20000"/>
              </a:spcBef>
              <a:spcAft>
                <a:spcPct val="0"/>
              </a:spcAft>
              <a:buClr>
                <a:srgbClr val="3333CC"/>
              </a:buClr>
              <a:buSzPct val="60000"/>
              <a:buFont typeface="Wingdings" pitchFamily="2" charset="2"/>
              <a:buNone/>
            </a:pPr>
            <a:r>
              <a:rPr lang="ja-JP" altLang="en-US" sz="1400" b="0" dirty="0">
                <a:solidFill>
                  <a:srgbClr val="000000"/>
                </a:solidFill>
                <a:latin typeface="HG丸ｺﾞｼｯｸM-PRO" pitchFamily="50" charset="-128"/>
                <a:ea typeface="HG丸ｺﾞｼｯｸM-PRO" pitchFamily="50" charset="-128"/>
              </a:rPr>
              <a:t>オンライン書店</a:t>
            </a:r>
          </a:p>
        </p:txBody>
      </p:sp>
      <p:pic>
        <p:nvPicPr>
          <p:cNvPr id="25" name="図 13" descr="form2.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27050" y="2433638"/>
            <a:ext cx="4475163"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Text Box 16"/>
          <p:cNvSpPr txBox="1">
            <a:spLocks noChangeArrowheads="1"/>
          </p:cNvSpPr>
          <p:nvPr/>
        </p:nvSpPr>
        <p:spPr bwMode="auto">
          <a:xfrm>
            <a:off x="5133550" y="3203975"/>
            <a:ext cx="3308880" cy="758148"/>
          </a:xfrm>
          <a:prstGeom prst="rect">
            <a:avLst/>
          </a:prstGeom>
          <a:solidFill>
            <a:schemeClr val="bg1"/>
          </a:solidFill>
          <a:ln w="28575" algn="ctr">
            <a:solidFill>
              <a:schemeClr val="hlink"/>
            </a:solidFill>
            <a:miter lim="800000"/>
            <a:headEnd/>
            <a:tailEnd/>
          </a:ln>
          <a:effectLst>
            <a:outerShdw dist="35921" dir="2700000" algn="ctr" rotWithShape="0">
              <a:srgbClr val="808080"/>
            </a:outerShdw>
          </a:effectLst>
        </p:spPr>
        <p:txBody>
          <a:bodyPr wrap="square" lIns="198000" tIns="82800" rIns="198000" bIns="82800">
            <a:spAutoFit/>
          </a:bodyPr>
          <a:lstStyle>
            <a:lvl1pPr>
              <a:defRPr kumimoji="1" sz="2400">
                <a:solidFill>
                  <a:schemeClr val="tx1"/>
                </a:solidFill>
                <a:latin typeface="ＭＳ ゴシック" pitchFamily="49" charset="-128"/>
                <a:ea typeface="ＭＳ ゴシック" pitchFamily="49" charset="-128"/>
              </a:defRPr>
            </a:lvl1pPr>
            <a:lvl2pPr>
              <a:defRPr kumimoji="1" sz="2000">
                <a:solidFill>
                  <a:schemeClr val="tx1"/>
                </a:solidFill>
                <a:latin typeface="ＭＳ ゴシック" pitchFamily="49" charset="-128"/>
                <a:ea typeface="ＭＳ ゴシック" pitchFamily="49" charset="-128"/>
              </a:defRPr>
            </a:lvl2pPr>
            <a:lvl3pPr>
              <a:defRPr kumimoji="1">
                <a:solidFill>
                  <a:schemeClr val="tx1"/>
                </a:solidFill>
                <a:latin typeface="ＭＳ ゴシック" pitchFamily="49" charset="-128"/>
                <a:ea typeface="ＭＳ ゴシック" pitchFamily="49" charset="-128"/>
              </a:defRPr>
            </a:lvl3pPr>
            <a:lvl4pPr>
              <a:defRPr kumimoji="1" sz="1600">
                <a:solidFill>
                  <a:schemeClr val="tx1"/>
                </a:solidFill>
                <a:latin typeface="ＭＳ ゴシック" pitchFamily="49" charset="-128"/>
                <a:ea typeface="ＭＳ ゴシック" pitchFamily="49" charset="-128"/>
              </a:defRPr>
            </a:lvl4pPr>
            <a:lvl5pPr>
              <a:defRPr kumimoji="1" sz="1600">
                <a:solidFill>
                  <a:schemeClr val="tx1"/>
                </a:solidFill>
                <a:latin typeface="ＭＳ ゴシック" pitchFamily="49" charset="-128"/>
                <a:ea typeface="ＭＳ ゴシック" pitchFamily="49" charset="-128"/>
              </a:defRPr>
            </a:lvl5pPr>
            <a:lvl6pPr eaLnBrk="0" hangingPunct="0">
              <a:defRPr kumimoji="1" sz="1600">
                <a:solidFill>
                  <a:schemeClr val="tx1"/>
                </a:solidFill>
                <a:latin typeface="ＭＳ ゴシック" pitchFamily="49" charset="-128"/>
                <a:ea typeface="ＭＳ ゴシック" pitchFamily="49" charset="-128"/>
              </a:defRPr>
            </a:lvl6pPr>
            <a:lvl7pPr eaLnBrk="0" hangingPunct="0">
              <a:defRPr kumimoji="1" sz="1600">
                <a:solidFill>
                  <a:schemeClr val="tx1"/>
                </a:solidFill>
                <a:latin typeface="ＭＳ ゴシック" pitchFamily="49" charset="-128"/>
                <a:ea typeface="ＭＳ ゴシック" pitchFamily="49" charset="-128"/>
              </a:defRPr>
            </a:lvl7pPr>
            <a:lvl8pPr eaLnBrk="0" hangingPunct="0">
              <a:defRPr kumimoji="1" sz="1600">
                <a:solidFill>
                  <a:schemeClr val="tx1"/>
                </a:solidFill>
                <a:latin typeface="ＭＳ ゴシック" pitchFamily="49" charset="-128"/>
                <a:ea typeface="ＭＳ ゴシック" pitchFamily="49" charset="-128"/>
              </a:defRPr>
            </a:lvl8pPr>
            <a:lvl9pPr eaLnBrk="0" hangingPunct="0">
              <a:defRPr kumimoji="1" sz="1600">
                <a:solidFill>
                  <a:schemeClr val="tx1"/>
                </a:solidFill>
                <a:latin typeface="ＭＳ ゴシック" pitchFamily="49" charset="-128"/>
                <a:ea typeface="ＭＳ ゴシック" pitchFamily="49" charset="-128"/>
              </a:defRPr>
            </a:lvl9pPr>
          </a:lstStyle>
          <a:p>
            <a:pPr algn="l"/>
            <a:r>
              <a:rPr lang="ja-JP" altLang="en-US" sz="1600" b="0" dirty="0">
                <a:solidFill>
                  <a:srgbClr val="000000"/>
                </a:solidFill>
                <a:ea typeface="HG丸ｺﾞｼｯｸM-PRO" pitchFamily="50" charset="-128"/>
              </a:rPr>
              <a:t>色の違いが判別できないため、「赤字」の項目がわかりません。</a:t>
            </a:r>
          </a:p>
        </p:txBody>
      </p:sp>
      <p:cxnSp>
        <p:nvCxnSpPr>
          <p:cNvPr id="47" name="直線矢印コネクタ 19"/>
          <p:cNvCxnSpPr>
            <a:cxnSpLocks noChangeShapeType="1"/>
          </p:cNvCxnSpPr>
          <p:nvPr/>
        </p:nvCxnSpPr>
        <p:spPr bwMode="auto">
          <a:xfrm flipH="1">
            <a:off x="2231740" y="3572814"/>
            <a:ext cx="2895887" cy="249594"/>
          </a:xfrm>
          <a:prstGeom prst="straightConnector1">
            <a:avLst/>
          </a:prstGeom>
          <a:noFill/>
          <a:ln w="31750" algn="ctr">
            <a:solidFill>
              <a:srgbClr val="FF0000"/>
            </a:solidFill>
            <a:round/>
            <a:headEnd/>
            <a:tailEnd type="arrow" w="med" len="med"/>
          </a:ln>
          <a:extLst>
            <a:ext uri="{909E8E84-426E-40DD-AFC4-6F175D3DCCD1}">
              <a14:hiddenFill xmlns:a14="http://schemas.microsoft.com/office/drawing/2010/main">
                <a:noFill/>
              </a14:hiddenFill>
            </a:ext>
          </a:extLst>
        </p:spPr>
      </p:cxnSp>
      <p:sp>
        <p:nvSpPr>
          <p:cNvPr id="46" name="Text Box 16"/>
          <p:cNvSpPr txBox="1">
            <a:spLocks noChangeArrowheads="1"/>
          </p:cNvSpPr>
          <p:nvPr/>
        </p:nvSpPr>
        <p:spPr bwMode="auto">
          <a:xfrm>
            <a:off x="5127625" y="5359400"/>
            <a:ext cx="3899870" cy="1053614"/>
          </a:xfrm>
          <a:prstGeom prst="rect">
            <a:avLst/>
          </a:prstGeom>
          <a:solidFill>
            <a:schemeClr val="bg1"/>
          </a:solidFill>
          <a:ln w="28575" algn="ctr">
            <a:solidFill>
              <a:schemeClr val="hlink"/>
            </a:solidFill>
            <a:miter lim="800000"/>
            <a:headEnd/>
            <a:tailEnd/>
          </a:ln>
          <a:effectLst>
            <a:outerShdw dist="35921" dir="2700000" algn="ctr" rotWithShape="0">
              <a:srgbClr val="808080"/>
            </a:outerShdw>
          </a:effectLst>
        </p:spPr>
        <p:txBody>
          <a:bodyPr wrap="square" lIns="198000" tIns="82800" rIns="198000" bIns="82800">
            <a:spAutoFit/>
          </a:bodyPr>
          <a:lstStyle>
            <a:lvl1pPr>
              <a:defRPr kumimoji="1" sz="2400">
                <a:solidFill>
                  <a:schemeClr val="tx1"/>
                </a:solidFill>
                <a:latin typeface="ＭＳ ゴシック" pitchFamily="49" charset="-128"/>
                <a:ea typeface="ＭＳ ゴシック" pitchFamily="49" charset="-128"/>
              </a:defRPr>
            </a:lvl1pPr>
            <a:lvl2pPr>
              <a:defRPr kumimoji="1" sz="2000">
                <a:solidFill>
                  <a:schemeClr val="tx1"/>
                </a:solidFill>
                <a:latin typeface="ＭＳ ゴシック" pitchFamily="49" charset="-128"/>
                <a:ea typeface="ＭＳ ゴシック" pitchFamily="49" charset="-128"/>
              </a:defRPr>
            </a:lvl2pPr>
            <a:lvl3pPr>
              <a:defRPr kumimoji="1">
                <a:solidFill>
                  <a:schemeClr val="tx1"/>
                </a:solidFill>
                <a:latin typeface="ＭＳ ゴシック" pitchFamily="49" charset="-128"/>
                <a:ea typeface="ＭＳ ゴシック" pitchFamily="49" charset="-128"/>
              </a:defRPr>
            </a:lvl3pPr>
            <a:lvl4pPr>
              <a:defRPr kumimoji="1" sz="1600">
                <a:solidFill>
                  <a:schemeClr val="tx1"/>
                </a:solidFill>
                <a:latin typeface="ＭＳ ゴシック" pitchFamily="49" charset="-128"/>
                <a:ea typeface="ＭＳ ゴシック" pitchFamily="49" charset="-128"/>
              </a:defRPr>
            </a:lvl4pPr>
            <a:lvl5pPr>
              <a:defRPr kumimoji="1" sz="1600">
                <a:solidFill>
                  <a:schemeClr val="tx1"/>
                </a:solidFill>
                <a:latin typeface="ＭＳ ゴシック" pitchFamily="49" charset="-128"/>
                <a:ea typeface="ＭＳ ゴシック" pitchFamily="49" charset="-128"/>
              </a:defRPr>
            </a:lvl5pPr>
            <a:lvl6pPr eaLnBrk="0" hangingPunct="0">
              <a:defRPr kumimoji="1" sz="1600">
                <a:solidFill>
                  <a:schemeClr val="tx1"/>
                </a:solidFill>
                <a:latin typeface="ＭＳ ゴシック" pitchFamily="49" charset="-128"/>
                <a:ea typeface="ＭＳ ゴシック" pitchFamily="49" charset="-128"/>
              </a:defRPr>
            </a:lvl6pPr>
            <a:lvl7pPr eaLnBrk="0" hangingPunct="0">
              <a:defRPr kumimoji="1" sz="1600">
                <a:solidFill>
                  <a:schemeClr val="tx1"/>
                </a:solidFill>
                <a:latin typeface="ＭＳ ゴシック" pitchFamily="49" charset="-128"/>
                <a:ea typeface="ＭＳ ゴシック" pitchFamily="49" charset="-128"/>
              </a:defRPr>
            </a:lvl7pPr>
            <a:lvl8pPr eaLnBrk="0" hangingPunct="0">
              <a:defRPr kumimoji="1" sz="1600">
                <a:solidFill>
                  <a:schemeClr val="tx1"/>
                </a:solidFill>
                <a:latin typeface="ＭＳ ゴシック" pitchFamily="49" charset="-128"/>
                <a:ea typeface="ＭＳ ゴシック" pitchFamily="49" charset="-128"/>
              </a:defRPr>
            </a:lvl8pPr>
            <a:lvl9pPr eaLnBrk="0" hangingPunct="0">
              <a:defRPr kumimoji="1" sz="1600">
                <a:solidFill>
                  <a:schemeClr val="tx1"/>
                </a:solidFill>
                <a:latin typeface="ＭＳ ゴシック" pitchFamily="49" charset="-128"/>
                <a:ea typeface="ＭＳ ゴシック" pitchFamily="49" charset="-128"/>
              </a:defRPr>
            </a:lvl9pPr>
          </a:lstStyle>
          <a:p>
            <a:pPr algn="l"/>
            <a:r>
              <a:rPr lang="ja-JP" altLang="en-US" sz="1600" b="0" dirty="0">
                <a:solidFill>
                  <a:srgbClr val="000000"/>
                </a:solidFill>
                <a:ea typeface="HG丸ｺﾞｼｯｸM-PRO" pitchFamily="50" charset="-128"/>
              </a:rPr>
              <a:t>単語の間にスペースが入っているため、一文字ずつ読み上げてしまい、内容がわかりづらくなっています。</a:t>
            </a:r>
          </a:p>
        </p:txBody>
      </p:sp>
      <p:cxnSp>
        <p:nvCxnSpPr>
          <p:cNvPr id="48" name="直線矢印コネクタ 29"/>
          <p:cNvCxnSpPr>
            <a:cxnSpLocks noChangeShapeType="1"/>
            <a:stCxn id="46" idx="1"/>
          </p:cNvCxnSpPr>
          <p:nvPr/>
        </p:nvCxnSpPr>
        <p:spPr bwMode="auto">
          <a:xfrm flipH="1" flipV="1">
            <a:off x="2096727" y="5148265"/>
            <a:ext cx="3030898" cy="737942"/>
          </a:xfrm>
          <a:prstGeom prst="straightConnector1">
            <a:avLst/>
          </a:prstGeom>
          <a:noFill/>
          <a:ln w="31750" algn="ctr">
            <a:solidFill>
              <a:srgbClr val="FF0000"/>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992867537"/>
      </p:ext>
    </p:extLst>
  </p:cSld>
  <p:clrMapOvr>
    <a:masterClrMapping/>
  </p:clrMapOvr>
  <p:timing>
    <p:tnLst>
      <p:par>
        <p:cTn id="1" dur="indefinite" restart="never" nodeType="tmRoot"/>
      </p:par>
    </p:tnLst>
  </p:timing>
</p:sld>
</file>

<file path=ppt/theme/theme1.xml><?xml version="1.0" encoding="utf-8"?>
<a:theme xmlns:a="http://schemas.openxmlformats.org/drawingml/2006/main" name="7_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HG丸ｺﾞｼｯｸM-PRO"/>
        <a:ea typeface="ＭＳ Ｐゴシック"/>
        <a:cs typeface=""/>
      </a:majorFont>
      <a:minorFont>
        <a:latin typeface="HG丸ｺﾞｼｯｸM-PRO"/>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25400" cap="flat" cmpd="sng" algn="ctr">
          <a:solidFill>
            <a:srgbClr val="FF0000"/>
          </a:solidFill>
          <a:prstDash val="solid"/>
          <a:round/>
          <a:headEnd type="none" w="med" len="med"/>
          <a:tailEnd type="triangle" w="lg" len="lg"/>
        </a:ln>
        <a:effectLst/>
      </a:spPr>
      <a:bodyPr vert="horz" wrap="none" lIns="198000" tIns="82800" rIns="198000" bIns="82800" numCol="1" anchor="ctr" anchorCtr="0" compatLnSpc="1">
        <a:prstTxWarp prst="textNoShape">
          <a:avLst/>
        </a:prstTxWarp>
      </a:bodyPr>
      <a:lstStyle>
        <a:defPPr marL="0" marR="0" indent="0" algn="ctr" defTabSz="914400" rtl="0" eaLnBrk="1" fontAlgn="base" latinLnBrk="0" hangingPunct="1">
          <a:lnSpc>
            <a:spcPct val="120000"/>
          </a:lnSpc>
          <a:spcBef>
            <a:spcPct val="0"/>
          </a:spcBef>
          <a:spcAft>
            <a:spcPct val="45000"/>
          </a:spcAft>
          <a:buClrTx/>
          <a:buSzTx/>
          <a:buFontTx/>
          <a:buNone/>
          <a:tabLst/>
          <a:defRPr kumimoji="1" lang="en-US" sz="1600" b="1"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noFill/>
        <a:ln w="25400" cap="flat" cmpd="sng" algn="ctr">
          <a:solidFill>
            <a:srgbClr val="FF0000"/>
          </a:solidFill>
          <a:prstDash val="solid"/>
          <a:round/>
          <a:headEnd type="none" w="med" len="med"/>
          <a:tailEnd type="triangle" w="lg" len="lg"/>
        </a:ln>
        <a:effectLst/>
      </a:spPr>
      <a:bodyPr vert="horz" wrap="none" lIns="198000" tIns="82800" rIns="198000" bIns="82800" numCol="1" anchor="ctr" anchorCtr="0" compatLnSpc="1">
        <a:prstTxWarp prst="textNoShape">
          <a:avLst/>
        </a:prstTxWarp>
      </a:bodyPr>
      <a:lstStyle>
        <a:defPPr marL="0" marR="0" indent="0" algn="ctr" defTabSz="914400" rtl="0" eaLnBrk="1" fontAlgn="base" latinLnBrk="0" hangingPunct="1">
          <a:lnSpc>
            <a:spcPct val="120000"/>
          </a:lnSpc>
          <a:spcBef>
            <a:spcPct val="0"/>
          </a:spcBef>
          <a:spcAft>
            <a:spcPct val="45000"/>
          </a:spcAft>
          <a:buClrTx/>
          <a:buSzTx/>
          <a:buFontTx/>
          <a:buNone/>
          <a:tabLst/>
          <a:defRPr kumimoji="1" lang="en-US" sz="1600" b="1"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35564</TotalTime>
  <Words>775</Words>
  <Application>Microsoft Office PowerPoint</Application>
  <PresentationFormat>画面に合わせる (4:3)</PresentationFormat>
  <Paragraphs>101</Paragraphs>
  <Slides>12</Slides>
  <Notes>11</Notes>
  <HiddenSlides>0</HiddenSlides>
  <MMClips>0</MMClips>
  <ScaleCrop>false</ScaleCrop>
  <HeadingPairs>
    <vt:vector size="4" baseType="variant">
      <vt:variant>
        <vt:lpstr>テーマ</vt:lpstr>
      </vt:variant>
      <vt:variant>
        <vt:i4>1</vt:i4>
      </vt:variant>
      <vt:variant>
        <vt:lpstr>スライド タイトル</vt:lpstr>
      </vt:variant>
      <vt:variant>
        <vt:i4>12</vt:i4>
      </vt:variant>
    </vt:vector>
  </HeadingPairs>
  <TitlesOfParts>
    <vt:vector size="13" baseType="lpstr">
      <vt:lpstr>7_Blends</vt:lpstr>
      <vt:lpstr>ウェブアクセシビリティを必要とする 障害者ニーズ</vt:lpstr>
      <vt:lpstr>ＮＴＴクラルティの概要</vt:lpstr>
      <vt:lpstr>視覚障がい者とパソコン</vt:lpstr>
      <vt:lpstr>視覚障がい者とスマートフォン</vt:lpstr>
      <vt:lpstr>視覚障がい者と生活（一例）</vt:lpstr>
      <vt:lpstr>視覚障がい者とインターネット</vt:lpstr>
      <vt:lpstr>アクセシブルなサイトにするためのポイント</vt:lpstr>
      <vt:lpstr>アクセシブルなサイトにするためのポイント</vt:lpstr>
      <vt:lpstr>アクセシブルなサイトにするためのポイント</vt:lpstr>
      <vt:lpstr>アクセシブルなサイトにするためのポイント</vt:lpstr>
      <vt:lpstr>アクセシブルなサイトにするためのポイント</vt:lpstr>
      <vt:lpstr>最後に</vt:lpstr>
    </vt:vector>
  </TitlesOfParts>
  <Company>NTTクラルティ</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0</dc:title>
  <dc:creator>上原 渉</dc:creator>
  <cp:lastModifiedBy>Nakagawa_Takahiro</cp:lastModifiedBy>
  <cp:revision>3087</cp:revision>
  <dcterms:created xsi:type="dcterms:W3CDTF">1601-01-01T00:00:00Z</dcterms:created>
  <dcterms:modified xsi:type="dcterms:W3CDTF">2015-05-22T06:27:02Z</dcterms:modified>
</cp:coreProperties>
</file>